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797675" cy="99282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/>
  <p:cmAuthor id="2" name="Lothar LISSNER" initials="LL" lastIdx="0" clrIdx="1"/>
  <p:cmAuthor id="3" name="Heike KLEMPA" initials="HK" lastIdx="0" clrIdx="2"/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01" d="100"/>
          <a:sy n="101" d="100"/>
        </p:scale>
        <p:origin x="234" y="108"/>
      </p:cViewPr>
      <p:guideLst>
        <p:guide orient="horz" pos="2890"/>
        <p:guide pos="340"/>
        <p:guide pos="5148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10/12/2019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6" name="Bild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60" y="4131557"/>
            <a:ext cx="861138" cy="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05701" y="4443958"/>
            <a:ext cx="356621" cy="2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16" y="4083918"/>
            <a:ext cx="504976" cy="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5654" y="4424533"/>
            <a:ext cx="7581867" cy="523481"/>
            <a:chOff x="495654" y="3848469"/>
            <a:chExt cx="7581867" cy="523481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1547664" y="4267156"/>
              <a:ext cx="549130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>
                  <a:solidFill>
                    <a:schemeClr val="tx2"/>
                  </a:solidFill>
                  <a:latin typeface="Arial" pitchFamily="-107" charset="0"/>
                </a:rPr>
                <a:t>www.healthy-workplaces.eu/it</a:t>
              </a:r>
              <a:endParaRPr lang="it-IT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9" name="Bild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107" y="3848469"/>
              <a:ext cx="457414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4" y="4083305"/>
              <a:ext cx="913084" cy="28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‹N›</a:t>
            </a:fld>
            <a:endParaRPr lang="it-IT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it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/>
          <a:lstStyle/>
          <a:p>
            <a:r>
              <a:rPr lang="it-IT" sz="2800" dirty="0"/>
              <a:t>Campagna 2018-2019  </a:t>
            </a:r>
            <a:br>
              <a:rPr lang="it-IT" sz="2800" dirty="0"/>
            </a:br>
            <a:r>
              <a:rPr lang="it-IT" sz="2800" dirty="0"/>
              <a:t>Salute e sicurezza negli ambienti di lavoro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658842"/>
            <a:ext cx="7646400" cy="506406"/>
          </a:xfrm>
        </p:spPr>
        <p:txBody>
          <a:bodyPr>
            <a:normAutofit/>
          </a:bodyPr>
          <a:lstStyle/>
          <a:p>
            <a:r>
              <a:rPr lang="it-IT" sz="2000" dirty="0"/>
              <a:t>in presenza di sostanze pericolose</a:t>
            </a:r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s-E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it-IT" sz="2000" dirty="0"/>
              <a:t>Come gestire le sostanze pericolose?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15988"/>
            <a:ext cx="5976664" cy="3311946"/>
          </a:xfrm>
        </p:spPr>
        <p:txBody>
          <a:bodyPr>
            <a:noAutofit/>
          </a:bodyPr>
          <a:lstStyle/>
          <a:p>
            <a:r>
              <a:rPr lang="it-IT" sz="1300" dirty="0"/>
              <a:t>Creare una cultura della prevenzione e promuovere la sensibilizzazione è fondamentale</a:t>
            </a:r>
          </a:p>
          <a:p>
            <a:r>
              <a:rPr lang="it-IT" sz="1300" dirty="0"/>
              <a:t>L’UE ha già emanato la normativa sulle sostanze pericolose; i datori di lavoro devono quindi conoscere gli obblighi di legge che li riguardano</a:t>
            </a:r>
          </a:p>
          <a:p>
            <a:r>
              <a:rPr lang="it-IT" sz="1300" dirty="0"/>
              <a:t>La valutazione dei rischi è essenziale per una prevenzione efficace</a:t>
            </a:r>
          </a:p>
          <a:p>
            <a:r>
              <a:rPr lang="it-IT" sz="1300" dirty="0"/>
              <a:t>Porre in essere efficaci misure di prevenzione e protezione </a:t>
            </a:r>
          </a:p>
          <a:p>
            <a:r>
              <a:rPr lang="it-IT" sz="1300" dirty="0"/>
              <a:t>Informare periodicamente i lavoratori circa </a:t>
            </a:r>
          </a:p>
          <a:p>
            <a:pPr lvl="1">
              <a:spcBef>
                <a:spcPts val="600"/>
              </a:spcBef>
            </a:pPr>
            <a:r>
              <a:rPr lang="it-IT" sz="1300" dirty="0"/>
              <a:t>i risultati della valutazione dei rischi</a:t>
            </a:r>
          </a:p>
          <a:p>
            <a:pPr lvl="1"/>
            <a:r>
              <a:rPr lang="it-IT" sz="1300" dirty="0"/>
              <a:t>i rischi a cui sono esposti e i relativi effetti</a:t>
            </a:r>
          </a:p>
          <a:p>
            <a:pPr lvl="1"/>
            <a:r>
              <a:rPr lang="it-IT" sz="1300" dirty="0"/>
              <a:t>cosa devono fare per garantire la loro sicurezza e quella degli altri</a:t>
            </a:r>
          </a:p>
          <a:p>
            <a:pPr lvl="1"/>
            <a:r>
              <a:rPr lang="it-IT" sz="1300" dirty="0"/>
              <a:t>cosa fare in caso di incidente o quando qualcosa va storto</a:t>
            </a:r>
          </a:p>
          <a:p>
            <a:r>
              <a:rPr lang="it-IT" sz="1300" dirty="0"/>
              <a:t>Strumenti e orientamenti pratici possono aiutare le imprese a gestire i rischi e a garantire luoghi di lavoro sani e sicuri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91630"/>
            <a:ext cx="2142889" cy="26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Valutazione dei rischi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980" y="843558"/>
            <a:ext cx="7220364" cy="3645000"/>
          </a:xfrm>
        </p:spPr>
        <p:txBody>
          <a:bodyPr>
            <a:normAutofit/>
          </a:bodyPr>
          <a:lstStyle/>
          <a:p>
            <a:r>
              <a:rPr lang="it-IT" sz="1300" dirty="0"/>
              <a:t>Occorre effettuare la valutazione dei rischi per individuare tutti i rischi per la salute e la sicurezza</a:t>
            </a:r>
          </a:p>
          <a:p>
            <a:r>
              <a:rPr lang="it-IT" sz="1300" dirty="0"/>
              <a:t>Tutti dovrebbero essere coinvolti: datori di lavoro, quadri, servizi di SSL e lavoratori</a:t>
            </a:r>
          </a:p>
          <a:p>
            <a:r>
              <a:rPr lang="it-IT" sz="1300" dirty="0"/>
              <a:t>La valutazione dovrebbe riguardare tutte le categorie di lavoratori e appaltatori e anche le situazioni di lavoro straordinarie, ad es. gli interventi di manutenzione e riparazione</a:t>
            </a:r>
          </a:p>
          <a:p>
            <a:r>
              <a:rPr lang="it-IT" altLang="en-US" sz="1300" dirty="0"/>
              <a:t>È essenziale dare la priorità a qualsiasi attività volta a eliminare, sostituire o controllare i rischi.</a:t>
            </a:r>
          </a:p>
          <a:p>
            <a:r>
              <a:rPr lang="it-IT" sz="1300" dirty="0"/>
              <a:t>La valutazione dovrebbe essere aggiornata e rivista ogniqualvolta si verifica un incidente </a:t>
            </a:r>
          </a:p>
          <a:p>
            <a:r>
              <a:rPr lang="it-IT" sz="1300" dirty="0"/>
              <a:t>I lavoratori dovrebbero essere ben informati sui risultati della valutazione e formati per applicare le misure di prevenzione</a:t>
            </a:r>
          </a:p>
          <a:p>
            <a:r>
              <a:rPr lang="it-IT" sz="1300" dirty="0"/>
              <a:t>Sono disponibili strumenti di cui le imprese possono servirsi per effettuare la valutazione dei rischi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Tre </a:t>
            </a:r>
            <a:r>
              <a:rPr lang="it-IT" sz="2000" i="1" dirty="0" err="1"/>
              <a:t>step</a:t>
            </a:r>
            <a:r>
              <a:rPr lang="it-IT" sz="2000" dirty="0"/>
              <a:t> per gestire le sostanze pericolose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8514487" cy="364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1200" dirty="0"/>
              <a:t>Individuare i rischi</a:t>
            </a:r>
          </a:p>
          <a:p>
            <a:r>
              <a:rPr lang="it-IT" sz="1200" dirty="0"/>
              <a:t>Compilare un inventario delle </a:t>
            </a:r>
            <a:r>
              <a:rPr lang="it-IT" altLang="en-US" sz="1200" dirty="0"/>
              <a:t>sostanze/dei prodotti chimici utilizzati e generati nel luogo di lavoro </a:t>
            </a:r>
          </a:p>
          <a:p>
            <a:r>
              <a:rPr lang="it-IT" sz="1200" dirty="0"/>
              <a:t>Raccogliere informazioni circa i danni che possono causare e le modalità in cui ciò può accadere (ad es. etichette e schede di dati di sicurezza) </a:t>
            </a:r>
          </a:p>
          <a:p>
            <a:r>
              <a:rPr lang="it-IT" sz="1200" dirty="0"/>
              <a:t>Verificare se vengono utilizzati agenti cancerogeni o mutageni, per i quali si applicano norme più rigorose</a:t>
            </a:r>
          </a:p>
          <a:p>
            <a:pPr marL="0" indent="0">
              <a:buNone/>
            </a:pPr>
            <a:r>
              <a:rPr lang="it-IT" altLang="en-US" sz="1200" dirty="0"/>
              <a:t>Valutare l’esposizione</a:t>
            </a:r>
          </a:p>
          <a:p>
            <a:r>
              <a:rPr lang="it-IT" sz="1200" dirty="0"/>
              <a:t>Identificare i lavoratori che possono essere esposti, tra cui gli addetti alle pulizie e gli addetti alla manutenzione</a:t>
            </a:r>
          </a:p>
          <a:p>
            <a:r>
              <a:rPr lang="it-IT" sz="1200" dirty="0"/>
              <a:t>Valutare l’esposizione dei lavoratori esaminando il tipo, l’intensità, la durata, la frequenza dell’esposizione, comprese varie esposizioni combinate</a:t>
            </a:r>
          </a:p>
          <a:p>
            <a:r>
              <a:rPr lang="it-IT" sz="1200" dirty="0"/>
              <a:t>Valutare gli effetti combinati con altri rischi, ad esempio i rischi di incendio, l’assorbimento di sostanze attraverso la pelle o il lavoro a contatto con liquidi</a:t>
            </a:r>
          </a:p>
          <a:p>
            <a:pPr marL="0" indent="0">
              <a:buNone/>
            </a:pPr>
            <a:r>
              <a:rPr lang="it-IT" sz="1200" dirty="0"/>
              <a:t>Definire le misure da adottare</a:t>
            </a:r>
          </a:p>
          <a:p>
            <a:r>
              <a:rPr lang="it-IT" sz="1200" dirty="0"/>
              <a:t>Si può utilizzare un elenco di rischi per redigere un piano d’azione che indichi anche chi deve attuarlo</a:t>
            </a:r>
          </a:p>
          <a:p>
            <a:r>
              <a:rPr lang="it-IT" sz="1200" dirty="0"/>
              <a:t>Controllare l’attuazione e l’impatto delle misure</a:t>
            </a:r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Il principio dello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590" y="863699"/>
            <a:ext cx="6084626" cy="3525871"/>
          </a:xfrm>
        </p:spPr>
        <p:txBody>
          <a:bodyPr>
            <a:normAutofit/>
          </a:bodyPr>
          <a:lstStyle/>
          <a:p>
            <a:r>
              <a:rPr lang="it-IT" sz="1300" dirty="0"/>
              <a:t>I datori di lavoro devono definire misure efficaci di prevenzione e protezione</a:t>
            </a:r>
          </a:p>
          <a:p>
            <a:r>
              <a:rPr lang="it-IT" sz="1300" dirty="0"/>
              <a:t>Le sostanze e i processi pericolosi dovrebbero essere completamente eliminati dai luoghi di lavoro (ad es. progettazione di nuovi processi di lavoro) </a:t>
            </a:r>
          </a:p>
          <a:p>
            <a:r>
              <a:rPr lang="it-IT" sz="1300" dirty="0"/>
              <a:t>Se non è possibile </a:t>
            </a:r>
            <a:r>
              <a:rPr lang="it-IT" sz="1300" u="sng" dirty="0"/>
              <a:t>eliminare</a:t>
            </a:r>
            <a:r>
              <a:rPr lang="it-IT" sz="1300" dirty="0"/>
              <a:t> i rischi, occorre gestirli seguendo una gerarchia di misure di prevenzione — il principio dello STOP</a:t>
            </a:r>
            <a:endParaRPr lang="en-US" sz="13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it-IT" sz="1300" dirty="0">
                <a:solidFill>
                  <a:srgbClr val="FF0000"/>
                </a:solidFill>
              </a:rPr>
              <a:t>S</a:t>
            </a:r>
            <a:r>
              <a:rPr lang="it-IT" sz="1300" dirty="0"/>
              <a:t>ostituzione (alternative sicure o meno dannose)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it-IT" sz="1300" dirty="0"/>
              <a:t>Misure </a:t>
            </a:r>
            <a:r>
              <a:rPr lang="it-IT" sz="1300" dirty="0">
                <a:solidFill>
                  <a:srgbClr val="FF0000"/>
                </a:solidFill>
              </a:rPr>
              <a:t>t</a:t>
            </a:r>
            <a:r>
              <a:rPr lang="it-IT" sz="1300" dirty="0"/>
              <a:t>ecnologiche (ad es. sistemi chiusi, impianto di </a:t>
            </a:r>
            <a:br>
              <a:rPr lang="it-IT" sz="1300" dirty="0"/>
            </a:br>
            <a:r>
              <a:rPr lang="it-IT" sz="1300" dirty="0"/>
              <a:t>	ventilazione locale)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it-IT" sz="1300" dirty="0"/>
              <a:t>Misure </a:t>
            </a:r>
            <a:r>
              <a:rPr lang="it-IT" sz="1300" dirty="0">
                <a:solidFill>
                  <a:srgbClr val="FF0000"/>
                </a:solidFill>
              </a:rPr>
              <a:t>o</a:t>
            </a:r>
            <a:r>
              <a:rPr lang="it-IT" sz="1300" dirty="0"/>
              <a:t>rganizzative (ad es. limitare il numero di lavoratori esposti o il 	tempo di esposizione)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it-IT" sz="1300" dirty="0">
                <a:solidFill>
                  <a:srgbClr val="FF0000"/>
                </a:solidFill>
              </a:rPr>
              <a:t>P</a:t>
            </a:r>
            <a:r>
              <a:rPr lang="it-IT" sz="1300" dirty="0"/>
              <a:t>rotezione personale (indossare dispositivi di protezione personale)</a:t>
            </a:r>
          </a:p>
          <a:p>
            <a:endParaRPr lang="it-IT" sz="1300" dirty="0"/>
          </a:p>
          <a:p>
            <a:endParaRPr lang="it-IT" sz="1300" dirty="0"/>
          </a:p>
          <a:p>
            <a:endParaRPr lang="it-IT" sz="1300" dirty="0"/>
          </a:p>
          <a:p>
            <a:pPr marL="0" indent="0">
              <a:buNone/>
            </a:pPr>
            <a:endParaRPr lang="it-IT" sz="13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4248" y="2211710"/>
            <a:ext cx="2138272" cy="1904344"/>
            <a:chOff x="6793372" y="3203754"/>
            <a:chExt cx="2138272" cy="1904344"/>
          </a:xfrm>
        </p:grpSpPr>
        <p:sp>
          <p:nvSpPr>
            <p:cNvPr id="7" name="Rounded Rectangle 6"/>
            <p:cNvSpPr/>
            <p:nvPr/>
          </p:nvSpPr>
          <p:spPr>
            <a:xfrm>
              <a:off x="6793372" y="3816432"/>
              <a:ext cx="1930570" cy="1146276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01" y="3203754"/>
              <a:ext cx="2022443" cy="1904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Normativa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992888" cy="3645000"/>
          </a:xfrm>
        </p:spPr>
        <p:txBody>
          <a:bodyPr>
            <a:normAutofit/>
          </a:bodyPr>
          <a:lstStyle/>
          <a:p>
            <a:r>
              <a:rPr lang="it-IT" sz="1200" dirty="0"/>
              <a:t>Il datore di lavoro ha la responsabilità legale di garantire la sicurezza e la salute nel luogo di lavoro</a:t>
            </a:r>
          </a:p>
          <a:p>
            <a:pPr marL="0" indent="0">
              <a:buNone/>
            </a:pPr>
            <a:br>
              <a:rPr sz="1200" dirty="0"/>
            </a:br>
            <a:r>
              <a:rPr lang="it-IT" sz="1200" dirty="0"/>
              <a:t>Norme sulla sicurezza e salute sul lavoro, fra cui</a:t>
            </a:r>
          </a:p>
          <a:p>
            <a:r>
              <a:rPr lang="it-IT" sz="1200" dirty="0">
                <a:hlinkClick r:id="rId2"/>
              </a:rPr>
              <a:t>Direttiva 89/391/CEE (direttiva quadro sulla SSL)   </a:t>
            </a:r>
            <a:endParaRPr lang="it-IT" sz="1200" dirty="0"/>
          </a:p>
          <a:p>
            <a:r>
              <a:rPr lang="it-IT" sz="1200" dirty="0">
                <a:hlinkClick r:id="rId3"/>
              </a:rPr>
              <a:t>Direttiva 98/24/CE (direttiva sugli agenti chimici)</a:t>
            </a:r>
            <a:endParaRPr lang="it-IT" sz="1200" dirty="0"/>
          </a:p>
          <a:p>
            <a:r>
              <a:rPr lang="it-IT" sz="1200" dirty="0">
                <a:hlinkClick r:id="rId4"/>
              </a:rPr>
              <a:t>Direttiva 2004/37/CE del Parlamento europeo e del Consiglio (direttiva sugli agenti cancerogeni o mutageni)</a:t>
            </a:r>
            <a:endParaRPr lang="it-IT" sz="1200" dirty="0"/>
          </a:p>
          <a:p>
            <a:pPr marL="0" indent="0">
              <a:buNone/>
            </a:pPr>
            <a:br>
              <a:rPr sz="1200" dirty="0"/>
            </a:br>
            <a:r>
              <a:rPr lang="it-IT" sz="1200" dirty="0"/>
              <a:t>Panoramica completa sulla normativa di riferimento sulla SSL: </a:t>
            </a:r>
            <a:br>
              <a:rPr sz="1200" dirty="0"/>
            </a:br>
            <a:r>
              <a:rPr lang="it-IT" sz="1200" dirty="0">
                <a:hlinkClick r:id="rId5"/>
              </a:rPr>
              <a:t>https://osha.europa.eu/it/safety-and-health-legislation </a:t>
            </a:r>
            <a:br>
              <a:rPr sz="1200" dirty="0">
                <a:hlinkClick r:id="rId5"/>
              </a:rPr>
            </a:br>
            <a:endParaRPr lang="it-IT" sz="1200" dirty="0"/>
          </a:p>
          <a:p>
            <a:pPr marL="0" indent="0">
              <a:buNone/>
            </a:pPr>
            <a:r>
              <a:rPr lang="it-IT" sz="1200" dirty="0"/>
              <a:t>Alcune informazioni utili dalla normativa sulle sostanze chimiche:</a:t>
            </a:r>
          </a:p>
          <a:p>
            <a:r>
              <a:rPr lang="it-IT" sz="1200" dirty="0">
                <a:hlinkClick r:id="rId6"/>
              </a:rPr>
              <a:t>regolamento (CE) n. 1907/2006 (regolamento REACH)</a:t>
            </a:r>
            <a:endParaRPr lang="it-IT" sz="1200" dirty="0"/>
          </a:p>
          <a:p>
            <a:r>
              <a:rPr lang="it-IT" sz="1200" dirty="0">
                <a:hlinkClick r:id="rId7"/>
              </a:rPr>
              <a:t>regolamento (CE) n. 1272/2008 (regolamento CLP)</a:t>
            </a:r>
            <a:endParaRPr lang="it-IT" sz="1200" dirty="0"/>
          </a:p>
          <a:p>
            <a:endParaRPr lang="it-IT" sz="1600" dirty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Sostanze</a:t>
            </a:r>
            <a:r>
              <a:rPr lang="en-US" sz="2000" dirty="0"/>
              <a:t> </a:t>
            </a:r>
            <a:r>
              <a:rPr lang="en-US" sz="2000" dirty="0" err="1"/>
              <a:t>cancerogene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/>
          </a:bodyPr>
          <a:lstStyle/>
          <a:p>
            <a:r>
              <a:rPr lang="en-US" sz="1400" dirty="0"/>
              <a:t>Le </a:t>
            </a:r>
            <a:r>
              <a:rPr lang="en-US" sz="1400" dirty="0" err="1"/>
              <a:t>sostanze</a:t>
            </a:r>
            <a:r>
              <a:rPr lang="en-US" sz="1400" dirty="0"/>
              <a:t> </a:t>
            </a:r>
            <a:r>
              <a:rPr lang="en-US" sz="1400" dirty="0" err="1"/>
              <a:t>cancerogene</a:t>
            </a:r>
            <a:r>
              <a:rPr lang="en-US" sz="1400" dirty="0"/>
              <a:t> </a:t>
            </a:r>
            <a:r>
              <a:rPr lang="en-US" sz="1400" dirty="0" err="1"/>
              <a:t>causano</a:t>
            </a:r>
            <a:r>
              <a:rPr lang="en-US" sz="1400" dirty="0"/>
              <a:t> la </a:t>
            </a:r>
            <a:r>
              <a:rPr lang="en-US" sz="1400" dirty="0" err="1"/>
              <a:t>maggioranza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malattie</a:t>
            </a:r>
            <a:r>
              <a:rPr lang="en-US" sz="1400" dirty="0"/>
              <a:t> </a:t>
            </a:r>
            <a:r>
              <a:rPr lang="en-US" sz="1400" dirty="0" err="1"/>
              <a:t>professionali</a:t>
            </a:r>
            <a:r>
              <a:rPr lang="en-US" sz="1400" dirty="0"/>
              <a:t> </a:t>
            </a:r>
            <a:r>
              <a:rPr lang="en-US" sz="1400" dirty="0" err="1"/>
              <a:t>mortali</a:t>
            </a:r>
            <a:r>
              <a:rPr lang="en-US" sz="1400" dirty="0"/>
              <a:t> </a:t>
            </a:r>
            <a:r>
              <a:rPr lang="en-US" sz="1400" dirty="0" err="1"/>
              <a:t>nell’UE</a:t>
            </a:r>
            <a:endParaRPr lang="en-US" sz="1400" dirty="0"/>
          </a:p>
          <a:p>
            <a:r>
              <a:rPr lang="en-US" sz="1400" dirty="0" err="1"/>
              <a:t>Ogni</a:t>
            </a:r>
            <a:r>
              <a:rPr lang="en-US" sz="1400" dirty="0"/>
              <a:t> anno, </a:t>
            </a:r>
            <a:r>
              <a:rPr lang="en-US" sz="1400" dirty="0" err="1"/>
              <a:t>l’esposizione</a:t>
            </a:r>
            <a:r>
              <a:rPr lang="en-US" sz="1400" dirty="0"/>
              <a:t> </a:t>
            </a:r>
            <a:r>
              <a:rPr lang="en-US" sz="1400" dirty="0" err="1"/>
              <a:t>professionale</a:t>
            </a:r>
            <a:r>
              <a:rPr lang="en-US" sz="1400" dirty="0"/>
              <a:t> </a:t>
            </a:r>
            <a:r>
              <a:rPr lang="en-US" sz="1400" dirty="0" err="1"/>
              <a:t>alle</a:t>
            </a:r>
            <a:r>
              <a:rPr lang="en-US" sz="1400" dirty="0"/>
              <a:t> </a:t>
            </a:r>
            <a:r>
              <a:rPr lang="en-US" sz="1400" dirty="0" err="1"/>
              <a:t>sostanze</a:t>
            </a:r>
            <a:r>
              <a:rPr lang="en-US" sz="1400" dirty="0"/>
              <a:t> </a:t>
            </a:r>
            <a:r>
              <a:rPr lang="en-US" sz="1400" dirty="0" err="1"/>
              <a:t>cancerogene</a:t>
            </a:r>
            <a:r>
              <a:rPr lang="en-US" sz="1400" dirty="0"/>
              <a:t> è </a:t>
            </a:r>
            <a:r>
              <a:rPr lang="en-US" sz="1400" dirty="0" err="1"/>
              <a:t>causa</a:t>
            </a:r>
            <a:r>
              <a:rPr lang="en-US" sz="1400" dirty="0"/>
              <a:t> di:</a:t>
            </a:r>
          </a:p>
          <a:p>
            <a:pPr lvl="1">
              <a:spcBef>
                <a:spcPts val="600"/>
              </a:spcBef>
            </a:pPr>
            <a:r>
              <a:rPr lang="en-GB" sz="1400" dirty="0" err="1"/>
              <a:t>cancro</a:t>
            </a:r>
            <a:r>
              <a:rPr lang="en-GB" sz="1400" dirty="0"/>
              <a:t>, in </a:t>
            </a:r>
            <a:r>
              <a:rPr lang="en-GB" sz="1400" dirty="0" err="1"/>
              <a:t>una</a:t>
            </a:r>
            <a:r>
              <a:rPr lang="en-GB" sz="1400" dirty="0"/>
              <a:t> fascia </a:t>
            </a:r>
            <a:r>
              <a:rPr lang="en-GB" sz="1400" dirty="0" err="1"/>
              <a:t>compresa</a:t>
            </a:r>
            <a:r>
              <a:rPr lang="en-GB" sz="1400" dirty="0"/>
              <a:t> </a:t>
            </a:r>
            <a:r>
              <a:rPr lang="en-GB" sz="1400" dirty="0" err="1"/>
              <a:t>tra</a:t>
            </a:r>
            <a:r>
              <a:rPr lang="en-GB" sz="1400" dirty="0"/>
              <a:t> 91 500 – 150 500</a:t>
            </a:r>
            <a:r>
              <a:rPr lang="en-US" sz="1400" dirty="0"/>
              <a:t> </a:t>
            </a:r>
            <a:r>
              <a:rPr lang="en-US" sz="1400" dirty="0" err="1"/>
              <a:t>persone</a:t>
            </a:r>
            <a:endParaRPr lang="en-US" sz="1400" dirty="0"/>
          </a:p>
          <a:p>
            <a:pPr lvl="1"/>
            <a:r>
              <a:rPr lang="en-GB" sz="1400" dirty="0" err="1"/>
              <a:t>morte</a:t>
            </a:r>
            <a:r>
              <a:rPr lang="en-GB" sz="1400" dirty="0"/>
              <a:t>, in </a:t>
            </a:r>
            <a:r>
              <a:rPr lang="en-GB" sz="1400" dirty="0" err="1"/>
              <a:t>una</a:t>
            </a:r>
            <a:r>
              <a:rPr lang="en-GB" sz="1400" dirty="0"/>
              <a:t> fascia </a:t>
            </a:r>
            <a:r>
              <a:rPr lang="en-GB" sz="1400" dirty="0" err="1"/>
              <a:t>compresa</a:t>
            </a:r>
            <a:r>
              <a:rPr lang="en-GB" sz="1400" dirty="0"/>
              <a:t> </a:t>
            </a:r>
            <a:r>
              <a:rPr lang="en-GB" sz="1400" dirty="0" err="1"/>
              <a:t>tra</a:t>
            </a:r>
            <a:r>
              <a:rPr lang="en-GB" sz="1400" dirty="0"/>
              <a:t> 57 700 – 106 500</a:t>
            </a:r>
            <a:r>
              <a:rPr lang="en-US" sz="1400" dirty="0"/>
              <a:t> </a:t>
            </a:r>
            <a:r>
              <a:rPr lang="en-US" sz="1400" dirty="0" err="1"/>
              <a:t>persone</a:t>
            </a:r>
            <a:r>
              <a:rPr lang="en-US" sz="1400" dirty="0"/>
              <a:t>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b="1" dirty="0" err="1">
                <a:solidFill>
                  <a:schemeClr val="tx2"/>
                </a:solidFill>
              </a:rPr>
              <a:t>Molti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casi</a:t>
            </a:r>
            <a:r>
              <a:rPr lang="en-US" sz="1400" b="1" dirty="0">
                <a:solidFill>
                  <a:schemeClr val="tx2"/>
                </a:solidFill>
              </a:rPr>
              <a:t> di </a:t>
            </a:r>
            <a:r>
              <a:rPr lang="en-US" sz="1400" b="1" dirty="0" err="1">
                <a:solidFill>
                  <a:schemeClr val="tx2"/>
                </a:solidFill>
              </a:rPr>
              <a:t>cancro</a:t>
            </a:r>
            <a:r>
              <a:rPr lang="en-US" sz="1400" b="1" dirty="0">
                <a:solidFill>
                  <a:schemeClr val="tx2"/>
                </a:solidFill>
              </a:rPr>
              <a:t> di </a:t>
            </a:r>
            <a:r>
              <a:rPr lang="en-US" sz="1400" b="1" dirty="0" err="1">
                <a:solidFill>
                  <a:schemeClr val="tx2"/>
                </a:solidFill>
              </a:rPr>
              <a:t>origine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professionale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sono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evitabili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dirty="0"/>
              <a:t>Per le </a:t>
            </a:r>
            <a:r>
              <a:rPr lang="en-US" sz="1400" dirty="0" err="1"/>
              <a:t>sostanze</a:t>
            </a:r>
            <a:r>
              <a:rPr lang="en-US" sz="1400" dirty="0"/>
              <a:t> </a:t>
            </a:r>
            <a:r>
              <a:rPr lang="en-US" sz="1400" dirty="0" err="1"/>
              <a:t>cancerogene</a:t>
            </a:r>
            <a:r>
              <a:rPr lang="en-US" sz="1400" dirty="0"/>
              <a:t> </a:t>
            </a:r>
            <a:r>
              <a:rPr lang="en-US" sz="1400" dirty="0" err="1"/>
              <a:t>vigono</a:t>
            </a:r>
            <a:r>
              <a:rPr lang="en-US" sz="1400" dirty="0"/>
              <a:t> </a:t>
            </a:r>
            <a:r>
              <a:rPr lang="en-US" sz="1400" dirty="0" err="1"/>
              <a:t>misure</a:t>
            </a:r>
            <a:r>
              <a:rPr lang="en-US" sz="1400" dirty="0"/>
              <a:t> </a:t>
            </a:r>
            <a:r>
              <a:rPr lang="en-US" sz="1400" dirty="0" err="1"/>
              <a:t>più</a:t>
            </a:r>
            <a:r>
              <a:rPr lang="en-US" sz="1400" dirty="0"/>
              <a:t> </a:t>
            </a:r>
            <a:r>
              <a:rPr lang="en-US" sz="1400" dirty="0" err="1"/>
              <a:t>restrittive</a:t>
            </a:r>
            <a:r>
              <a:rPr lang="en-US" sz="1400" dirty="0"/>
              <a:t> </a:t>
            </a:r>
            <a:r>
              <a:rPr lang="en-US" sz="1400" dirty="0" err="1"/>
              <a:t>rispetto</a:t>
            </a:r>
            <a:r>
              <a:rPr lang="en-US" sz="1400" dirty="0"/>
              <a:t> ad </a:t>
            </a:r>
            <a:r>
              <a:rPr lang="en-US" sz="1400" dirty="0" err="1"/>
              <a:t>altre</a:t>
            </a:r>
            <a:r>
              <a:rPr lang="en-US" sz="1400" dirty="0"/>
              <a:t> </a:t>
            </a:r>
            <a:r>
              <a:rPr lang="en-US" sz="1400" dirty="0" err="1"/>
              <a:t>sostanze</a:t>
            </a:r>
            <a:r>
              <a:rPr lang="en-US" sz="1400" dirty="0"/>
              <a:t> </a:t>
            </a:r>
            <a:r>
              <a:rPr lang="en-US" sz="1400" dirty="0" err="1"/>
              <a:t>pericolose</a:t>
            </a:r>
            <a:r>
              <a:rPr lang="en-US" sz="1400" dirty="0"/>
              <a:t>, p.es.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lavoro</a:t>
            </a:r>
            <a:r>
              <a:rPr lang="en-US" sz="1400" dirty="0"/>
              <a:t> in un </a:t>
            </a:r>
            <a:r>
              <a:rPr lang="en-US" sz="1400" dirty="0" err="1"/>
              <a:t>sistema</a:t>
            </a:r>
            <a:r>
              <a:rPr lang="en-US" sz="1400" dirty="0"/>
              <a:t> </a:t>
            </a:r>
            <a:r>
              <a:rPr lang="en-US" sz="1400" dirty="0" err="1"/>
              <a:t>chiuso</a:t>
            </a:r>
            <a:r>
              <a:rPr lang="en-US" sz="1400" dirty="0"/>
              <a:t>, la </a:t>
            </a:r>
            <a:r>
              <a:rPr lang="en-US" sz="1400" dirty="0" err="1"/>
              <a:t>limitazione</a:t>
            </a:r>
            <a:r>
              <a:rPr lang="en-US" sz="1400" dirty="0"/>
              <a:t> </a:t>
            </a:r>
            <a:r>
              <a:rPr lang="en-US" sz="1400" dirty="0" err="1"/>
              <a:t>degli</a:t>
            </a:r>
            <a:r>
              <a:rPr lang="en-US" sz="1400" dirty="0"/>
              <a:t> </a:t>
            </a:r>
            <a:r>
              <a:rPr lang="en-US" sz="1400" dirty="0" err="1"/>
              <a:t>accessi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lavoratori</a:t>
            </a:r>
            <a:r>
              <a:rPr lang="de-AT" altLang="en-US" sz="1400" dirty="0">
                <a:solidFill>
                  <a:schemeClr val="hlink"/>
                </a:solidFill>
              </a:rPr>
              <a:t> </a:t>
            </a:r>
            <a:r>
              <a:rPr lang="it-IT" altLang="en-US" sz="1400" dirty="0">
                <a:solidFill>
                  <a:schemeClr val="hlink"/>
                </a:solidFill>
              </a:rPr>
              <a:t>e la registrazione di dati</a:t>
            </a:r>
            <a:endParaRPr lang="en-US" sz="1400" dirty="0"/>
          </a:p>
          <a:p>
            <a:r>
              <a:rPr lang="en-US" sz="1400" dirty="0"/>
              <a:t>La </a:t>
            </a:r>
            <a:r>
              <a:rPr lang="en-US" sz="1400" dirty="0" err="1"/>
              <a:t>tabella</a:t>
            </a:r>
            <a:r>
              <a:rPr lang="en-US" sz="1400" dirty="0"/>
              <a:t> di </a:t>
            </a:r>
            <a:r>
              <a:rPr lang="en-US" sz="1400" dirty="0" err="1"/>
              <a:t>marcia</a:t>
            </a:r>
            <a:r>
              <a:rPr lang="en-US" sz="1400" dirty="0"/>
              <a:t> </a:t>
            </a:r>
            <a:r>
              <a:rPr lang="en-US" sz="1400" dirty="0" err="1"/>
              <a:t>sulle</a:t>
            </a:r>
            <a:r>
              <a:rPr lang="en-US" sz="1400" dirty="0"/>
              <a:t> </a:t>
            </a:r>
            <a:r>
              <a:rPr lang="en-US" sz="1400" dirty="0" err="1"/>
              <a:t>sostanze</a:t>
            </a:r>
            <a:r>
              <a:rPr lang="en-US" sz="1400" dirty="0"/>
              <a:t> </a:t>
            </a:r>
            <a:r>
              <a:rPr lang="en-US" sz="1400" dirty="0" err="1"/>
              <a:t>cancerogene</a:t>
            </a:r>
            <a:r>
              <a:rPr lang="en-US" sz="1400" dirty="0"/>
              <a:t> </a:t>
            </a:r>
            <a:r>
              <a:rPr lang="en-US" sz="1400" dirty="0" err="1"/>
              <a:t>intende</a:t>
            </a:r>
            <a:r>
              <a:rPr lang="en-US" sz="1400" dirty="0"/>
              <a:t> </a:t>
            </a:r>
            <a:r>
              <a:rPr lang="en-US" sz="1400" dirty="0" err="1"/>
              <a:t>sostenere</a:t>
            </a:r>
            <a:r>
              <a:rPr lang="en-US" sz="1400" dirty="0"/>
              <a:t> la </a:t>
            </a:r>
            <a:r>
              <a:rPr lang="en-US" sz="1400" dirty="0" err="1"/>
              <a:t>politica</a:t>
            </a:r>
            <a:r>
              <a:rPr lang="en-US" sz="1400" dirty="0"/>
              <a:t> in tale </a:t>
            </a:r>
            <a:r>
              <a:rPr lang="en-US" sz="1400" dirty="0" err="1"/>
              <a:t>ambito</a:t>
            </a:r>
            <a:r>
              <a:rPr lang="en-US" sz="1400" dirty="0"/>
              <a:t>, e </a:t>
            </a:r>
            <a:r>
              <a:rPr lang="en-US" sz="1400" dirty="0" err="1"/>
              <a:t>contribuire</a:t>
            </a:r>
            <a:r>
              <a:rPr lang="en-US" sz="1400" dirty="0"/>
              <a:t> a </a:t>
            </a:r>
            <a:r>
              <a:rPr lang="en-US" sz="1400" dirty="0" err="1"/>
              <a:t>diffondere</a:t>
            </a:r>
            <a:r>
              <a:rPr lang="en-US" sz="1400" dirty="0"/>
              <a:t> </a:t>
            </a:r>
            <a:r>
              <a:rPr lang="en-US" sz="1400" dirty="0" err="1"/>
              <a:t>informazioni</a:t>
            </a:r>
            <a:r>
              <a:rPr lang="en-US" sz="1400" dirty="0"/>
              <a:t> e </a:t>
            </a:r>
            <a:r>
              <a:rPr lang="en-US" sz="1400" dirty="0" err="1"/>
              <a:t>buone</a:t>
            </a:r>
            <a:r>
              <a:rPr lang="en-US" sz="1400" dirty="0"/>
              <a:t> </a:t>
            </a:r>
            <a:r>
              <a:rPr lang="en-US" sz="1400" dirty="0" err="1"/>
              <a:t>pratiche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7810"/>
            <a:ext cx="2422798" cy="8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Specifici gruppi a rischio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645000"/>
          </a:xfrm>
        </p:spPr>
        <p:txBody>
          <a:bodyPr/>
          <a:lstStyle/>
          <a:p>
            <a:r>
              <a:rPr lang="it-IT" sz="1400" dirty="0"/>
              <a:t>Determinate categorie di lavoratori possono essere particolarmente esposte al rischio rappresentato dalle sostanze pericolose, tra cui:</a:t>
            </a:r>
          </a:p>
          <a:p>
            <a:pPr lvl="1">
              <a:spcBef>
                <a:spcPts val="600"/>
              </a:spcBef>
            </a:pPr>
            <a:r>
              <a:rPr lang="it-IT" sz="1400" dirty="0"/>
              <a:t>donne</a:t>
            </a:r>
          </a:p>
          <a:p>
            <a:pPr lvl="1"/>
            <a:r>
              <a:rPr lang="it-IT" sz="1400" dirty="0"/>
              <a:t>lavoratori giovani</a:t>
            </a:r>
          </a:p>
          <a:p>
            <a:pPr lvl="1"/>
            <a:r>
              <a:rPr lang="it-IT" sz="1400" dirty="0"/>
              <a:t>lavoratori migranti</a:t>
            </a:r>
          </a:p>
          <a:p>
            <a:pPr lvl="1"/>
            <a:r>
              <a:rPr lang="it-IT" sz="1400" dirty="0"/>
              <a:t>lavoratori temporanei</a:t>
            </a:r>
          </a:p>
          <a:p>
            <a:pPr lvl="1"/>
            <a:r>
              <a:rPr lang="it-IT" sz="1400" dirty="0"/>
              <a:t>personale non addestrato o inesperto</a:t>
            </a:r>
          </a:p>
          <a:p>
            <a:pPr lvl="1"/>
            <a:r>
              <a:rPr lang="it-IT" sz="1400" dirty="0"/>
              <a:t>addetti alle pulizie e appaltatori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chemeClr val="tx2"/>
                </a:solidFill>
              </a:rPr>
              <a:t>La maggiore esposizione ai rischi può dipendere da una particolare sensibilità, dall’inesperienza o dalla mancanza di formazione o informazione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chemeClr val="tx2"/>
                </a:solidFill>
              </a:rPr>
              <a:t>La valutazione dei rischi dovrebbe tenere conto dei rischi cui sono esposti questi lavoratori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456384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Partecipazione alla campagna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218344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Possono partecipare organizzazioni di ogni settore e dimensione, nonché singole persone:</a:t>
            </a:r>
          </a:p>
          <a:p>
            <a:pPr lvl="1">
              <a:spcBef>
                <a:spcPts val="600"/>
              </a:spcBef>
            </a:pPr>
            <a:r>
              <a:rPr lang="it-IT" sz="1600" dirty="0"/>
              <a:t>divulgando e pubblicizzando il materiale della campagna</a:t>
            </a:r>
          </a:p>
          <a:p>
            <a:pPr lvl="1"/>
            <a:r>
              <a:rPr lang="it-IT" sz="1600" dirty="0"/>
              <a:t>organizzando o prendendo parte a eventi e attività</a:t>
            </a:r>
          </a:p>
          <a:p>
            <a:pPr lvl="1"/>
            <a:r>
              <a:rPr lang="it-IT" sz="1600" dirty="0"/>
              <a:t>utilizzando e promuovendo strumenti per la gestione delle </a:t>
            </a:r>
          </a:p>
          <a:p>
            <a:pPr marL="189000" lvl="1" indent="0">
              <a:buNone/>
            </a:pPr>
            <a:r>
              <a:rPr lang="it-IT" sz="1600" dirty="0"/>
              <a:t>	sostanze pericolose</a:t>
            </a:r>
          </a:p>
          <a:p>
            <a:pPr lvl="1"/>
            <a:r>
              <a:rPr lang="it-IT" sz="1600" dirty="0"/>
              <a:t>diventando un partner della campagna</a:t>
            </a:r>
          </a:p>
          <a:p>
            <a:pPr lvl="1"/>
            <a:r>
              <a:rPr lang="it-IT" sz="1600" dirty="0"/>
              <a:t>tenendosi aggiornati attraverso i social media</a:t>
            </a:r>
          </a:p>
          <a:p>
            <a:pPr lvl="1"/>
            <a:endParaRPr lang="it-IT" sz="1600" dirty="0"/>
          </a:p>
          <a:p>
            <a:pPr lvl="1"/>
            <a:endParaRPr lang="it-IT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9622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Partner della campagna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3529"/>
            <a:ext cx="9144000" cy="3600400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570" y="707954"/>
            <a:ext cx="6048672" cy="34016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1215" y="843558"/>
            <a:ext cx="5976664" cy="3076484"/>
          </a:xfrm>
        </p:spPr>
        <p:txBody>
          <a:bodyPr>
            <a:noAutofit/>
          </a:bodyPr>
          <a:lstStyle/>
          <a:p>
            <a:r>
              <a:rPr lang="it-IT" sz="1300" dirty="0"/>
              <a:t>Una proficua collaborazione tra l’EU-OSHA e le principali parti interessate è fondamentale per il successo della campagna</a:t>
            </a:r>
          </a:p>
          <a:p>
            <a:r>
              <a:rPr lang="it-IT" sz="1300" dirty="0"/>
              <a:t>Possono diventare partner ufficiali della campagna organizzazioni paneuropee e internazionali</a:t>
            </a:r>
          </a:p>
          <a:p>
            <a:r>
              <a:rPr lang="it-IT" sz="1300" dirty="0"/>
              <a:t>I partner della campagna nel settore dei media promuovono la campagna</a:t>
            </a:r>
          </a:p>
          <a:p>
            <a:r>
              <a:rPr lang="it-IT" sz="1300" dirty="0"/>
              <a:t>Benefici:</a:t>
            </a:r>
          </a:p>
          <a:p>
            <a:pPr lvl="1">
              <a:spcBef>
                <a:spcPts val="600"/>
              </a:spcBef>
            </a:pPr>
            <a:r>
              <a:rPr lang="it-IT" sz="1300" dirty="0"/>
              <a:t>pacchetto di benvenuto</a:t>
            </a:r>
          </a:p>
          <a:p>
            <a:pPr lvl="1"/>
            <a:r>
              <a:rPr lang="it-IT" sz="1300" dirty="0"/>
              <a:t>attestato di partecipazione</a:t>
            </a:r>
          </a:p>
          <a:p>
            <a:pPr lvl="1"/>
            <a:r>
              <a:rPr lang="it-IT" sz="1300" dirty="0"/>
              <a:t>promozione a livello dell’UE e nei media</a:t>
            </a:r>
          </a:p>
          <a:p>
            <a:pPr lvl="1"/>
            <a:r>
              <a:rPr lang="it-IT" sz="1300" dirty="0"/>
              <a:t>opportunità di sviluppo di reti e di scambio di buone pratiche</a:t>
            </a:r>
            <a:br>
              <a:rPr sz="1300" dirty="0"/>
            </a:br>
            <a:r>
              <a:rPr lang="it-IT" sz="1300" dirty="0"/>
              <a:t>con altri partner della campagna</a:t>
            </a:r>
          </a:p>
          <a:p>
            <a:pPr lvl="1"/>
            <a:r>
              <a:rPr lang="it-IT" sz="1300" dirty="0"/>
              <a:t>invito agli eventi dell’EU-OSHA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98" y="745815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Premi per le buone pratiche nell’ambito della campagna «Ambienti di lavoro sani e sicuri»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Riconoscimento assegnato per pratiche innovative nel campo della sicurezza e salute sul luogo di lavoro</a:t>
            </a:r>
          </a:p>
          <a:p>
            <a:r>
              <a:rPr lang="it-IT" sz="1600" dirty="0"/>
              <a:t>Le organizzazioni ricevono un riconoscimento per le iniziative di gestione delle sostanze pericolose sul luogo di lavoro che si dimostrano efficaci e sostenibili</a:t>
            </a:r>
          </a:p>
          <a:p>
            <a:r>
              <a:rPr lang="it-IT" sz="1600" dirty="0"/>
              <a:t>Aperto alle organizzazioni in:</a:t>
            </a:r>
          </a:p>
          <a:p>
            <a:pPr lvl="1">
              <a:spcBef>
                <a:spcPts val="600"/>
              </a:spcBef>
            </a:pPr>
            <a:r>
              <a:rPr lang="it-IT" sz="1600" dirty="0"/>
              <a:t>Stati membri dell’UE</a:t>
            </a:r>
          </a:p>
          <a:p>
            <a:pPr lvl="1"/>
            <a:r>
              <a:rPr lang="it-IT" sz="1600" dirty="0"/>
              <a:t>paesi candidati</a:t>
            </a:r>
          </a:p>
          <a:p>
            <a:pPr lvl="1"/>
            <a:r>
              <a:rPr lang="it-IT" sz="1600" dirty="0"/>
              <a:t>paesi candidati potenziali</a:t>
            </a:r>
          </a:p>
          <a:p>
            <a:pPr lvl="1"/>
            <a:r>
              <a:rPr lang="it-IT" sz="1600" dirty="0"/>
              <a:t>paesi dell’Associazione europea di libero scambio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I vincitori sono annunciati nel corso di una cerimonia di premiazione</a:t>
            </a:r>
          </a:p>
          <a:p>
            <a:endParaRPr lang="it-IT" sz="1800" dirty="0"/>
          </a:p>
          <a:p>
            <a:pPr lvl="1"/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La campagna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5274128" cy="3645000"/>
          </a:xfrm>
        </p:spPr>
        <p:txBody>
          <a:bodyPr>
            <a:normAutofit/>
          </a:bodyPr>
          <a:lstStyle/>
          <a:p>
            <a:r>
              <a:rPr lang="it-IT" sz="1600" dirty="0"/>
              <a:t>Coordinata dall’Agenzia europea per la sicurezza e la salute sul lavoro (EU-OSHA)</a:t>
            </a:r>
          </a:p>
          <a:p>
            <a:r>
              <a:rPr lang="it-IT" sz="1600" dirty="0"/>
              <a:t>Organizzata in più di 30 paesi</a:t>
            </a:r>
          </a:p>
          <a:p>
            <a:r>
              <a:rPr lang="it-IT" sz="1600" dirty="0"/>
              <a:t>Sostenuta da una rete di partner: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it-IT" sz="1600" dirty="0"/>
              <a:t>punti focali nazionali</a:t>
            </a:r>
          </a:p>
          <a:p>
            <a:pPr lvl="1"/>
            <a:r>
              <a:rPr lang="it-IT" sz="1600" dirty="0"/>
              <a:t>partner ufficiali della campagna</a:t>
            </a:r>
          </a:p>
          <a:p>
            <a:pPr lvl="1"/>
            <a:r>
              <a:rPr lang="it-IT" sz="1600" dirty="0"/>
              <a:t>parti sociali europee</a:t>
            </a:r>
          </a:p>
          <a:p>
            <a:pPr lvl="1"/>
            <a:r>
              <a:rPr lang="it-IT" sz="1600" dirty="0"/>
              <a:t>partner nel settore dei media</a:t>
            </a:r>
          </a:p>
          <a:p>
            <a:pPr lvl="1"/>
            <a:r>
              <a:rPr lang="it-IT" sz="1600" dirty="0"/>
              <a:t>Enterprise Europe Network</a:t>
            </a:r>
          </a:p>
          <a:p>
            <a:pPr lvl="1"/>
            <a:r>
              <a:rPr lang="it-IT" sz="1600" dirty="0"/>
              <a:t>istituzioni dell’UE</a:t>
            </a:r>
          </a:p>
          <a:p>
            <a:pPr lvl="1"/>
            <a:r>
              <a:rPr lang="it-IT" sz="1600" dirty="0"/>
              <a:t>altre agenzie dell’UE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Risorse per la campagna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761960" cy="3645000"/>
          </a:xfrm>
        </p:spPr>
        <p:txBody>
          <a:bodyPr>
            <a:normAutofit/>
          </a:bodyPr>
          <a:lstStyle/>
          <a:p>
            <a:r>
              <a:rPr lang="it-IT" sz="1600" dirty="0"/>
              <a:t>Guida della campagna</a:t>
            </a:r>
          </a:p>
          <a:p>
            <a:r>
              <a:rPr lang="it-IT" sz="1600" dirty="0"/>
              <a:t>Pratico strumento elettronico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Relazioni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Serie di schede informative sulle tematiche prioritarie 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Banca dati di risorse e strumenti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Studio di casi e banca dati audio-visiva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OSHwiki: sezione aggiornata e nuovi articoli</a:t>
            </a:r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3558"/>
            <a:ext cx="352839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Filmati di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Materiale promozionale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Opuscolo della campagna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Volantino del premio per le buone pratiche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Poster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Video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Banner online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sz="1600" dirty="0"/>
              <a:t>Firma nell’email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chemeClr val="tx2"/>
                </a:solidFill>
              </a:rPr>
              <a:t>Link a siti utili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43758"/>
            <a:ext cx="2253103" cy="14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Date importanti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010432" cy="3645000"/>
          </a:xfrm>
        </p:spPr>
        <p:txBody>
          <a:bodyPr>
            <a:normAutofit/>
          </a:bodyPr>
          <a:lstStyle/>
          <a:p>
            <a:r>
              <a:rPr lang="it-IT" sz="1600" dirty="0"/>
              <a:t>Avvio della campagna: </a:t>
            </a:r>
            <a:br>
              <a:rPr dirty="0"/>
            </a:br>
            <a:r>
              <a:rPr lang="it-IT" sz="1600" b="0" dirty="0">
                <a:solidFill>
                  <a:schemeClr val="tx2"/>
                </a:solidFill>
              </a:rPr>
              <a:t>aprile 2018</a:t>
            </a:r>
          </a:p>
          <a:p>
            <a:r>
              <a:rPr lang="it-IT" sz="1600" dirty="0"/>
              <a:t>Concorso Premio per le buone pratiche negli Stati membri e a livello europeo: </a:t>
            </a:r>
            <a:br>
              <a:rPr dirty="0"/>
            </a:br>
            <a:r>
              <a:rPr lang="it-IT" sz="1600" b="0" dirty="0"/>
              <a:t>2018 e 2019</a:t>
            </a:r>
          </a:p>
          <a:p>
            <a:r>
              <a:rPr lang="it-IT" sz="1600" dirty="0"/>
              <a:t>Evento di scambio di buone pratiche nell’ambito della campagna Ambienti di lavoro sani e sicuri: </a:t>
            </a:r>
            <a:br>
              <a:rPr dirty="0"/>
            </a:br>
            <a:r>
              <a:rPr lang="it-IT" sz="1600" b="0" dirty="0"/>
              <a:t>2</a:t>
            </a:r>
            <a:r>
              <a:rPr lang="it-IT" sz="1600" b="0" baseline="30000" dirty="0"/>
              <a:t>º</a:t>
            </a:r>
            <a:r>
              <a:rPr lang="it-IT" sz="1600" b="0" dirty="0"/>
              <a:t> trimestre del 2019</a:t>
            </a:r>
          </a:p>
          <a:p>
            <a:r>
              <a:rPr lang="it-IT" sz="1600" dirty="0"/>
              <a:t>Settimane europee per la sicurezza e la salute sul lavoro:</a:t>
            </a:r>
          </a:p>
          <a:p>
            <a:pPr marL="189000" lvl="1" indent="0">
              <a:buNone/>
            </a:pPr>
            <a:r>
              <a:rPr lang="it-IT" sz="1600" dirty="0">
                <a:solidFill>
                  <a:schemeClr val="tx2"/>
                </a:solidFill>
              </a:rPr>
              <a:t>ottobre 2018 e 2019</a:t>
            </a:r>
          </a:p>
          <a:p>
            <a:r>
              <a:rPr lang="it-IT" sz="1600" dirty="0"/>
              <a:t>Cerimonia di consegna del premio per le buone pratiche nell’ambito del vertice Ambienti di lavoro sani e sicuri:</a:t>
            </a:r>
          </a:p>
          <a:p>
            <a:pPr marL="189000" lvl="1" indent="0">
              <a:buNone/>
            </a:pPr>
            <a:r>
              <a:rPr lang="it-IT" sz="1600" dirty="0">
                <a:solidFill>
                  <a:schemeClr val="tx2"/>
                </a:solidFill>
              </a:rPr>
              <a:t>novembre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Ulteriori informazioni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/>
          </a:bodyPr>
          <a:lstStyle/>
          <a:p>
            <a:r>
              <a:rPr lang="it-IT" sz="1600" dirty="0"/>
              <a:t>Maggiori dettagli nel sito della campagna:</a:t>
            </a:r>
          </a:p>
          <a:p>
            <a:pPr marL="189000" lvl="1" indent="0">
              <a:buNone/>
            </a:pPr>
            <a:r>
              <a:rPr lang="it-IT" sz="1600" b="1" dirty="0">
                <a:solidFill>
                  <a:schemeClr val="tx2"/>
                </a:solidFill>
                <a:hlinkClick r:id="rId2"/>
              </a:rPr>
              <a:t>www.healthy-workplaces.eu/it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</a:p>
          <a:p>
            <a:pPr marL="189000" lvl="1" indent="0">
              <a:buNone/>
            </a:pPr>
            <a:endParaRPr lang="it-IT" sz="1600" dirty="0"/>
          </a:p>
          <a:p>
            <a:r>
              <a:rPr lang="it-IT" sz="1600" dirty="0"/>
              <a:t>Per iscriversi alla newsletter della campagna:</a:t>
            </a:r>
          </a:p>
          <a:p>
            <a:pPr marL="189000" lvl="1" indent="0">
              <a:buNone/>
            </a:pPr>
            <a:r>
              <a:rPr lang="it-IT" sz="1600" b="1" u="sng" dirty="0">
                <a:hlinkClick r:id="rId3"/>
              </a:rPr>
              <a:t>https://healthy-workplaces.eu/it/healthy-workplaces-newsletter</a:t>
            </a:r>
            <a:endParaRPr lang="it-IT" sz="1600" b="1" dirty="0"/>
          </a:p>
          <a:p>
            <a:pPr marL="189000" lvl="1" indent="0">
              <a:buNone/>
            </a:pPr>
            <a:endParaRPr lang="it-IT" sz="1600" b="1" dirty="0"/>
          </a:p>
          <a:p>
            <a:r>
              <a:rPr lang="it-IT" sz="1600" dirty="0"/>
              <a:t>Per tenersi aggiornati sulle attività e sugli eventi attraverso i social media:</a:t>
            </a:r>
          </a:p>
          <a:p>
            <a:pPr marL="0" indent="0">
              <a:buNone/>
            </a:pP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Per conoscere gli eventi organizzati nel proprio paese attraverso i punti focali nazionali:</a:t>
            </a:r>
          </a:p>
          <a:p>
            <a:pPr marL="189000" lvl="1" indent="0">
              <a:buNone/>
            </a:pPr>
            <a:r>
              <a:rPr lang="it-IT" sz="1600" b="1" u="sng">
                <a:hlinkClick r:id="rId4"/>
              </a:rPr>
              <a:t>www.healthy-workplaces.eu/fops</a:t>
            </a:r>
            <a:endParaRPr lang="it-IT" sz="1600" b="1" u="sng" dirty="0"/>
          </a:p>
          <a:p>
            <a:pPr marL="189000" lvl="1" indent="0">
              <a:buNone/>
            </a:pPr>
            <a:endParaRPr lang="it-IT" b="1" dirty="0"/>
          </a:p>
          <a:p>
            <a:pPr marL="189000" lvl="1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it-IT" dirty="0"/>
          </a:p>
          <a:p>
            <a:pPr marL="189000" lvl="1" indent="0">
              <a:buNone/>
            </a:pPr>
            <a:endParaRPr lang="it-IT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Obiettivi fondamentali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600" u="sng" dirty="0"/>
              <a:t>Sensibilizzare l’opinione pubblica</a:t>
            </a:r>
            <a:r>
              <a:rPr lang="it-IT" sz="1600" dirty="0"/>
              <a:t> sui rischi rappresentati dalle sostanze pericolose sul luogo di lavoro</a:t>
            </a:r>
          </a:p>
          <a:p>
            <a:r>
              <a:rPr lang="it-IT" sz="1600" dirty="0"/>
              <a:t>Promuovere una </a:t>
            </a:r>
            <a:r>
              <a:rPr lang="it-IT" sz="1600" u="sng" dirty="0"/>
              <a:t>cultura della prevenzione</a:t>
            </a:r>
            <a:r>
              <a:rPr lang="it-IT" sz="1600" dirty="0"/>
              <a:t> per eliminare i rischi o gestirli in modo efficace</a:t>
            </a:r>
          </a:p>
          <a:p>
            <a:r>
              <a:rPr lang="it-IT" sz="1600" dirty="0"/>
              <a:t>Migliorare la comprensione dei rischi connessi agli </a:t>
            </a:r>
            <a:r>
              <a:rPr lang="it-IT" sz="1600" u="sng" dirty="0"/>
              <a:t>agenti cancerogeni</a:t>
            </a:r>
          </a:p>
          <a:p>
            <a:r>
              <a:rPr lang="it-IT" sz="1600" dirty="0"/>
              <a:t>Individuare i lavoratori con </a:t>
            </a:r>
            <a:r>
              <a:rPr lang="it-IT" sz="1600" u="sng" dirty="0"/>
              <a:t>bisogni specifici</a:t>
            </a:r>
            <a:r>
              <a:rPr lang="it-IT" sz="1600" dirty="0"/>
              <a:t> e vulnerabilità</a:t>
            </a:r>
          </a:p>
          <a:p>
            <a:r>
              <a:rPr lang="it-IT" sz="1600" dirty="0"/>
              <a:t>Fornire informazioni sugli </a:t>
            </a:r>
            <a:r>
              <a:rPr lang="it-IT" sz="1600" u="sng" dirty="0"/>
              <a:t>sviluppi di politiche</a:t>
            </a:r>
            <a:r>
              <a:rPr lang="it-IT" sz="1600" dirty="0"/>
              <a:t> e sulla </a:t>
            </a:r>
            <a:br>
              <a:rPr lang="it-IT" sz="1600" dirty="0"/>
            </a:br>
            <a:r>
              <a:rPr lang="it-IT" sz="1600" u="sng" dirty="0"/>
              <a:t>legislazione</a:t>
            </a:r>
            <a:r>
              <a:rPr lang="it-IT" sz="1600" dirty="0"/>
              <a:t> di riferimento</a:t>
            </a:r>
            <a:endParaRPr lang="it-IT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11710"/>
            <a:ext cx="2759288" cy="25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Qual è il problema?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1600" dirty="0"/>
              <a:t>Molti lavoratori sono esposti a sostanze pericolose negli ambienti di lavoro europei</a:t>
            </a:r>
          </a:p>
          <a:p>
            <a:r>
              <a:rPr lang="it-IT" sz="1600" dirty="0"/>
              <a:t>Spesso la consapevolezza di questo problema è bassa</a:t>
            </a:r>
          </a:p>
          <a:p>
            <a:r>
              <a:rPr lang="it-IT" sz="1600" dirty="0"/>
              <a:t>Le sostanze pericolose possono essere la causa di:</a:t>
            </a:r>
          </a:p>
          <a:p>
            <a:pPr lvl="1">
              <a:spcBef>
                <a:spcPts val="600"/>
              </a:spcBef>
            </a:pPr>
            <a:r>
              <a:rPr lang="it-IT" sz="1600" dirty="0"/>
              <a:t>problemi di salute acuti e a lungo termine — ad esempio irritazione della pelle, malattie respiratorie e cancro</a:t>
            </a:r>
          </a:p>
          <a:p>
            <a:pPr lvl="1"/>
            <a:r>
              <a:rPr lang="it-IT" sz="1600" dirty="0"/>
              <a:t>rischi per la sicurezza quali incendio, esplosione e soffocamento</a:t>
            </a:r>
          </a:p>
          <a:p>
            <a:pPr lvl="1"/>
            <a:r>
              <a:rPr lang="it-IT" sz="1600" dirty="0"/>
              <a:t>notevoli costi per le imprese in termini di misure di protezione e responsabilità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it-IT" sz="2000" dirty="0"/>
              <a:t>Che cosa sono le sostanze pericolose?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452" y="1059582"/>
            <a:ext cx="5922199" cy="3494426"/>
          </a:xfrm>
        </p:spPr>
        <p:txBody>
          <a:bodyPr>
            <a:normAutofit/>
          </a:bodyPr>
          <a:lstStyle/>
          <a:p>
            <a:pPr lvl="1"/>
            <a:endParaRPr lang="it-IT" sz="1600" dirty="0"/>
          </a:p>
          <a:p>
            <a:pPr lvl="1">
              <a:lnSpc>
                <a:spcPct val="110000"/>
              </a:lnSpc>
            </a:pPr>
            <a:r>
              <a:rPr lang="it-IT" sz="1400" dirty="0"/>
              <a:t>prodotti chimici, ad es. in vernici, colle, disinfettanti, prodotti per la pulizia o pesticidi</a:t>
            </a:r>
          </a:p>
          <a:p>
            <a:pPr lvl="1">
              <a:lnSpc>
                <a:spcPct val="110000"/>
              </a:lnSpc>
            </a:pPr>
            <a:r>
              <a:rPr lang="it-IT" sz="1400" dirty="0"/>
              <a:t>contaminanti generati da procedimenti di lavorazione, ad es. fumi di saldatura, polvere di silice o prodotti della combustione come gli scarichi dei motori diesel</a:t>
            </a:r>
          </a:p>
          <a:p>
            <a:pPr lvl="1">
              <a:lnSpc>
                <a:spcPct val="110000"/>
              </a:lnSpc>
            </a:pPr>
            <a:r>
              <a:rPr lang="it-IT" sz="1400" dirty="0"/>
              <a:t>materiali di origine naturale come la polvere di cereali, l’amianto o il greggio e i suoi costituenti</a:t>
            </a:r>
          </a:p>
          <a:p>
            <a:r>
              <a:rPr lang="it-IT" sz="1400" dirty="0"/>
              <a:t>Le sostanze pericolose possono essere presenti in quasi tutti i luoghi di lavoro</a:t>
            </a:r>
          </a:p>
          <a:p>
            <a:r>
              <a:rPr lang="it-IT" sz="1400" dirty="0"/>
              <a:t>Il danno provocato da queste sostanze può derivare da un’esposizione sia di breve sia di lunga durata e dall’accumulo prolungato nell’organismo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7654"/>
            <a:ext cx="3023427" cy="25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1253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dirty="0">
                <a:solidFill>
                  <a:schemeClr val="tx2"/>
                </a:solidFill>
              </a:rPr>
              <a:t>Qualsiasi sostanza (gas, liquidi o solidi) che rappresenta un rischio per la salute e la sicurezza dei lavoratori: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Definizioni tratte dalla direttiva sugli agenti chimici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a) “Agenti chimici”: tutti gli elementi o composti chimici, sia da soli sia nei loro miscugli, allo stato naturale o ottenuti, utilizzati o smaltiti, compreso lo smaltimento come rifiuti, mediante qualsiasi attività lavorativa, siano essi prodotti intenzionalmente o no e siano essi immessi o no sul mercato.</a:t>
            </a:r>
          </a:p>
          <a:p>
            <a:r>
              <a:rPr lang="it-IT" dirty="0"/>
              <a:t>b) “Agenti chimici pericolosi” significa:</a:t>
            </a:r>
          </a:p>
          <a:p>
            <a:pPr lvl="1">
              <a:spcBef>
                <a:spcPts val="600"/>
              </a:spcBef>
            </a:pPr>
            <a:r>
              <a:rPr lang="it-IT" dirty="0"/>
              <a:t>i) agenti chimici che soddisfano i criteri di classificazione come pericolosi in una delle classi di pericolo fisico e/o di pericolo per la salute di cui al regolamento (CE) n. 1272/2008 [...] indipendentemente dal fatto che tali agenti chimici siano classificati nell’ambito di tale regolamento; </a:t>
            </a:r>
          </a:p>
          <a:p>
            <a:pPr lvl="1"/>
            <a:r>
              <a:rPr lang="it-IT" dirty="0"/>
              <a:t>iii) agenti chimici che, pur non essendo classificabili come pericolosi, [...] comportano un rischio per la sicurezza e la salute dei lavoratori a causa di loro proprietà chimico-fisiche, chimiche o tossicologiche e del modo in cui sono utilizzati o presenti sul luogo di lavoro, compresi gli agenti chimici cui è stato assegnato un valore limite di esposizione professionale a norma dell’articolo 3.</a:t>
            </a:r>
          </a:p>
          <a:p>
            <a:r>
              <a:rPr lang="it-IT" dirty="0"/>
              <a:t>“Attività che comporta la presenza di agenti chimici”: ogni attività lavorativa in cui sono utilizzati agenti chimici, o se ne prevede l’utilizzazione, in ogni tipo di procedimento, compresi la produzione, la manipolazione, l’immagazzinamento, e il trasporto o l’eliminazione e il trattamento, o che risultino da tale attività lavorativa.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Fatti e cifre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651870"/>
            <a:ext cx="756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1) Sintesi — Seconda indagine europea tra le imprese sui rischi nuovi ed emergenti (ESENER-2), EU-OSHA, 2015, pag. 5. Disponibile al seguente indirizzo: </a:t>
            </a:r>
            <a:r>
              <a:rPr lang="it-IT" sz="800" u="sng" dirty="0">
                <a:hlinkClick r:id="rId3"/>
              </a:rPr>
              <a:t>https://osha.europa.eu/sites/default/files/publications/documents/esener-ii-summary-en.PDF</a:t>
            </a:r>
            <a:endParaRPr lang="it-IT" sz="800" u="sng" dirty="0"/>
          </a:p>
          <a:p>
            <a:r>
              <a:rPr lang="it-IT" sz="800" dirty="0"/>
              <a:t>2) Sesta indagine europea sulle condizioni di lavoro: relazione generale, Eurofound, 2016, pag. 43, Disponibile al seguente indirizzo: </a:t>
            </a:r>
            <a:r>
              <a:rPr lang="it-IT" sz="800" dirty="0">
                <a:hlinkClick r:id="rId4"/>
              </a:rPr>
              <a:t>https://www.eurofound.europa.eu/sites/default/files/ef_publication/field_ef_document/ef1634en.pdf</a:t>
            </a:r>
            <a:r>
              <a:rPr lang="it-IT" sz="800" dirty="0"/>
              <a:t> </a:t>
            </a:r>
          </a:p>
          <a:p>
            <a:endParaRPr lang="it-IT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45606" y="895962"/>
            <a:ext cx="5976664" cy="2881606"/>
          </a:xfrm>
        </p:spPr>
        <p:txBody>
          <a:bodyPr>
            <a:normAutofit fontScale="85000" lnSpcReduction="10000"/>
          </a:bodyPr>
          <a:lstStyle/>
          <a:p>
            <a:r>
              <a:rPr lang="it-IT" sz="1600" dirty="0"/>
              <a:t>Secondo l’indagine fra le imprese condotta dall’EU-OSHA</a:t>
            </a:r>
            <a:r>
              <a:rPr lang="it-IT" sz="1600" baseline="30000" dirty="0"/>
              <a:t>1</a:t>
            </a:r>
            <a:r>
              <a:rPr lang="it-IT" sz="1600" dirty="0"/>
              <a:t>, nel 38 % delle imprese sono presenti sostanze chimiche o biologiche</a:t>
            </a:r>
            <a:r>
              <a:rPr lang="it-IT" dirty="0"/>
              <a:t> </a:t>
            </a:r>
            <a:endParaRPr lang="it-IT" sz="1600" dirty="0"/>
          </a:p>
          <a:p>
            <a:r>
              <a:rPr lang="it-IT" sz="1600" dirty="0"/>
              <a:t>Spesso le grandi imprese utilizzano più di 1 000 prodotti chimici diversi</a:t>
            </a:r>
          </a:p>
          <a:p>
            <a:r>
              <a:rPr lang="it-IT" sz="1600" dirty="0"/>
              <a:t>Un solo lavoratore può entrare in contatto con centinaia di sostanze chimiche diverse.</a:t>
            </a:r>
          </a:p>
          <a:p>
            <a:r>
              <a:rPr lang="it-IT" sz="1600" dirty="0"/>
              <a:t>Il 17 % dei lavoratori dell’UE riferisce di manipolare o di essere a contatto diretto con sostanze o prodotti chimici</a:t>
            </a:r>
            <a:r>
              <a:rPr lang="it-IT" dirty="0"/>
              <a:t> </a:t>
            </a:r>
            <a:r>
              <a:rPr lang="it-IT" sz="1600" dirty="0"/>
              <a:t>per almeno il 25 % del proprio orario di lavoro</a:t>
            </a:r>
            <a:r>
              <a:rPr lang="it-IT" sz="1600" baseline="30000" dirty="0"/>
              <a:t>2 </a:t>
            </a:r>
            <a:r>
              <a:rPr lang="it-IT" sz="1600"/>
              <a:t>e l’15</a:t>
            </a:r>
            <a:r>
              <a:rPr lang="it-IT" sz="1600" dirty="0"/>
              <a:t> % riferisce di respirare fumo, esalazioni (come ad esempio i fumi di saldatura o i gas di scarico) o polveri o scaglie (ad es. polvere di legno o polvere di minerali)</a:t>
            </a:r>
          </a:p>
          <a:p>
            <a:r>
              <a:rPr lang="it-IT" sz="1600" dirty="0"/>
              <a:t>Emergono sempre nuovi rischi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52" y="843558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Fatti e cifre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/>
          </a:bodyPr>
          <a:lstStyle/>
          <a:p>
            <a:r>
              <a:rPr lang="it-IT" sz="1600" dirty="0"/>
              <a:t>I settori con un’elevata prevalenza di sostanze pericolose sono l’agricoltura (62 %), l’industria manifatturiera (52%) e l’edilizia (51 %)</a:t>
            </a:r>
            <a:r>
              <a:rPr lang="it-IT" sz="1600" baseline="30000" dirty="0"/>
              <a:t>1</a:t>
            </a:r>
            <a:endParaRPr lang="it-IT" sz="1600" dirty="0"/>
          </a:p>
          <a:p>
            <a:r>
              <a:rPr lang="it-IT" sz="1600" dirty="0"/>
              <a:t>In molti settori, l’introduzione di tecnologie che utilizzano prodotti chimici (pesticidi, materie plastiche, isolanti ecc.) ha sostituito i tradizionali metodi di lavoro e ha fatto aumentare l’uso di sostanze chimiche</a:t>
            </a:r>
          </a:p>
          <a:p>
            <a:r>
              <a:rPr lang="it-IT" sz="1600" dirty="0"/>
              <a:t>In Svezia, nel 2014, sono state utilizzate 3,7 tonnellate di sostanze pericolose per abitante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it-I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46" y="2427734"/>
            <a:ext cx="2355072" cy="152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61359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1) ESENER-2 - Overview Report: Managing Safety and Health at Work [Relazione di sintesi: gestione della sicurezza e salute sul lavoro], EU-OSHA, 2016, pag. 18, Disponibile al seguente indirizzo: </a:t>
            </a:r>
            <a:r>
              <a:rPr lang="it-IT" sz="800" u="sng" dirty="0">
                <a:hlinkClick r:id="rId4"/>
              </a:rPr>
              <a:t>https://osha.europa.eu/sites/default/files/ESENER2-Overview_report.pdf</a:t>
            </a:r>
            <a:r>
              <a:rPr lang="it-IT" dirty="0"/>
              <a:t> </a:t>
            </a:r>
            <a:endParaRPr lang="it-IT" sz="800" u="sng" dirty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/>
              <a:t>Esposizione</a:t>
            </a:r>
            <a:r>
              <a:rPr lang="en-GB" sz="2000" dirty="0"/>
              <a:t> </a:t>
            </a: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sostanze</a:t>
            </a:r>
            <a:r>
              <a:rPr lang="en-GB" sz="2000" dirty="0"/>
              <a:t> </a:t>
            </a:r>
            <a:r>
              <a:rPr lang="en-GB" sz="2000" dirty="0" err="1"/>
              <a:t>pericolose</a:t>
            </a:r>
            <a:r>
              <a:rPr lang="en-GB" sz="2000" dirty="0"/>
              <a:t> in Europa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930312" cy="3645000"/>
          </a:xfrm>
        </p:spPr>
        <p:txBody>
          <a:bodyPr>
            <a:normAutofit/>
          </a:bodyPr>
          <a:lstStyle/>
          <a:p>
            <a:r>
              <a:rPr lang="en-GB" sz="1600" dirty="0"/>
              <a:t>Lo studio EU-OSHA </a:t>
            </a:r>
            <a:r>
              <a:rPr lang="en-GB" sz="1600" dirty="0" err="1"/>
              <a:t>permette</a:t>
            </a:r>
            <a:r>
              <a:rPr lang="en-GB" sz="1600" dirty="0"/>
              <a:t> di </a:t>
            </a:r>
            <a:r>
              <a:rPr lang="en-GB" sz="1600" dirty="0" err="1"/>
              <a:t>meglio</a:t>
            </a:r>
            <a:r>
              <a:rPr lang="en-GB" sz="1600" dirty="0"/>
              <a:t> </a:t>
            </a:r>
            <a:r>
              <a:rPr lang="en-GB" sz="1600" dirty="0" err="1"/>
              <a:t>stimare</a:t>
            </a:r>
            <a:r>
              <a:rPr lang="en-GB" sz="1600" dirty="0"/>
              <a:t> </a:t>
            </a:r>
            <a:r>
              <a:rPr lang="en-GB" sz="1600" dirty="0" err="1"/>
              <a:t>l’esposizione</a:t>
            </a:r>
            <a:r>
              <a:rPr lang="en-GB" sz="1600" dirty="0"/>
              <a:t> </a:t>
            </a:r>
            <a:r>
              <a:rPr lang="en-GB" sz="1600" dirty="0" err="1"/>
              <a:t>alle</a:t>
            </a:r>
            <a:r>
              <a:rPr lang="en-GB" sz="1600" dirty="0"/>
              <a:t> </a:t>
            </a:r>
            <a:r>
              <a:rPr lang="en-GB" sz="1600" dirty="0" err="1"/>
              <a:t>sostanze</a:t>
            </a:r>
            <a:r>
              <a:rPr lang="en-GB" sz="1600" dirty="0"/>
              <a:t> </a:t>
            </a:r>
            <a:r>
              <a:rPr lang="en-GB" sz="1600" dirty="0" err="1"/>
              <a:t>pericolose</a:t>
            </a:r>
            <a:r>
              <a:rPr lang="en-GB" sz="1600" dirty="0"/>
              <a:t> </a:t>
            </a:r>
            <a:r>
              <a:rPr lang="en-GB" sz="1600" dirty="0" err="1"/>
              <a:t>nei</a:t>
            </a:r>
            <a:r>
              <a:rPr lang="en-GB" sz="1600" dirty="0"/>
              <a:t> </a:t>
            </a:r>
            <a:r>
              <a:rPr lang="en-GB" sz="1600" dirty="0" err="1"/>
              <a:t>luoghi</a:t>
            </a:r>
            <a:r>
              <a:rPr lang="en-GB" sz="1600" dirty="0"/>
              <a:t> di </a:t>
            </a:r>
            <a:r>
              <a:rPr lang="en-GB" sz="1600" dirty="0" err="1"/>
              <a:t>lavoro</a:t>
            </a:r>
            <a:r>
              <a:rPr lang="en-GB" sz="1600" dirty="0"/>
              <a:t> </a:t>
            </a:r>
            <a:r>
              <a:rPr lang="en-GB" sz="1600" dirty="0" err="1"/>
              <a:t>europei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en-US" sz="1600" dirty="0"/>
              <a:t>Lo studio ha </a:t>
            </a:r>
            <a:r>
              <a:rPr lang="en-US" sz="1600" dirty="0" err="1"/>
              <a:t>usato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nuova</a:t>
            </a:r>
            <a:r>
              <a:rPr lang="en-US" sz="1600" dirty="0"/>
              <a:t> </a:t>
            </a:r>
            <a:r>
              <a:rPr lang="en-US" sz="1600" dirty="0" err="1"/>
              <a:t>metodologia</a:t>
            </a:r>
            <a:r>
              <a:rPr lang="en-US" sz="1600" dirty="0"/>
              <a:t> per </a:t>
            </a:r>
            <a:r>
              <a:rPr lang="en-US" sz="1600" dirty="0" err="1"/>
              <a:t>mettere</a:t>
            </a:r>
            <a:r>
              <a:rPr lang="en-US" sz="1600" dirty="0"/>
              <a:t> </a:t>
            </a:r>
            <a:r>
              <a:rPr lang="en-US" sz="1600" dirty="0" err="1"/>
              <a:t>assieme</a:t>
            </a:r>
            <a:r>
              <a:rPr lang="en-US" sz="1600" dirty="0"/>
              <a:t> </a:t>
            </a:r>
            <a:r>
              <a:rPr lang="en-US" sz="1600" dirty="0" err="1"/>
              <a:t>dati</a:t>
            </a:r>
            <a:r>
              <a:rPr lang="en-US" sz="1600" dirty="0"/>
              <a:t> </a:t>
            </a:r>
            <a:r>
              <a:rPr lang="en-US" sz="1600" dirty="0" err="1"/>
              <a:t>pubblicamente</a:t>
            </a:r>
            <a:r>
              <a:rPr lang="en-US" sz="1600" dirty="0"/>
              <a:t> </a:t>
            </a:r>
            <a:r>
              <a:rPr lang="en-US" sz="1600" dirty="0" err="1"/>
              <a:t>disponibili</a:t>
            </a:r>
            <a:r>
              <a:rPr lang="en-US" sz="1600" dirty="0"/>
              <a:t>, </a:t>
            </a:r>
            <a:r>
              <a:rPr lang="en-US" sz="1600" dirty="0" err="1"/>
              <a:t>provenienti</a:t>
            </a:r>
            <a:r>
              <a:rPr lang="en-US" sz="1600" dirty="0"/>
              <a:t> da ECHA, SPIN, PRODCOM, </a:t>
            </a:r>
            <a:r>
              <a:rPr lang="en-US" sz="1600" dirty="0" err="1"/>
              <a:t>statistiche</a:t>
            </a:r>
            <a:r>
              <a:rPr lang="en-US" sz="1600" dirty="0"/>
              <a:t> Eurostat </a:t>
            </a:r>
            <a:r>
              <a:rPr lang="en-US" sz="1600" dirty="0" err="1"/>
              <a:t>sulle</a:t>
            </a:r>
            <a:r>
              <a:rPr lang="en-US" sz="1600" dirty="0"/>
              <a:t> </a:t>
            </a:r>
            <a:r>
              <a:rPr lang="en-US" sz="1600" dirty="0" err="1"/>
              <a:t>imprese</a:t>
            </a:r>
            <a:r>
              <a:rPr lang="en-US" sz="1600" dirty="0"/>
              <a:t> e dal </a:t>
            </a:r>
            <a:r>
              <a:rPr lang="en-US" sz="1600" dirty="0" err="1"/>
              <a:t>sondaggio</a:t>
            </a:r>
            <a:r>
              <a:rPr lang="en-US" sz="1600" dirty="0"/>
              <a:t> </a:t>
            </a:r>
            <a:r>
              <a:rPr lang="en-US" sz="1600" dirty="0" err="1"/>
              <a:t>europeo</a:t>
            </a:r>
            <a:r>
              <a:rPr lang="en-US" sz="1600" dirty="0"/>
              <a:t> </a:t>
            </a:r>
            <a:r>
              <a:rPr lang="en-US" sz="1600" dirty="0" err="1"/>
              <a:t>sulle</a:t>
            </a:r>
            <a:r>
              <a:rPr lang="en-US" sz="1600" dirty="0"/>
              <a:t> </a:t>
            </a:r>
            <a:r>
              <a:rPr lang="en-US" sz="1600" dirty="0" err="1"/>
              <a:t>condizioni</a:t>
            </a:r>
            <a:r>
              <a:rPr lang="en-US" sz="1600" dirty="0"/>
              <a:t> di </a:t>
            </a:r>
            <a:r>
              <a:rPr lang="en-US" sz="1600" dirty="0" err="1"/>
              <a:t>lavoro</a:t>
            </a:r>
            <a:endParaRPr lang="en-US" sz="1600" dirty="0"/>
          </a:p>
          <a:p>
            <a:r>
              <a:rPr lang="en-US" sz="1600" dirty="0"/>
              <a:t>Si è </a:t>
            </a:r>
            <a:r>
              <a:rPr lang="en-US" sz="1600" dirty="0" err="1"/>
              <a:t>usato</a:t>
            </a:r>
            <a:r>
              <a:rPr lang="en-US" sz="1600" dirty="0"/>
              <a:t> un </a:t>
            </a:r>
            <a:r>
              <a:rPr lang="en-US" sz="1600" dirty="0" err="1"/>
              <a:t>sistema</a:t>
            </a:r>
            <a:r>
              <a:rPr lang="en-US" sz="1600" dirty="0"/>
              <a:t> di </a:t>
            </a:r>
            <a:r>
              <a:rPr lang="en-US" sz="1600" dirty="0" err="1"/>
              <a:t>assegnazione</a:t>
            </a:r>
            <a:r>
              <a:rPr lang="en-US" sz="1600" dirty="0"/>
              <a:t>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punti</a:t>
            </a:r>
            <a:br>
              <a:rPr lang="en-US" sz="1600" dirty="0"/>
            </a:br>
            <a:r>
              <a:rPr lang="en-US" sz="1600" dirty="0" err="1"/>
              <a:t>specialistico</a:t>
            </a:r>
            <a:r>
              <a:rPr lang="en-US" sz="1600" dirty="0"/>
              <a:t> per </a:t>
            </a:r>
            <a:r>
              <a:rPr lang="en-US" sz="1600" dirty="0" err="1"/>
              <a:t>individuare</a:t>
            </a:r>
            <a:r>
              <a:rPr lang="en-US" sz="1600" dirty="0"/>
              <a:t> le </a:t>
            </a:r>
            <a:r>
              <a:rPr lang="en-US" sz="1600" dirty="0" err="1"/>
              <a:t>sostanze</a:t>
            </a:r>
            <a:r>
              <a:rPr lang="en-US" sz="1600" dirty="0"/>
              <a:t> </a:t>
            </a:r>
            <a:r>
              <a:rPr lang="en-US" sz="1600" dirty="0" err="1"/>
              <a:t>più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pertinenti</a:t>
            </a:r>
            <a:r>
              <a:rPr lang="en-US" sz="1600" dirty="0"/>
              <a:t> 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principali</a:t>
            </a:r>
            <a:r>
              <a:rPr lang="en-US" sz="1600" dirty="0"/>
              <a:t> </a:t>
            </a:r>
            <a:r>
              <a:rPr lang="en-US" sz="1600" dirty="0" err="1"/>
              <a:t>settori</a:t>
            </a:r>
            <a:r>
              <a:rPr lang="en-US" sz="1600" dirty="0"/>
              <a:t> in cui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usate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338944" y="1736409"/>
            <a:ext cx="2072267" cy="25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696</TotalTime>
  <Words>2318</Words>
  <Application>Microsoft Office PowerPoint</Application>
  <PresentationFormat>Presentazione su schermo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HWC2018-19_Template_16-9</vt:lpstr>
      <vt:lpstr>Campagna 2018-2019   Salute e sicurezza negli ambienti di lavoro</vt:lpstr>
      <vt:lpstr>La campagna</vt:lpstr>
      <vt:lpstr>Obiettivi fondamentali</vt:lpstr>
      <vt:lpstr>Qual è il problema?</vt:lpstr>
      <vt:lpstr>Che cosa sono le sostanze pericolose? </vt:lpstr>
      <vt:lpstr>Definizioni tratte dalla direttiva sugli agenti chimici </vt:lpstr>
      <vt:lpstr>Fatti e cifre</vt:lpstr>
      <vt:lpstr>Fatti e cifre</vt:lpstr>
      <vt:lpstr>Esposizione alle sostanze pericolose in Europa</vt:lpstr>
      <vt:lpstr>Come gestire le sostanze pericolose?</vt:lpstr>
      <vt:lpstr>Valutazione dei rischi</vt:lpstr>
      <vt:lpstr>Tre step per gestire le sostanze pericolose</vt:lpstr>
      <vt:lpstr>Il principio dello STOP</vt:lpstr>
      <vt:lpstr>Normativa</vt:lpstr>
      <vt:lpstr>Sostanze cancerogene</vt:lpstr>
      <vt:lpstr>Specifici gruppi a rischio</vt:lpstr>
      <vt:lpstr>Partecipazione alla campagna</vt:lpstr>
      <vt:lpstr>Partner della campagna</vt:lpstr>
      <vt:lpstr>Premi per le buone pratiche nell’ambito della campagna «Ambienti di lavoro sani e sicuri»</vt:lpstr>
      <vt:lpstr>Risorse per la campagna</vt:lpstr>
      <vt:lpstr>Date importanti</vt:lpstr>
      <vt:lpstr>Ulteriori informazioni</vt:lpstr>
    </vt:vector>
  </TitlesOfParts>
  <Company>CDT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emilio</cp:lastModifiedBy>
  <cp:revision>217</cp:revision>
  <cp:lastPrinted>2017-12-20T08:09:32Z</cp:lastPrinted>
  <dcterms:created xsi:type="dcterms:W3CDTF">2015-10-14T15:05:30Z</dcterms:created>
  <dcterms:modified xsi:type="dcterms:W3CDTF">2019-12-10T15:43:54Z</dcterms:modified>
</cp:coreProperties>
</file>