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ppt/charts/chart3.xml" ContentType="application/vnd.openxmlformats-officedocument.drawingml.chart+xml"/>
  <Override PartName="/ppt/theme/themeOverride3.xml" ContentType="application/vnd.openxmlformats-officedocument.themeOverr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1" r:id="rId1"/>
  </p:sldMasterIdLst>
  <p:notesMasterIdLst>
    <p:notesMasterId r:id="rId36"/>
  </p:notesMasterIdLst>
  <p:sldIdLst>
    <p:sldId id="256" r:id="rId2"/>
    <p:sldId id="257" r:id="rId3"/>
    <p:sldId id="259" r:id="rId4"/>
    <p:sldId id="294" r:id="rId5"/>
    <p:sldId id="293" r:id="rId6"/>
    <p:sldId id="281" r:id="rId7"/>
    <p:sldId id="299" r:id="rId8"/>
    <p:sldId id="282" r:id="rId9"/>
    <p:sldId id="283" r:id="rId10"/>
    <p:sldId id="284" r:id="rId11"/>
    <p:sldId id="285" r:id="rId12"/>
    <p:sldId id="289" r:id="rId13"/>
    <p:sldId id="290" r:id="rId14"/>
    <p:sldId id="286" r:id="rId15"/>
    <p:sldId id="287" r:id="rId16"/>
    <p:sldId id="269" r:id="rId17"/>
    <p:sldId id="288" r:id="rId18"/>
    <p:sldId id="301" r:id="rId19"/>
    <p:sldId id="295" r:id="rId20"/>
    <p:sldId id="274" r:id="rId21"/>
    <p:sldId id="272" r:id="rId22"/>
    <p:sldId id="296" r:id="rId23"/>
    <p:sldId id="297" r:id="rId24"/>
    <p:sldId id="300" r:id="rId25"/>
    <p:sldId id="305" r:id="rId26"/>
    <p:sldId id="262" r:id="rId27"/>
    <p:sldId id="263" r:id="rId28"/>
    <p:sldId id="260" r:id="rId29"/>
    <p:sldId id="302" r:id="rId30"/>
    <p:sldId id="266" r:id="rId31"/>
    <p:sldId id="267" r:id="rId32"/>
    <p:sldId id="306" r:id="rId33"/>
    <p:sldId id="304" r:id="rId34"/>
    <p:sldId id="303"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52" d="100"/>
          <a:sy n="52" d="100"/>
        </p:scale>
        <p:origin x="1194"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inspq.qc.ca\dfs\Usager\Cremazie\funame01\EQCOTESST\Analyses%20complementaires%20HP\Figure.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inspq.qc.ca\dfs\Usager\Cremazie\funame01\EQCOTESST\Analyses%20complementaires%20HP\Figure.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inspq.qc.ca\dfs\Usager\Cremazie\funame01\Enquete\EQCOTESST\CIQSS_2014\PPT.xlsx" TargetMode="External"/><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0"/>
    <c:plotArea>
      <c:layout/>
      <c:barChart>
        <c:barDir val="bar"/>
        <c:grouping val="clustered"/>
        <c:varyColors val="0"/>
        <c:ser>
          <c:idx val="0"/>
          <c:order val="0"/>
          <c:invertIfNegative val="0"/>
          <c:dLbls>
            <c:dLbl>
              <c:idx val="0"/>
              <c:layout>
                <c:manualLayout>
                  <c:x val="7.3425114726741694E-2"/>
                  <c:y val="6.3948840927258201E-3"/>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1"/>
              <c:layout>
                <c:manualLayout>
                  <c:x val="7.6762619941593696E-2"/>
                  <c:y val="0"/>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layout>
                <c:manualLayout>
                  <c:x val="0.11013767209011301"/>
                  <c:y val="3.19744204636291E-3"/>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layout>
                <c:manualLayout>
                  <c:x val="0.16687526074259501"/>
                  <c:y val="0"/>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BarType val="both"/>
            <c:errValType val="cust"/>
            <c:noEndCap val="0"/>
            <c:plus>
              <c:numRef>
                <c:f>'Catégories professionnelles'!$C$13:$C$19</c:f>
                <c:numCache>
                  <c:formatCode>General</c:formatCode>
                  <c:ptCount val="7"/>
                  <c:pt idx="0">
                    <c:v>0.34</c:v>
                  </c:pt>
                  <c:pt idx="1">
                    <c:v>0.35</c:v>
                  </c:pt>
                  <c:pt idx="2">
                    <c:v>0.49</c:v>
                  </c:pt>
                  <c:pt idx="3">
                    <c:v>0.49</c:v>
                  </c:pt>
                  <c:pt idx="4">
                    <c:v>0.97</c:v>
                  </c:pt>
                  <c:pt idx="5">
                    <c:v>0.66</c:v>
                  </c:pt>
                  <c:pt idx="6">
                    <c:v>0.76</c:v>
                  </c:pt>
                </c:numCache>
              </c:numRef>
            </c:plus>
            <c:minus>
              <c:numRef>
                <c:f>'Catégories professionnelles'!$B$13:$B$19</c:f>
                <c:numCache>
                  <c:formatCode>General</c:formatCode>
                  <c:ptCount val="7"/>
                  <c:pt idx="0">
                    <c:v>0.16</c:v>
                  </c:pt>
                  <c:pt idx="1">
                    <c:v>0.2</c:v>
                  </c:pt>
                  <c:pt idx="2">
                    <c:v>0.33</c:v>
                  </c:pt>
                  <c:pt idx="3">
                    <c:v>0.25</c:v>
                  </c:pt>
                  <c:pt idx="4">
                    <c:v>0.56999999999999995</c:v>
                  </c:pt>
                  <c:pt idx="5">
                    <c:v>0.42</c:v>
                  </c:pt>
                  <c:pt idx="6">
                    <c:v>0.53</c:v>
                  </c:pt>
                </c:numCache>
              </c:numRef>
            </c:minus>
          </c:errBars>
          <c:cat>
            <c:strRef>
              <c:f>'Catégories professionnelles'!$A$3:$A$9</c:f>
              <c:strCache>
                <c:ptCount val="7"/>
                <c:pt idx="0">
                  <c:v>Cadres supérieurs ou intermédiaires</c:v>
                </c:pt>
                <c:pt idx="1">
                  <c:v>Professionnels</c:v>
                </c:pt>
                <c:pt idx="2">
                  <c:v>Semi-pro et techniciens</c:v>
                </c:pt>
                <c:pt idx="3">
                  <c:v>Contremaîtres et cadres 1er niveau </c:v>
                </c:pt>
                <c:pt idx="4">
                  <c:v>Personnel de bureau </c:v>
                </c:pt>
                <c:pt idx="5">
                  <c:v>Ouvriers qualifiés</c:v>
                </c:pt>
                <c:pt idx="6">
                  <c:v>ONQ</c:v>
                </c:pt>
              </c:strCache>
            </c:strRef>
          </c:cat>
          <c:val>
            <c:numRef>
              <c:f>'Catégories professionnelles'!$B$3:$B$9</c:f>
              <c:numCache>
                <c:formatCode>General</c:formatCode>
                <c:ptCount val="7"/>
                <c:pt idx="0">
                  <c:v>0.28000000000000003</c:v>
                </c:pt>
                <c:pt idx="1">
                  <c:v>0.48</c:v>
                </c:pt>
                <c:pt idx="2">
                  <c:v>0.98</c:v>
                </c:pt>
                <c:pt idx="3">
                  <c:v>0.51</c:v>
                </c:pt>
                <c:pt idx="4">
                  <c:v>1.38</c:v>
                </c:pt>
                <c:pt idx="5">
                  <c:v>1.19</c:v>
                </c:pt>
                <c:pt idx="6">
                  <c:v>1.85</c:v>
                </c:pt>
              </c:numCache>
            </c:numRef>
          </c:val>
        </c:ser>
        <c:ser>
          <c:idx val="1"/>
          <c:order val="1"/>
          <c:invertIfNegative val="0"/>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layout>
                <c:manualLayout>
                  <c:x val="0.176887776387151"/>
                  <c:y val="-7.3273867096519093E-18"/>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BarType val="both"/>
            <c:errValType val="cust"/>
            <c:noEndCap val="0"/>
            <c:plus>
              <c:numRef>
                <c:f>'Catégories professionnelles'!$E$13:$E$19</c:f>
                <c:numCache>
                  <c:formatCode>General</c:formatCode>
                  <c:ptCount val="7"/>
                  <c:pt idx="0">
                    <c:v>1.06</c:v>
                  </c:pt>
                  <c:pt idx="1">
                    <c:v>0.38</c:v>
                  </c:pt>
                  <c:pt idx="2">
                    <c:v>0.34</c:v>
                  </c:pt>
                  <c:pt idx="3">
                    <c:v>0.98</c:v>
                  </c:pt>
                  <c:pt idx="4">
                    <c:v>0.34</c:v>
                  </c:pt>
                  <c:pt idx="5">
                    <c:v>0.79</c:v>
                  </c:pt>
                  <c:pt idx="6">
                    <c:v>0.79</c:v>
                  </c:pt>
                </c:numCache>
              </c:numRef>
            </c:plus>
            <c:minus>
              <c:numRef>
                <c:f>'Catégories professionnelles'!$D$13:$D$19</c:f>
                <c:numCache>
                  <c:formatCode>General</c:formatCode>
                  <c:ptCount val="7"/>
                  <c:pt idx="0">
                    <c:v>0.55000000000000004</c:v>
                  </c:pt>
                  <c:pt idx="1">
                    <c:v>0.27</c:v>
                  </c:pt>
                  <c:pt idx="2">
                    <c:v>0.24</c:v>
                  </c:pt>
                  <c:pt idx="3">
                    <c:v>0.47</c:v>
                  </c:pt>
                  <c:pt idx="4">
                    <c:v>0.24</c:v>
                  </c:pt>
                  <c:pt idx="5">
                    <c:v>0.46</c:v>
                  </c:pt>
                  <c:pt idx="6">
                    <c:v>0.52</c:v>
                  </c:pt>
                </c:numCache>
              </c:numRef>
            </c:minus>
          </c:errBars>
          <c:cat>
            <c:strRef>
              <c:f>'Catégories professionnelles'!$A$3:$A$9</c:f>
              <c:strCache>
                <c:ptCount val="7"/>
                <c:pt idx="0">
                  <c:v>Cadres supérieurs ou intermédiaires</c:v>
                </c:pt>
                <c:pt idx="1">
                  <c:v>Professionnels</c:v>
                </c:pt>
                <c:pt idx="2">
                  <c:v>Semi-pro et techniciens</c:v>
                </c:pt>
                <c:pt idx="3">
                  <c:v>Contremaîtres et cadres 1er niveau </c:v>
                </c:pt>
                <c:pt idx="4">
                  <c:v>Personnel de bureau </c:v>
                </c:pt>
                <c:pt idx="5">
                  <c:v>Ouvriers qualifiés</c:v>
                </c:pt>
                <c:pt idx="6">
                  <c:v>ONQ</c:v>
                </c:pt>
              </c:strCache>
            </c:strRef>
          </c:cat>
          <c:val>
            <c:numRef>
              <c:f>'Catégories professionnelles'!$C$3:$C$9</c:f>
              <c:numCache>
                <c:formatCode>General</c:formatCode>
                <c:ptCount val="7"/>
                <c:pt idx="0">
                  <c:v>1.17</c:v>
                </c:pt>
                <c:pt idx="1">
                  <c:v>0.89</c:v>
                </c:pt>
                <c:pt idx="2">
                  <c:v>0.74</c:v>
                </c:pt>
                <c:pt idx="3">
                  <c:v>0.88</c:v>
                </c:pt>
                <c:pt idx="4">
                  <c:v>0.86</c:v>
                </c:pt>
                <c:pt idx="5">
                  <c:v>1.1399999999999999</c:v>
                </c:pt>
                <c:pt idx="6">
                  <c:v>1.61</c:v>
                </c:pt>
              </c:numCache>
            </c:numRef>
          </c:val>
        </c:ser>
        <c:dLbls>
          <c:showLegendKey val="0"/>
          <c:showVal val="0"/>
          <c:showCatName val="0"/>
          <c:showSerName val="0"/>
          <c:showPercent val="0"/>
          <c:showBubbleSize val="0"/>
        </c:dLbls>
        <c:gapWidth val="150"/>
        <c:axId val="164162776"/>
        <c:axId val="165960160"/>
      </c:barChart>
      <c:catAx>
        <c:axId val="164162776"/>
        <c:scaling>
          <c:orientation val="minMax"/>
        </c:scaling>
        <c:delete val="0"/>
        <c:axPos val="l"/>
        <c:numFmt formatCode="General" sourceLinked="0"/>
        <c:majorTickMark val="out"/>
        <c:minorTickMark val="none"/>
        <c:tickLblPos val="nextTo"/>
        <c:txPr>
          <a:bodyPr/>
          <a:lstStyle/>
          <a:p>
            <a:pPr>
              <a:defRPr sz="1400"/>
            </a:pPr>
            <a:endParaRPr lang="it-IT"/>
          </a:p>
        </c:txPr>
        <c:crossAx val="165960160"/>
        <c:crosses val="autoZero"/>
        <c:auto val="1"/>
        <c:lblAlgn val="ctr"/>
        <c:lblOffset val="100"/>
        <c:noMultiLvlLbl val="0"/>
      </c:catAx>
      <c:valAx>
        <c:axId val="165960160"/>
        <c:scaling>
          <c:orientation val="minMax"/>
        </c:scaling>
        <c:delete val="0"/>
        <c:axPos val="b"/>
        <c:majorGridlines/>
        <c:numFmt formatCode="General" sourceLinked="1"/>
        <c:majorTickMark val="out"/>
        <c:minorTickMark val="none"/>
        <c:tickLblPos val="nextTo"/>
        <c:crossAx val="164162776"/>
        <c:crosses val="autoZero"/>
        <c:crossBetween val="between"/>
        <c:majorUnit val="1"/>
      </c:valAx>
    </c:plotArea>
    <c:plotVisOnly val="1"/>
    <c:dispBlanksAs val="gap"/>
    <c:showDLblsOverMax val="0"/>
  </c:chart>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26"/>
    </mc:Choice>
    <mc:Fallback>
      <c:style val="26"/>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26147498540465097"/>
          <c:y val="3.9426523297491002E-2"/>
          <c:w val="0.66320558773493299"/>
          <c:h val="0.87078260378743"/>
        </c:manualLayout>
      </c:layout>
      <c:barChart>
        <c:barDir val="bar"/>
        <c:grouping val="clustered"/>
        <c:varyColors val="0"/>
        <c:ser>
          <c:idx val="0"/>
          <c:order val="0"/>
          <c:invertIfNegative val="0"/>
          <c:dLbls>
            <c:dLbl>
              <c:idx val="0"/>
              <c:layout>
                <c:manualLayout>
                  <c:x val="9.73023268752327E-2"/>
                  <c:y val="0"/>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1"/>
              <c:layout>
                <c:manualLayout>
                  <c:x val="0.15867764075037999"/>
                  <c:y val="0"/>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2"/>
              <c:layout>
                <c:manualLayout>
                  <c:x val="0.25747692650061599"/>
                  <c:y val="3.5842293906810101E-3"/>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3"/>
              <c:layout>
                <c:manualLayout>
                  <c:x val="0.17664114725042299"/>
                  <c:y val="0"/>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4"/>
              <c:layout>
                <c:manualLayout>
                  <c:x val="0.15867764075037899"/>
                  <c:y val="0"/>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5"/>
              <c:layout>
                <c:manualLayout>
                  <c:x val="0.16466547625039399"/>
                  <c:y val="0"/>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6"/>
              <c:layout>
                <c:manualLayout>
                  <c:x val="0.220812985399229"/>
                  <c:y val="3.5842293906810101E-3"/>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BarType val="both"/>
            <c:errValType val="cust"/>
            <c:noEndCap val="0"/>
            <c:plus>
              <c:numRef>
                <c:f>'Conditions de W et contraintes'!$C$15:$C$21</c:f>
                <c:numCache>
                  <c:formatCode>General</c:formatCode>
                  <c:ptCount val="7"/>
                  <c:pt idx="0">
                    <c:v>0.62</c:v>
                  </c:pt>
                  <c:pt idx="1">
                    <c:v>1.04</c:v>
                  </c:pt>
                  <c:pt idx="2">
                    <c:v>1.68</c:v>
                  </c:pt>
                  <c:pt idx="3">
                    <c:v>1.1499999999999999</c:v>
                  </c:pt>
                  <c:pt idx="4">
                    <c:v>1.04</c:v>
                  </c:pt>
                  <c:pt idx="5">
                    <c:v>1.08</c:v>
                  </c:pt>
                  <c:pt idx="6">
                    <c:v>1.42</c:v>
                  </c:pt>
                </c:numCache>
              </c:numRef>
            </c:plus>
            <c:minus>
              <c:numRef>
                <c:f>'Conditions de W et contraintes'!$B$15:$B$21</c:f>
                <c:numCache>
                  <c:formatCode>General</c:formatCode>
                  <c:ptCount val="7"/>
                  <c:pt idx="0">
                    <c:v>0.43</c:v>
                  </c:pt>
                  <c:pt idx="1">
                    <c:v>0.65</c:v>
                  </c:pt>
                  <c:pt idx="2">
                    <c:v>0.91</c:v>
                  </c:pt>
                  <c:pt idx="3">
                    <c:v>0.75</c:v>
                  </c:pt>
                  <c:pt idx="4">
                    <c:v>0.72</c:v>
                  </c:pt>
                  <c:pt idx="5">
                    <c:v>0.75</c:v>
                  </c:pt>
                  <c:pt idx="6">
                    <c:v>0.96</c:v>
                  </c:pt>
                </c:numCache>
              </c:numRef>
            </c:minus>
          </c:errBars>
          <c:cat>
            <c:strRef>
              <c:f>'Conditions de W et contraintes'!$A$3:$A$9</c:f>
              <c:strCache>
                <c:ptCount val="7"/>
                <c:pt idx="0">
                  <c:v>Contact public</c:v>
                </c:pt>
                <c:pt idx="1">
                  <c:v>500 employés et + vs 0-20</c:v>
                </c:pt>
                <c:pt idx="2">
                  <c:v>Permanent vs temporaire</c:v>
                </c:pt>
                <c:pt idx="3">
                  <c:v>Manque moyen pour travail de qualité </c:v>
                </c:pt>
                <c:pt idx="4">
                  <c:v>Public VS privé</c:v>
                </c:pt>
                <c:pt idx="5">
                  <c:v>Sécurité d’emploi faible</c:v>
                </c:pt>
                <c:pt idx="6">
                  <c:v>Job-strain </c:v>
                </c:pt>
              </c:strCache>
            </c:strRef>
          </c:cat>
          <c:val>
            <c:numRef>
              <c:f>'Conditions de W et contraintes'!$B$3:$B$9</c:f>
              <c:numCache>
                <c:formatCode>General</c:formatCode>
                <c:ptCount val="7"/>
                <c:pt idx="0">
                  <c:v>1.48</c:v>
                </c:pt>
                <c:pt idx="1">
                  <c:v>1.72</c:v>
                </c:pt>
                <c:pt idx="2" formatCode="0.00">
                  <c:v>1.89</c:v>
                </c:pt>
                <c:pt idx="3">
                  <c:v>2.16</c:v>
                </c:pt>
                <c:pt idx="4">
                  <c:v>2.38</c:v>
                </c:pt>
                <c:pt idx="5">
                  <c:v>2.5499999999999998</c:v>
                </c:pt>
                <c:pt idx="6">
                  <c:v>3.06</c:v>
                </c:pt>
              </c:numCache>
            </c:numRef>
          </c:val>
        </c:ser>
        <c:ser>
          <c:idx val="1"/>
          <c:order val="1"/>
          <c:invertIfNegative val="0"/>
          <c:dLbls>
            <c:dLbl>
              <c:idx val="0"/>
              <c:layout>
                <c:manualLayout>
                  <c:x val="0.18711985937544701"/>
                  <c:y val="0"/>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layout>
                <c:manualLayout>
                  <c:x val="0.25298604987560502"/>
                  <c:y val="-3.5845116134676702E-3"/>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3"/>
              <c:layout>
                <c:manualLayout>
                  <c:x val="0.19011377712545499"/>
                  <c:y val="0"/>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4"/>
              <c:layout>
                <c:manualLayout>
                  <c:x val="9.2811450250222E-2"/>
                  <c:y val="-3.5842293906810101E-3"/>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5"/>
              <c:layout>
                <c:manualLayout>
                  <c:x val="0.104787121250251"/>
                  <c:y val="-3.5842293906810101E-3"/>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dLbl>
              <c:idx val="6"/>
              <c:layout>
                <c:manualLayout>
                  <c:x val="0.13971113390267101"/>
                  <c:y val="-3.5842293906810101E-3"/>
                </c:manualLayout>
              </c:layout>
              <c:tx>
                <c:rich>
                  <a:bodyPr/>
                  <a:lstStyle/>
                  <a:p>
                    <a:r>
                      <a:rPr lang="en-US"/>
                      <a:t>***</a:t>
                    </a:r>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BarType val="both"/>
            <c:errValType val="cust"/>
            <c:noEndCap val="0"/>
            <c:plus>
              <c:numRef>
                <c:f>'Conditions de W et contraintes'!$E$15:$E$21</c:f>
                <c:numCache>
                  <c:formatCode>General</c:formatCode>
                  <c:ptCount val="7"/>
                  <c:pt idx="0">
                    <c:v>1.21</c:v>
                  </c:pt>
                  <c:pt idx="1">
                    <c:v>0.48</c:v>
                  </c:pt>
                  <c:pt idx="2">
                    <c:v>1.6630036630036631</c:v>
                  </c:pt>
                  <c:pt idx="3">
                    <c:v>1.22</c:v>
                  </c:pt>
                  <c:pt idx="4">
                    <c:v>0.61099999999999999</c:v>
                  </c:pt>
                  <c:pt idx="5">
                    <c:v>0.68300000000000005</c:v>
                  </c:pt>
                  <c:pt idx="6">
                    <c:v>0.9</c:v>
                  </c:pt>
                </c:numCache>
              </c:numRef>
            </c:plus>
            <c:minus>
              <c:numRef>
                <c:f>'Conditions de W et contraintes'!$D$15:$D$21</c:f>
                <c:numCache>
                  <c:formatCode>General</c:formatCode>
                  <c:ptCount val="7"/>
                  <c:pt idx="0">
                    <c:v>0.78</c:v>
                  </c:pt>
                  <c:pt idx="1">
                    <c:v>0.31</c:v>
                  </c:pt>
                  <c:pt idx="2">
                    <c:v>0.91186071817192604</c:v>
                  </c:pt>
                  <c:pt idx="3">
                    <c:v>0.85</c:v>
                  </c:pt>
                  <c:pt idx="4">
                    <c:v>0.44400000000000001</c:v>
                  </c:pt>
                  <c:pt idx="5">
                    <c:v>0.48699999999999999</c:v>
                  </c:pt>
                  <c:pt idx="6">
                    <c:v>0.65</c:v>
                  </c:pt>
                </c:numCache>
              </c:numRef>
            </c:minus>
          </c:errBars>
          <c:cat>
            <c:strRef>
              <c:f>'Conditions de W et contraintes'!$A$3:$A$9</c:f>
              <c:strCache>
                <c:ptCount val="7"/>
                <c:pt idx="0">
                  <c:v>Contact public</c:v>
                </c:pt>
                <c:pt idx="1">
                  <c:v>500 employés et + vs 0-20</c:v>
                </c:pt>
                <c:pt idx="2">
                  <c:v>Permanent vs temporaire</c:v>
                </c:pt>
                <c:pt idx="3">
                  <c:v>Manque moyen pour travail de qualité </c:v>
                </c:pt>
                <c:pt idx="4">
                  <c:v>Public VS privé</c:v>
                </c:pt>
                <c:pt idx="5">
                  <c:v>Sécurité d’emploi faible</c:v>
                </c:pt>
                <c:pt idx="6">
                  <c:v>Job-strain </c:v>
                </c:pt>
              </c:strCache>
            </c:strRef>
          </c:cat>
          <c:val>
            <c:numRef>
              <c:f>'Conditions de W et contraintes'!$C$3:$C$9</c:f>
              <c:numCache>
                <c:formatCode>General</c:formatCode>
                <c:ptCount val="7"/>
                <c:pt idx="0">
                  <c:v>2.1800000000000002</c:v>
                </c:pt>
                <c:pt idx="1">
                  <c:v>0.91</c:v>
                </c:pt>
                <c:pt idx="2" formatCode="0.00">
                  <c:v>2</c:v>
                </c:pt>
                <c:pt idx="3">
                  <c:v>2.74</c:v>
                </c:pt>
                <c:pt idx="4">
                  <c:v>1.589</c:v>
                </c:pt>
                <c:pt idx="5">
                  <c:v>1.587</c:v>
                </c:pt>
                <c:pt idx="6">
                  <c:v>2.4</c:v>
                </c:pt>
              </c:numCache>
            </c:numRef>
          </c:val>
        </c:ser>
        <c:dLbls>
          <c:showLegendKey val="0"/>
          <c:showVal val="0"/>
          <c:showCatName val="0"/>
          <c:showSerName val="0"/>
          <c:showPercent val="0"/>
          <c:showBubbleSize val="0"/>
        </c:dLbls>
        <c:gapWidth val="150"/>
        <c:axId val="165960552"/>
        <c:axId val="165832112"/>
      </c:barChart>
      <c:catAx>
        <c:axId val="165960552"/>
        <c:scaling>
          <c:orientation val="minMax"/>
        </c:scaling>
        <c:delete val="0"/>
        <c:axPos val="l"/>
        <c:numFmt formatCode="General" sourceLinked="0"/>
        <c:majorTickMark val="out"/>
        <c:minorTickMark val="none"/>
        <c:tickLblPos val="nextTo"/>
        <c:txPr>
          <a:bodyPr/>
          <a:lstStyle/>
          <a:p>
            <a:pPr>
              <a:defRPr sz="1400"/>
            </a:pPr>
            <a:endParaRPr lang="it-IT"/>
          </a:p>
        </c:txPr>
        <c:crossAx val="165832112"/>
        <c:crosses val="autoZero"/>
        <c:auto val="1"/>
        <c:lblAlgn val="ctr"/>
        <c:lblOffset val="100"/>
        <c:noMultiLvlLbl val="0"/>
      </c:catAx>
      <c:valAx>
        <c:axId val="165832112"/>
        <c:scaling>
          <c:orientation val="minMax"/>
          <c:max val="4.5"/>
          <c:min val="0"/>
        </c:scaling>
        <c:delete val="0"/>
        <c:axPos val="b"/>
        <c:majorGridlines/>
        <c:numFmt formatCode="General" sourceLinked="1"/>
        <c:majorTickMark val="out"/>
        <c:minorTickMark val="none"/>
        <c:tickLblPos val="nextTo"/>
        <c:crossAx val="165960552"/>
        <c:crosses val="autoZero"/>
        <c:crossBetween val="between"/>
        <c:majorUnit val="1"/>
      </c:valAx>
    </c:plotArea>
    <c:plotVisOnly val="1"/>
    <c:dispBlanksAs val="gap"/>
    <c:showDLblsOverMax val="0"/>
  </c:chart>
  <c:externalData r:id="rId2">
    <c:autoUpdate val="0"/>
  </c:externalData>
  <c:userShapes r:id="rId3"/>
</c:chartSpace>
</file>

<file path=ppt/charts/chart3.xml><?xml version="1.0" encoding="utf-8"?>
<c:chartSpace xmlns:c="http://schemas.openxmlformats.org/drawingml/2006/chart" xmlns:a="http://schemas.openxmlformats.org/drawingml/2006/main" xmlns:r="http://schemas.openxmlformats.org/officeDocument/2006/relationships">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598862642169701"/>
          <c:y val="3.8040899658290897E-2"/>
          <c:w val="0.63538236697685502"/>
          <c:h val="0.86666035647018802"/>
        </c:manualLayout>
      </c:layout>
      <c:barChart>
        <c:barDir val="bar"/>
        <c:grouping val="clustered"/>
        <c:varyColors val="0"/>
        <c:ser>
          <c:idx val="0"/>
          <c:order val="0"/>
          <c:tx>
            <c:strRef>
              <c:f>Violence!$B$8</c:f>
              <c:strCache>
                <c:ptCount val="1"/>
                <c:pt idx="0">
                  <c:v>Homme</c:v>
                </c:pt>
              </c:strCache>
            </c:strRef>
          </c:tx>
          <c:spPr>
            <a:solidFill>
              <a:srgbClr val="00B050"/>
            </a:solidFill>
          </c:spPr>
          <c:invertIfNegative val="0"/>
          <c:dLbls>
            <c:dLbl>
              <c:idx val="0"/>
              <c:layout>
                <c:manualLayout>
                  <c:x val="0"/>
                  <c:y val="3.8040899658290897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2.5252525252525701E-3"/>
                  <c:y val="3.0432719726632699E-2"/>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2.5252525252525198E-3"/>
                  <c:y val="-3.4236809692461803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b="1"/>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BarType val="both"/>
            <c:errValType val="cust"/>
            <c:noEndCap val="0"/>
            <c:plus>
              <c:numRef>
                <c:f>Violence!$C$16:$C$18</c:f>
                <c:numCache>
                  <c:formatCode>General</c:formatCode>
                  <c:ptCount val="3"/>
                  <c:pt idx="0">
                    <c:v>0.97299999999999998</c:v>
                  </c:pt>
                  <c:pt idx="1">
                    <c:v>3.4359999999999991</c:v>
                  </c:pt>
                  <c:pt idx="2">
                    <c:v>6.4079999999999986</c:v>
                  </c:pt>
                </c:numCache>
              </c:numRef>
            </c:plus>
            <c:minus>
              <c:numRef>
                <c:f>Violence!$B$16:$B$18</c:f>
                <c:numCache>
                  <c:formatCode>General</c:formatCode>
                  <c:ptCount val="3"/>
                  <c:pt idx="0">
                    <c:v>0.53500000000000003</c:v>
                  </c:pt>
                  <c:pt idx="1">
                    <c:v>0.64300000000000002</c:v>
                  </c:pt>
                  <c:pt idx="2">
                    <c:v>2.1190000000000002</c:v>
                  </c:pt>
                </c:numCache>
              </c:numRef>
            </c:minus>
          </c:errBars>
          <c:cat>
            <c:strRef>
              <c:f>Violence!$A$9:$A$11</c:f>
              <c:strCache>
                <c:ptCount val="3"/>
                <c:pt idx="0">
                  <c:v>Harcèlement psychologique</c:v>
                </c:pt>
                <c:pt idx="1">
                  <c:v>Violence physique</c:v>
                </c:pt>
                <c:pt idx="2">
                  <c:v>Harcèlement sexuel</c:v>
                </c:pt>
              </c:strCache>
            </c:strRef>
          </c:cat>
          <c:val>
            <c:numRef>
              <c:f>Violence!$B$9:$B$11</c:f>
              <c:numCache>
                <c:formatCode>0.0</c:formatCode>
                <c:ptCount val="3"/>
                <c:pt idx="0">
                  <c:v>1.1870000000000001</c:v>
                </c:pt>
                <c:pt idx="1">
                  <c:v>0.79100000000000004</c:v>
                </c:pt>
                <c:pt idx="2">
                  <c:v>3.1659999999999999</c:v>
                </c:pt>
              </c:numCache>
            </c:numRef>
          </c:val>
        </c:ser>
        <c:ser>
          <c:idx val="1"/>
          <c:order val="1"/>
          <c:tx>
            <c:strRef>
              <c:f>Violence!$C$8</c:f>
              <c:strCache>
                <c:ptCount val="1"/>
                <c:pt idx="0">
                  <c:v>Femme</c:v>
                </c:pt>
              </c:strCache>
            </c:strRef>
          </c:tx>
          <c:spPr>
            <a:solidFill>
              <a:srgbClr val="C00000"/>
            </a:solidFill>
          </c:spPr>
          <c:invertIfNegative val="0"/>
          <c:dLbls>
            <c:dLbl>
              <c:idx val="0"/>
              <c:layout>
                <c:manualLayout>
                  <c:x val="0"/>
                  <c:y val="-3.4236809692461803E-2"/>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2.5252525252525198E-3"/>
                  <c:y val="-3.4236809692461803E-2"/>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5.0505050505050501E-3"/>
                  <c:y val="-3.0432719726632699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b="1"/>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errBars>
            <c:errBarType val="both"/>
            <c:errValType val="cust"/>
            <c:noEndCap val="0"/>
            <c:plus>
              <c:numRef>
                <c:f>Violence!$E$16:$E$18</c:f>
                <c:numCache>
                  <c:formatCode>General</c:formatCode>
                  <c:ptCount val="3"/>
                  <c:pt idx="0">
                    <c:v>0.36199999999999999</c:v>
                  </c:pt>
                  <c:pt idx="1">
                    <c:v>1.6859999999999999</c:v>
                  </c:pt>
                  <c:pt idx="2">
                    <c:v>1.3959999999999999</c:v>
                  </c:pt>
                </c:numCache>
              </c:numRef>
            </c:plus>
            <c:minus>
              <c:numRef>
                <c:f>Violence!$D$16:$D$18</c:f>
                <c:numCache>
                  <c:formatCode>General</c:formatCode>
                  <c:ptCount val="3"/>
                  <c:pt idx="0">
                    <c:v>0.20899999999999999</c:v>
                  </c:pt>
                  <c:pt idx="1">
                    <c:v>0.84899999999999998</c:v>
                  </c:pt>
                  <c:pt idx="2">
                    <c:v>0.69099999999999995</c:v>
                  </c:pt>
                </c:numCache>
              </c:numRef>
            </c:minus>
          </c:errBars>
          <c:cat>
            <c:strRef>
              <c:f>Violence!$A$9:$A$11</c:f>
              <c:strCache>
                <c:ptCount val="3"/>
                <c:pt idx="0">
                  <c:v>Harcèlement psychologique</c:v>
                </c:pt>
                <c:pt idx="1">
                  <c:v>Violence physique</c:v>
                </c:pt>
                <c:pt idx="2">
                  <c:v>Harcèlement sexuel</c:v>
                </c:pt>
              </c:strCache>
            </c:strRef>
          </c:cat>
          <c:val>
            <c:numRef>
              <c:f>Violence!$C$9:$C$11</c:f>
              <c:numCache>
                <c:formatCode>0.0</c:formatCode>
                <c:ptCount val="3"/>
                <c:pt idx="0">
                  <c:v>0.49199999999999999</c:v>
                </c:pt>
                <c:pt idx="1">
                  <c:v>1.71</c:v>
                </c:pt>
                <c:pt idx="2">
                  <c:v>1.369</c:v>
                </c:pt>
              </c:numCache>
            </c:numRef>
          </c:val>
        </c:ser>
        <c:dLbls>
          <c:showLegendKey val="0"/>
          <c:showVal val="0"/>
          <c:showCatName val="0"/>
          <c:showSerName val="0"/>
          <c:showPercent val="0"/>
          <c:showBubbleSize val="0"/>
        </c:dLbls>
        <c:gapWidth val="150"/>
        <c:axId val="165830936"/>
        <c:axId val="165830544"/>
      </c:barChart>
      <c:catAx>
        <c:axId val="165830936"/>
        <c:scaling>
          <c:orientation val="minMax"/>
        </c:scaling>
        <c:delete val="0"/>
        <c:axPos val="l"/>
        <c:numFmt formatCode="General" sourceLinked="0"/>
        <c:majorTickMark val="out"/>
        <c:minorTickMark val="none"/>
        <c:tickLblPos val="low"/>
        <c:spPr>
          <a:ln w="25400">
            <a:solidFill>
              <a:schemeClr val="tx1"/>
            </a:solidFill>
          </a:ln>
        </c:spPr>
        <c:txPr>
          <a:bodyPr/>
          <a:lstStyle/>
          <a:p>
            <a:pPr>
              <a:defRPr sz="1800"/>
            </a:pPr>
            <a:endParaRPr lang="it-IT"/>
          </a:p>
        </c:txPr>
        <c:crossAx val="165830544"/>
        <c:crossesAt val="1"/>
        <c:auto val="1"/>
        <c:lblAlgn val="ctr"/>
        <c:lblOffset val="100"/>
        <c:noMultiLvlLbl val="0"/>
      </c:catAx>
      <c:valAx>
        <c:axId val="165830544"/>
        <c:scaling>
          <c:orientation val="minMax"/>
          <c:max val="10"/>
        </c:scaling>
        <c:delete val="0"/>
        <c:axPos val="b"/>
        <c:majorGridlines>
          <c:spPr>
            <a:ln>
              <a:solidFill>
                <a:schemeClr val="bg1">
                  <a:lumMod val="75000"/>
                </a:schemeClr>
              </a:solidFill>
            </a:ln>
          </c:spPr>
        </c:majorGridlines>
        <c:numFmt formatCode="General" sourceLinked="0"/>
        <c:majorTickMark val="out"/>
        <c:minorTickMark val="none"/>
        <c:tickLblPos val="nextTo"/>
        <c:spPr>
          <a:ln>
            <a:solidFill>
              <a:schemeClr val="tx1"/>
            </a:solidFill>
          </a:ln>
        </c:spPr>
        <c:txPr>
          <a:bodyPr/>
          <a:lstStyle/>
          <a:p>
            <a:pPr>
              <a:defRPr sz="1400"/>
            </a:pPr>
            <a:endParaRPr lang="it-IT"/>
          </a:p>
        </c:txPr>
        <c:crossAx val="165830936"/>
        <c:crosses val="autoZero"/>
        <c:crossBetween val="between"/>
      </c:valAx>
    </c:plotArea>
    <c:legend>
      <c:legendPos val="r"/>
      <c:layout>
        <c:manualLayout>
          <c:xMode val="edge"/>
          <c:yMode val="edge"/>
          <c:x val="0.62766523502743998"/>
          <c:y val="0.32850054155863501"/>
          <c:w val="0.135826175137199"/>
          <c:h val="0.14680492387027499"/>
        </c:manualLayout>
      </c:layout>
      <c:overlay val="0"/>
      <c:txPr>
        <a:bodyPr/>
        <a:lstStyle/>
        <a:p>
          <a:pPr>
            <a:defRPr sz="1600"/>
          </a:pPr>
          <a:endParaRPr lang="it-IT"/>
        </a:p>
      </c:txPr>
    </c:legend>
    <c:plotVisOnly val="1"/>
    <c:dispBlanksAs val="gap"/>
    <c:showDLblsOverMax val="0"/>
  </c:chart>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drawing1.xml><?xml version="1.0" encoding="utf-8"?>
<c:userShapes xmlns:c="http://schemas.openxmlformats.org/drawingml/2006/chart">
  <cdr:relSizeAnchor xmlns:cdr="http://schemas.openxmlformats.org/drawingml/2006/chartDrawing">
    <cdr:from>
      <cdr:x>0</cdr:x>
      <cdr:y>0</cdr:y>
    </cdr:from>
    <cdr:to>
      <cdr:x>0.12733</cdr:x>
      <cdr:y>0.21687</cdr:y>
    </cdr:to>
    <cdr:sp macro="" textlink="">
      <cdr:nvSpPr>
        <cdr:cNvPr id="2" name="ZoneTexte 1"/>
        <cdr:cNvSpPr txBox="1"/>
      </cdr:nvSpPr>
      <cdr:spPr>
        <a:xfrm xmlns:a="http://schemas.openxmlformats.org/drawingml/2006/main">
          <a:off x="0" y="0"/>
          <a:ext cx="969060" cy="86141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fr-FR" sz="1100" dirty="0"/>
            <a:t>*      &lt;0,1</a:t>
          </a:r>
        </a:p>
        <a:p xmlns:a="http://schemas.openxmlformats.org/drawingml/2006/main">
          <a:r>
            <a:rPr lang="fr-FR" sz="1100" dirty="0"/>
            <a:t>**    &lt;0,05</a:t>
          </a:r>
        </a:p>
        <a:p xmlns:a="http://schemas.openxmlformats.org/drawingml/2006/main">
          <a:r>
            <a:rPr lang="fr-FR" sz="1100" dirty="0"/>
            <a:t>***  &lt;</a:t>
          </a:r>
          <a:r>
            <a:rPr lang="fr-FR" sz="1400" dirty="0"/>
            <a:t>0,01</a:t>
          </a:r>
        </a:p>
      </cdr:txBody>
    </cdr:sp>
  </cdr:relSizeAnchor>
  <cdr:relSizeAnchor xmlns:cdr="http://schemas.openxmlformats.org/drawingml/2006/chartDrawing">
    <cdr:from>
      <cdr:x>0.85357</cdr:x>
      <cdr:y>0.58753</cdr:y>
    </cdr:from>
    <cdr:to>
      <cdr:x>0.88295</cdr:x>
      <cdr:y>0.60838</cdr:y>
    </cdr:to>
    <cdr:sp macro="" textlink="">
      <cdr:nvSpPr>
        <cdr:cNvPr id="3" name="Rectangle 2"/>
        <cdr:cNvSpPr/>
      </cdr:nvSpPr>
      <cdr:spPr>
        <a:xfrm xmlns:a="http://schemas.openxmlformats.org/drawingml/2006/main">
          <a:off x="6496050" y="2333625"/>
          <a:ext cx="223592" cy="82807"/>
        </a:xfrm>
        <a:prstGeom xmlns:a="http://schemas.openxmlformats.org/drawingml/2006/main" prst="rect">
          <a:avLst/>
        </a:prstGeom>
        <a:solidFill xmlns:a="http://schemas.openxmlformats.org/drawingml/2006/main">
          <a:srgbClr val="4F81BD"/>
        </a:solidFill>
        <a:ln xmlns:a="http://schemas.openxmlformats.org/drawingml/2006/main" w="25400" cap="flat" cmpd="sng" algn="ctr">
          <a:solidFill>
            <a:srgbClr val="4F81BD">
              <a:shade val="50000"/>
            </a:srgbClr>
          </a:solid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endParaRPr lang="fr-FR"/>
        </a:p>
      </cdr:txBody>
    </cdr:sp>
  </cdr:relSizeAnchor>
  <cdr:relSizeAnchor xmlns:cdr="http://schemas.openxmlformats.org/drawingml/2006/chartDrawing">
    <cdr:from>
      <cdr:x>0.85357</cdr:x>
      <cdr:y>0.54436</cdr:y>
    </cdr:from>
    <cdr:to>
      <cdr:x>0.88405</cdr:x>
      <cdr:y>0.5673</cdr:y>
    </cdr:to>
    <cdr:sp macro="" textlink="">
      <cdr:nvSpPr>
        <cdr:cNvPr id="4" name="Rectangle 3"/>
        <cdr:cNvSpPr/>
      </cdr:nvSpPr>
      <cdr:spPr>
        <a:xfrm xmlns:a="http://schemas.openxmlformats.org/drawingml/2006/main">
          <a:off x="6496050" y="2162175"/>
          <a:ext cx="231967" cy="91116"/>
        </a:xfrm>
        <a:prstGeom xmlns:a="http://schemas.openxmlformats.org/drawingml/2006/main" prst="rect">
          <a:avLst/>
        </a:prstGeom>
        <a:solidFill xmlns:a="http://schemas.openxmlformats.org/drawingml/2006/main">
          <a:srgbClr val="C0504D"/>
        </a:solidFill>
        <a:ln xmlns:a="http://schemas.openxmlformats.org/drawingml/2006/main" w="25400" cap="flat" cmpd="sng" algn="ctr">
          <a:solidFill>
            <a:srgbClr val="C0504D">
              <a:shade val="50000"/>
            </a:srgbClr>
          </a:solidFill>
          <a:prstDash val="solid"/>
        </a:ln>
        <a:effectLst xmlns:a="http://schemas.openxmlformats.org/drawingml/2006/main"/>
      </cdr:spPr>
      <cdr:style>
        <a:lnRef xmlns:a="http://schemas.openxmlformats.org/drawingml/2006/main" idx="2">
          <a:schemeClr val="accent2">
            <a:shade val="50000"/>
          </a:schemeClr>
        </a:lnRef>
        <a:fillRef xmlns:a="http://schemas.openxmlformats.org/drawingml/2006/main" idx="1">
          <a:schemeClr val="accent2"/>
        </a:fillRef>
        <a:effectRef xmlns:a="http://schemas.openxmlformats.org/drawingml/2006/main" idx="0">
          <a:schemeClr val="accent2"/>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endParaRPr lang="fr-FR"/>
        </a:p>
      </cdr:txBody>
    </cdr:sp>
  </cdr:relSizeAnchor>
  <cdr:relSizeAnchor xmlns:cdr="http://schemas.openxmlformats.org/drawingml/2006/chartDrawing">
    <cdr:from>
      <cdr:x>0.87735</cdr:x>
      <cdr:y>0.52038</cdr:y>
    </cdr:from>
    <cdr:to>
      <cdr:x>0.97747</cdr:x>
      <cdr:y>0.64967</cdr:y>
    </cdr:to>
    <cdr:sp macro="" textlink="">
      <cdr:nvSpPr>
        <cdr:cNvPr id="5" name="ZoneTexte 1"/>
        <cdr:cNvSpPr txBox="1"/>
      </cdr:nvSpPr>
      <cdr:spPr>
        <a:xfrm xmlns:a="http://schemas.openxmlformats.org/drawingml/2006/main">
          <a:off x="6677024" y="2066925"/>
          <a:ext cx="762001" cy="5135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fr-FR" sz="1100"/>
            <a:t>Femmes</a:t>
          </a:r>
        </a:p>
        <a:p xmlns:a="http://schemas.openxmlformats.org/drawingml/2006/main">
          <a:r>
            <a:rPr lang="fr-FR" sz="1100"/>
            <a:t>Hommes</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0.11949</cdr:x>
      <cdr:y>0.24311</cdr:y>
    </cdr:to>
    <cdr:sp macro="" textlink="">
      <cdr:nvSpPr>
        <cdr:cNvPr id="4" name="ZoneTexte 1"/>
        <cdr:cNvSpPr txBox="1"/>
      </cdr:nvSpPr>
      <cdr:spPr>
        <a:xfrm xmlns:a="http://schemas.openxmlformats.org/drawingml/2006/main">
          <a:off x="0" y="0"/>
          <a:ext cx="969060" cy="86141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fr-FR" sz="1100"/>
            <a:t>*      &lt;0,1</a:t>
          </a:r>
        </a:p>
        <a:p xmlns:a="http://schemas.openxmlformats.org/drawingml/2006/main">
          <a:r>
            <a:rPr lang="fr-FR" sz="1100"/>
            <a:t>**    &lt;0,05</a:t>
          </a:r>
        </a:p>
        <a:p xmlns:a="http://schemas.openxmlformats.org/drawingml/2006/main">
          <a:r>
            <a:rPr lang="fr-FR" sz="1100"/>
            <a:t>***  &lt;0,01</a:t>
          </a:r>
        </a:p>
      </cdr:txBody>
    </cdr:sp>
  </cdr:relSizeAnchor>
  <cdr:relSizeAnchor xmlns:cdr="http://schemas.openxmlformats.org/drawingml/2006/chartDrawing">
    <cdr:from>
      <cdr:x>0.86497</cdr:x>
      <cdr:y>0.717</cdr:y>
    </cdr:from>
    <cdr:to>
      <cdr:x>0.89358</cdr:x>
      <cdr:y>0.74272</cdr:y>
    </cdr:to>
    <cdr:sp macro="" textlink="">
      <cdr:nvSpPr>
        <cdr:cNvPr id="5" name="Rectangle 4"/>
        <cdr:cNvSpPr/>
      </cdr:nvSpPr>
      <cdr:spPr>
        <a:xfrm xmlns:a="http://schemas.openxmlformats.org/drawingml/2006/main">
          <a:off x="7338278" y="3283818"/>
          <a:ext cx="242723" cy="117796"/>
        </a:xfrm>
        <a:prstGeom xmlns:a="http://schemas.openxmlformats.org/drawingml/2006/main" prst="rect">
          <a:avLst/>
        </a:prstGeom>
        <a:solidFill xmlns:a="http://schemas.openxmlformats.org/drawingml/2006/main">
          <a:srgbClr val="C0504D"/>
        </a:solidFill>
        <a:ln xmlns:a="http://schemas.openxmlformats.org/drawingml/2006/main" w="25400" cap="flat" cmpd="sng" algn="ctr">
          <a:solidFill>
            <a:srgbClr val="C0504D">
              <a:shade val="50000"/>
            </a:srgbClr>
          </a:solidFill>
          <a:prstDash val="solid"/>
        </a:ln>
        <a:effectLst xmlns:a="http://schemas.openxmlformats.org/drawingml/2006/main"/>
      </cdr:spPr>
      <cdr:style>
        <a:lnRef xmlns:a="http://schemas.openxmlformats.org/drawingml/2006/main" idx="2">
          <a:schemeClr val="accent2">
            <a:shade val="50000"/>
          </a:schemeClr>
        </a:lnRef>
        <a:fillRef xmlns:a="http://schemas.openxmlformats.org/drawingml/2006/main" idx="1">
          <a:schemeClr val="accent2"/>
        </a:fillRef>
        <a:effectRef xmlns:a="http://schemas.openxmlformats.org/drawingml/2006/main" idx="0">
          <a:schemeClr val="accent2"/>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endParaRPr lang="fr-FR"/>
        </a:p>
      </cdr:txBody>
    </cdr:sp>
  </cdr:relSizeAnchor>
  <cdr:relSizeAnchor xmlns:cdr="http://schemas.openxmlformats.org/drawingml/2006/chartDrawing">
    <cdr:from>
      <cdr:x>0.86497</cdr:x>
      <cdr:y>0.76416</cdr:y>
    </cdr:from>
    <cdr:to>
      <cdr:x>0.89254</cdr:x>
      <cdr:y>0.78753</cdr:y>
    </cdr:to>
    <cdr:sp macro="" textlink="">
      <cdr:nvSpPr>
        <cdr:cNvPr id="6" name="Rectangle 5"/>
        <cdr:cNvSpPr/>
      </cdr:nvSpPr>
      <cdr:spPr>
        <a:xfrm xmlns:a="http://schemas.openxmlformats.org/drawingml/2006/main">
          <a:off x="7338278" y="3499842"/>
          <a:ext cx="233900" cy="107034"/>
        </a:xfrm>
        <a:prstGeom xmlns:a="http://schemas.openxmlformats.org/drawingml/2006/main" prst="rect">
          <a:avLst/>
        </a:prstGeom>
        <a:solidFill xmlns:a="http://schemas.openxmlformats.org/drawingml/2006/main">
          <a:srgbClr val="4F81BD"/>
        </a:solidFill>
        <a:ln xmlns:a="http://schemas.openxmlformats.org/drawingml/2006/main" w="25400" cap="flat" cmpd="sng" algn="ctr">
          <a:solidFill>
            <a:srgbClr val="4F81BD">
              <a:shade val="50000"/>
            </a:srgbClr>
          </a:solid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endParaRPr lang="fr-FR"/>
        </a:p>
      </cdr:txBody>
    </cdr:sp>
  </cdr:relSizeAnchor>
  <cdr:relSizeAnchor xmlns:cdr="http://schemas.openxmlformats.org/drawingml/2006/chartDrawing">
    <cdr:from>
      <cdr:x>0.89043</cdr:x>
      <cdr:y>0.70127</cdr:y>
    </cdr:from>
    <cdr:to>
      <cdr:x>0.99151</cdr:x>
      <cdr:y>0.8462</cdr:y>
    </cdr:to>
    <cdr:sp macro="" textlink="">
      <cdr:nvSpPr>
        <cdr:cNvPr id="7" name="ZoneTexte 1"/>
        <cdr:cNvSpPr txBox="1"/>
      </cdr:nvSpPr>
      <cdr:spPr>
        <a:xfrm xmlns:a="http://schemas.openxmlformats.org/drawingml/2006/main">
          <a:off x="7554302" y="3211810"/>
          <a:ext cx="857557" cy="66377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l"/>
          <a:r>
            <a:rPr lang="fr-FR" sz="1200" dirty="0"/>
            <a:t>Femmes</a:t>
          </a:r>
        </a:p>
        <a:p xmlns:a="http://schemas.openxmlformats.org/drawingml/2006/main">
          <a:pPr algn="l"/>
          <a:r>
            <a:rPr lang="fr-FR" sz="1200" dirty="0"/>
            <a:t>Hommes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2BFC7B-F460-7D4D-909E-ED95A1141E91}" type="datetimeFigureOut">
              <a:rPr lang="fr-FR" smtClean="0"/>
              <a:t>06/01/2016</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45A943-F415-CD49-8332-525C1406073B}" type="slidenum">
              <a:rPr lang="fr-CA" smtClean="0"/>
              <a:t>‹N›</a:t>
            </a:fld>
            <a:endParaRPr lang="fr-CA"/>
          </a:p>
        </p:txBody>
      </p:sp>
    </p:spTree>
    <p:extLst>
      <p:ext uri="{BB962C8B-B14F-4D97-AF65-F5344CB8AC3E}">
        <p14:creationId xmlns:p14="http://schemas.microsoft.com/office/powerpoint/2010/main" val="365985796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Espace réservé de l'image des diapositives 1"/>
          <p:cNvSpPr>
            <a:spLocks noGrp="1" noRot="1" noChangeAspect="1" noTextEdit="1"/>
          </p:cNvSpPr>
          <p:nvPr>
            <p:ph type="sldImg"/>
          </p:nvPr>
        </p:nvSpPr>
        <p:spPr>
          <a:ln/>
        </p:spPr>
      </p:sp>
      <p:sp>
        <p:nvSpPr>
          <p:cNvPr id="17410"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fr-FR">
              <a:latin typeface="Times New Roman" charset="0"/>
            </a:endParaRPr>
          </a:p>
        </p:txBody>
      </p:sp>
      <p:sp>
        <p:nvSpPr>
          <p:cNvPr id="17411" name="Espace réservé du numéro de diapositive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4751">
              <a:defRPr sz="2500">
                <a:solidFill>
                  <a:schemeClr val="tx1"/>
                </a:solidFill>
                <a:latin typeface="Arial" charset="0"/>
                <a:ea typeface="ＭＳ Ｐゴシック" charset="0"/>
                <a:cs typeface="ＭＳ Ｐゴシック" charset="0"/>
              </a:defRPr>
            </a:lvl1pPr>
            <a:lvl2pPr marL="745825" indent="-286856" defTabSz="914751">
              <a:defRPr sz="2500">
                <a:solidFill>
                  <a:schemeClr val="tx1"/>
                </a:solidFill>
                <a:latin typeface="Arial" charset="0"/>
                <a:ea typeface="ＭＳ Ｐゴシック" charset="0"/>
              </a:defRPr>
            </a:lvl2pPr>
            <a:lvl3pPr marL="1147423" indent="-229485" defTabSz="914751">
              <a:defRPr sz="2500">
                <a:solidFill>
                  <a:schemeClr val="tx1"/>
                </a:solidFill>
                <a:latin typeface="Arial" charset="0"/>
                <a:ea typeface="ＭＳ Ｐゴシック" charset="0"/>
              </a:defRPr>
            </a:lvl3pPr>
            <a:lvl4pPr marL="1606393" indent="-229485" defTabSz="914751">
              <a:defRPr sz="2500">
                <a:solidFill>
                  <a:schemeClr val="tx1"/>
                </a:solidFill>
                <a:latin typeface="Arial" charset="0"/>
                <a:ea typeface="ＭＳ Ｐゴシック" charset="0"/>
              </a:defRPr>
            </a:lvl4pPr>
            <a:lvl5pPr marL="2065362" indent="-229485" defTabSz="914751">
              <a:defRPr sz="2500">
                <a:solidFill>
                  <a:schemeClr val="tx1"/>
                </a:solidFill>
                <a:latin typeface="Arial" charset="0"/>
                <a:ea typeface="ＭＳ Ｐゴシック" charset="0"/>
              </a:defRPr>
            </a:lvl5pPr>
            <a:lvl6pPr marL="2524331" indent="-229485" defTabSz="914751" eaLnBrk="0" fontAlgn="base" hangingPunct="0">
              <a:spcBef>
                <a:spcPct val="0"/>
              </a:spcBef>
              <a:spcAft>
                <a:spcPct val="0"/>
              </a:spcAft>
              <a:defRPr sz="2500">
                <a:solidFill>
                  <a:schemeClr val="tx1"/>
                </a:solidFill>
                <a:latin typeface="Arial" charset="0"/>
                <a:ea typeface="ＭＳ Ｐゴシック" charset="0"/>
              </a:defRPr>
            </a:lvl6pPr>
            <a:lvl7pPr marL="2983300" indent="-229485" defTabSz="914751" eaLnBrk="0" fontAlgn="base" hangingPunct="0">
              <a:spcBef>
                <a:spcPct val="0"/>
              </a:spcBef>
              <a:spcAft>
                <a:spcPct val="0"/>
              </a:spcAft>
              <a:defRPr sz="2500">
                <a:solidFill>
                  <a:schemeClr val="tx1"/>
                </a:solidFill>
                <a:latin typeface="Arial" charset="0"/>
                <a:ea typeface="ＭＳ Ｐゴシック" charset="0"/>
              </a:defRPr>
            </a:lvl7pPr>
            <a:lvl8pPr marL="3442270" indent="-229485" defTabSz="914751" eaLnBrk="0" fontAlgn="base" hangingPunct="0">
              <a:spcBef>
                <a:spcPct val="0"/>
              </a:spcBef>
              <a:spcAft>
                <a:spcPct val="0"/>
              </a:spcAft>
              <a:defRPr sz="2500">
                <a:solidFill>
                  <a:schemeClr val="tx1"/>
                </a:solidFill>
                <a:latin typeface="Arial" charset="0"/>
                <a:ea typeface="ＭＳ Ｐゴシック" charset="0"/>
              </a:defRPr>
            </a:lvl8pPr>
            <a:lvl9pPr marL="3901240" indent="-229485" defTabSz="914751" eaLnBrk="0" fontAlgn="base" hangingPunct="0">
              <a:spcBef>
                <a:spcPct val="0"/>
              </a:spcBef>
              <a:spcAft>
                <a:spcPct val="0"/>
              </a:spcAft>
              <a:defRPr sz="2500">
                <a:solidFill>
                  <a:schemeClr val="tx1"/>
                </a:solidFill>
                <a:latin typeface="Arial" charset="0"/>
                <a:ea typeface="ＭＳ Ｐゴシック" charset="0"/>
              </a:defRPr>
            </a:lvl9pPr>
          </a:lstStyle>
          <a:p>
            <a:fld id="{E8559F43-4A2E-4649-A276-39360358F92C}" type="slidenum">
              <a:rPr lang="fr-CA" sz="1100"/>
              <a:pPr/>
              <a:t>6</a:t>
            </a:fld>
            <a:endParaRPr lang="fr-CA" sz="1100"/>
          </a:p>
        </p:txBody>
      </p:sp>
    </p:spTree>
    <p:extLst>
      <p:ext uri="{BB962C8B-B14F-4D97-AF65-F5344CB8AC3E}">
        <p14:creationId xmlns:p14="http://schemas.microsoft.com/office/powerpoint/2010/main" val="1184431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1614EC43-3271-46B1-AFC6-E8A5EBA50B11}" type="slidenum">
              <a:rPr lang="fr-CA" smtClean="0"/>
              <a:pPr>
                <a:defRPr/>
              </a:pPr>
              <a:t>12</a:t>
            </a:fld>
            <a:endParaRPr lang="fr-CA"/>
          </a:p>
        </p:txBody>
      </p:sp>
    </p:spTree>
    <p:extLst>
      <p:ext uri="{BB962C8B-B14F-4D97-AF65-F5344CB8AC3E}">
        <p14:creationId xmlns:p14="http://schemas.microsoft.com/office/powerpoint/2010/main" val="37818802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1614EC43-3271-46B1-AFC6-E8A5EBA50B11}" type="slidenum">
              <a:rPr lang="fr-CA" smtClean="0"/>
              <a:pPr>
                <a:defRPr/>
              </a:pPr>
              <a:t>13</a:t>
            </a:fld>
            <a:endParaRPr lang="fr-CA"/>
          </a:p>
        </p:txBody>
      </p:sp>
    </p:spTree>
    <p:extLst>
      <p:ext uri="{BB962C8B-B14F-4D97-AF65-F5344CB8AC3E}">
        <p14:creationId xmlns:p14="http://schemas.microsoft.com/office/powerpoint/2010/main" val="323244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1614EC43-3271-46B1-AFC6-E8A5EBA50B11}" type="slidenum">
              <a:rPr lang="fr-CA" smtClean="0"/>
              <a:pPr>
                <a:defRPr/>
              </a:pPr>
              <a:t>14</a:t>
            </a:fld>
            <a:endParaRPr lang="fr-CA"/>
          </a:p>
        </p:txBody>
      </p:sp>
    </p:spTree>
    <p:extLst>
      <p:ext uri="{BB962C8B-B14F-4D97-AF65-F5344CB8AC3E}">
        <p14:creationId xmlns:p14="http://schemas.microsoft.com/office/powerpoint/2010/main" val="813863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CA" dirty="0" smtClean="0"/>
              <a:t>Pour la taille de l’entreprise : attention à l’interprétation.</a:t>
            </a:r>
            <a:r>
              <a:rPr lang="fr-CA" baseline="0" dirty="0" smtClean="0"/>
              <a:t> On ne peut pas dire que la taille de l’entreprise joue un rôle différent chez les H et chez les F (cela sous-entend que les différences observés selon le sexe sont significatives. Ce n’est pas le cas, puisque les IC se chevauchent).</a:t>
            </a:r>
          </a:p>
          <a:p>
            <a:r>
              <a:rPr lang="fr-CA" baseline="0" dirty="0" smtClean="0"/>
              <a:t>Privilégier comme formulation : « La taille de l’entreprise jour un rôle chez les hommes. Ce constats ne s’observe pas chez les femmes ». </a:t>
            </a:r>
          </a:p>
          <a:p>
            <a:r>
              <a:rPr lang="fr-CA" baseline="0" dirty="0" smtClean="0"/>
              <a:t>La différence est subtile, je vous l’accorde !</a:t>
            </a:r>
            <a:endParaRPr lang="fr-FR" dirty="0"/>
          </a:p>
        </p:txBody>
      </p:sp>
      <p:sp>
        <p:nvSpPr>
          <p:cNvPr id="4" name="Espace réservé du numéro de diapositive 3"/>
          <p:cNvSpPr>
            <a:spLocks noGrp="1"/>
          </p:cNvSpPr>
          <p:nvPr>
            <p:ph type="sldNum" sz="quarter" idx="10"/>
          </p:nvPr>
        </p:nvSpPr>
        <p:spPr/>
        <p:txBody>
          <a:bodyPr/>
          <a:lstStyle/>
          <a:p>
            <a:pPr>
              <a:defRPr/>
            </a:pPr>
            <a:fld id="{1614EC43-3271-46B1-AFC6-E8A5EBA50B11}" type="slidenum">
              <a:rPr lang="fr-CA" smtClean="0"/>
              <a:pPr>
                <a:defRPr/>
              </a:pPr>
              <a:t>15</a:t>
            </a:fld>
            <a:endParaRPr lang="fr-CA"/>
          </a:p>
        </p:txBody>
      </p:sp>
    </p:spTree>
    <p:extLst>
      <p:ext uri="{BB962C8B-B14F-4D97-AF65-F5344CB8AC3E}">
        <p14:creationId xmlns:p14="http://schemas.microsoft.com/office/powerpoint/2010/main" val="4224783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A" sz="1200" kern="1200" dirty="0" smtClean="0">
                <a:solidFill>
                  <a:schemeClr val="tx1"/>
                </a:solidFill>
                <a:effectLst/>
                <a:latin typeface="+mn-lt"/>
                <a:ea typeface="+mn-ea"/>
                <a:cs typeface="+mn-cs"/>
              </a:rPr>
              <a:t>Nettoyage à sec: </a:t>
            </a:r>
            <a:r>
              <a:rPr lang="fr-CA" sz="1200" kern="1200" dirty="0" err="1" smtClean="0">
                <a:solidFill>
                  <a:schemeClr val="tx1"/>
                </a:solidFill>
                <a:effectLst/>
                <a:latin typeface="+mn-lt"/>
                <a:ea typeface="+mn-ea"/>
                <a:cs typeface="+mn-cs"/>
              </a:rPr>
              <a:t>perchloro</a:t>
            </a:r>
            <a:r>
              <a:rPr lang="fr-CA" sz="1200" kern="1200" dirty="0" smtClean="0">
                <a:solidFill>
                  <a:schemeClr val="tx1"/>
                </a:solidFill>
                <a:effectLst/>
                <a:latin typeface="+mn-lt"/>
                <a:ea typeface="+mn-ea"/>
                <a:cs typeface="+mn-cs"/>
              </a:rPr>
              <a:t>-éthylène, le </a:t>
            </a:r>
            <a:r>
              <a:rPr lang="fr-CA" sz="1200" kern="1200" dirty="0" err="1" smtClean="0">
                <a:solidFill>
                  <a:schemeClr val="tx1"/>
                </a:solidFill>
                <a:effectLst/>
                <a:latin typeface="+mn-lt"/>
                <a:ea typeface="+mn-ea"/>
                <a:cs typeface="+mn-cs"/>
              </a:rPr>
              <a:t>Red</a:t>
            </a:r>
            <a:r>
              <a:rPr lang="fr-CA" sz="1200" kern="1200" dirty="0" smtClean="0">
                <a:solidFill>
                  <a:schemeClr val="tx1"/>
                </a:solidFill>
                <a:effectLst/>
                <a:latin typeface="+mn-lt"/>
                <a:ea typeface="+mn-ea"/>
                <a:cs typeface="+mn-cs"/>
              </a:rPr>
              <a:t> </a:t>
            </a:r>
            <a:r>
              <a:rPr lang="fr-CA" sz="1200" kern="1200" dirty="0" err="1" smtClean="0">
                <a:solidFill>
                  <a:schemeClr val="tx1"/>
                </a:solidFill>
                <a:effectLst/>
                <a:latin typeface="+mn-lt"/>
                <a:ea typeface="+mn-ea"/>
                <a:cs typeface="+mn-cs"/>
              </a:rPr>
              <a:t>Stain</a:t>
            </a:r>
            <a:r>
              <a:rPr lang="fr-CA" sz="1200" kern="1200" dirty="0" smtClean="0">
                <a:solidFill>
                  <a:schemeClr val="tx1"/>
                </a:solidFill>
                <a:effectLst/>
                <a:latin typeface="+mn-lt"/>
                <a:ea typeface="+mn-ea"/>
                <a:cs typeface="+mn-cs"/>
              </a:rPr>
              <a:t> </a:t>
            </a:r>
            <a:r>
              <a:rPr lang="fr-CA" sz="1200" kern="1200" dirty="0" err="1" smtClean="0">
                <a:solidFill>
                  <a:schemeClr val="tx1"/>
                </a:solidFill>
                <a:effectLst/>
                <a:latin typeface="+mn-lt"/>
                <a:ea typeface="+mn-ea"/>
                <a:cs typeface="+mn-cs"/>
              </a:rPr>
              <a:t>Remover</a:t>
            </a:r>
            <a:r>
              <a:rPr lang="fr-CA" sz="1200" kern="1200" dirty="0" smtClean="0">
                <a:solidFill>
                  <a:schemeClr val="tx1"/>
                </a:solidFill>
                <a:effectLst/>
                <a:latin typeface="+mn-lt"/>
                <a:ea typeface="+mn-ea"/>
                <a:cs typeface="+mn-cs"/>
              </a:rPr>
              <a:t>, le </a:t>
            </a:r>
            <a:r>
              <a:rPr lang="fr-CA" sz="1200" kern="1200" dirty="0" err="1" smtClean="0">
                <a:solidFill>
                  <a:schemeClr val="tx1"/>
                </a:solidFill>
                <a:effectLst/>
                <a:latin typeface="+mn-lt"/>
                <a:ea typeface="+mn-ea"/>
                <a:cs typeface="+mn-cs"/>
              </a:rPr>
              <a:t>trichloroéthylène</a:t>
            </a:r>
            <a:r>
              <a:rPr lang="fr-CA" sz="1200" kern="1200" dirty="0" smtClean="0">
                <a:solidFill>
                  <a:schemeClr val="tx1"/>
                </a:solidFill>
                <a:effectLst/>
                <a:latin typeface="+mn-lt"/>
                <a:ea typeface="+mn-ea"/>
                <a:cs typeface="+mn-cs"/>
              </a:rPr>
              <a:t>, et le </a:t>
            </a:r>
            <a:r>
              <a:rPr lang="fr-CA" sz="1200" kern="1200" dirty="0" err="1" smtClean="0">
                <a:solidFill>
                  <a:schemeClr val="tx1"/>
                </a:solidFill>
                <a:effectLst/>
                <a:latin typeface="+mn-lt"/>
                <a:ea typeface="+mn-ea"/>
                <a:cs typeface="+mn-cs"/>
              </a:rPr>
              <a:t>diethylhexyl</a:t>
            </a:r>
            <a:r>
              <a:rPr lang="fr-CA" sz="1200" kern="1200" dirty="0" smtClean="0">
                <a:solidFill>
                  <a:schemeClr val="tx1"/>
                </a:solidFill>
                <a:effectLst/>
                <a:latin typeface="+mn-lt"/>
                <a:ea typeface="+mn-ea"/>
                <a:cs typeface="+mn-cs"/>
              </a:rPr>
              <a:t> </a:t>
            </a:r>
            <a:r>
              <a:rPr lang="fr-CA" sz="1200" kern="1200" dirty="0" err="1" smtClean="0">
                <a:solidFill>
                  <a:schemeClr val="tx1"/>
                </a:solidFill>
                <a:effectLst/>
                <a:latin typeface="+mn-lt"/>
                <a:ea typeface="+mn-ea"/>
                <a:cs typeface="+mn-cs"/>
              </a:rPr>
              <a:t>phtalate</a:t>
            </a:r>
            <a:r>
              <a:rPr lang="fr-CA" sz="1200" kern="1200" dirty="0" smtClean="0">
                <a:solidFill>
                  <a:schemeClr val="tx1"/>
                </a:solidFill>
                <a:effectLst/>
                <a:latin typeface="+mn-lt"/>
                <a:ea typeface="+mn-ea"/>
                <a:cs typeface="+mn-cs"/>
              </a:rPr>
              <a:t>:  </a:t>
            </a:r>
            <a:r>
              <a:rPr lang="fr-FR" sz="1200" i="1" kern="1200" dirty="0" smtClean="0">
                <a:solidFill>
                  <a:schemeClr val="tx1"/>
                </a:solidFill>
                <a:effectLst/>
                <a:latin typeface="+mn-lt"/>
                <a:ea typeface="+mn-ea"/>
                <a:cs typeface="+mn-cs"/>
              </a:rPr>
              <a:t>Succession Francine Charest et 2547 4917 Québec </a:t>
            </a:r>
            <a:r>
              <a:rPr lang="fr-FR" sz="1200" i="1" kern="1200" dirty="0" err="1" smtClean="0">
                <a:solidFill>
                  <a:schemeClr val="tx1"/>
                </a:solidFill>
                <a:effectLst/>
                <a:latin typeface="+mn-lt"/>
                <a:ea typeface="+mn-ea"/>
                <a:cs typeface="+mn-cs"/>
              </a:rPr>
              <a:t>inc.</a:t>
            </a:r>
            <a:r>
              <a:rPr lang="fr-FR" sz="1200" kern="1200" dirty="0" smtClean="0">
                <a:solidFill>
                  <a:schemeClr val="tx1"/>
                </a:solidFill>
                <a:effectLst/>
                <a:latin typeface="+mn-lt"/>
                <a:ea typeface="+mn-ea"/>
                <a:cs typeface="+mn-cs"/>
              </a:rPr>
              <a:t>, 2009 QCCLP 7337 ; </a:t>
            </a:r>
            <a:r>
              <a:rPr lang="fr-FR" sz="1200" i="1" kern="1200" dirty="0" smtClean="0">
                <a:solidFill>
                  <a:schemeClr val="tx1"/>
                </a:solidFill>
                <a:effectLst/>
                <a:latin typeface="+mn-lt"/>
                <a:ea typeface="+mn-ea"/>
                <a:cs typeface="+mn-cs"/>
              </a:rPr>
              <a:t>Pierre Auger et Bellingham </a:t>
            </a:r>
            <a:r>
              <a:rPr lang="fr-FR" sz="1200" i="1" kern="1200" dirty="0" err="1" smtClean="0">
                <a:solidFill>
                  <a:schemeClr val="tx1"/>
                </a:solidFill>
                <a:effectLst/>
                <a:latin typeface="+mn-lt"/>
                <a:ea typeface="+mn-ea"/>
                <a:cs typeface="+mn-cs"/>
              </a:rPr>
              <a:t>ltée</a:t>
            </a:r>
            <a:r>
              <a:rPr lang="fr-FR" sz="1200" i="1" kern="1200" dirty="0" smtClean="0">
                <a:solidFill>
                  <a:schemeClr val="tx1"/>
                </a:solidFill>
                <a:effectLst/>
                <a:latin typeface="+mn-lt"/>
                <a:ea typeface="+mn-ea"/>
                <a:cs typeface="+mn-cs"/>
              </a:rPr>
              <a:t> et al</a:t>
            </a:r>
            <a:r>
              <a:rPr lang="fr-FR" sz="1200" kern="1200" dirty="0" smtClean="0">
                <a:solidFill>
                  <a:schemeClr val="tx1"/>
                </a:solidFill>
                <a:effectLst/>
                <a:latin typeface="+mn-lt"/>
                <a:ea typeface="+mn-ea"/>
                <a:cs typeface="+mn-cs"/>
              </a:rPr>
              <a:t>, [1999] AZ-99301043, requête en révision rejetée le 5 mai 2000</a:t>
            </a:r>
            <a:r>
              <a:rPr lang="fr-CA" dirty="0" smtClean="0">
                <a:effectLst/>
              </a:rPr>
              <a:t> </a:t>
            </a:r>
          </a:p>
          <a:p>
            <a:r>
              <a:rPr lang="fr-FR" sz="1200" i="1" kern="1200" dirty="0" smtClean="0">
                <a:solidFill>
                  <a:schemeClr val="tx1"/>
                </a:solidFill>
                <a:effectLst/>
                <a:latin typeface="+mn-lt"/>
                <a:ea typeface="+mn-ea"/>
                <a:cs typeface="+mn-cs"/>
              </a:rPr>
              <a:t>Succession Isabelle Richard, Succession Yvette Simard et France Boivin, et Centre Hospitalier Pierre Le Gardeur et CSST</a:t>
            </a:r>
            <a:r>
              <a:rPr lang="fr-FR" sz="1200" kern="1200" dirty="0" smtClean="0">
                <a:solidFill>
                  <a:schemeClr val="tx1"/>
                </a:solidFill>
                <a:effectLst/>
                <a:latin typeface="+mn-lt"/>
                <a:ea typeface="+mn-ea"/>
                <a:cs typeface="+mn-cs"/>
              </a:rPr>
              <a:t>, 2011 QCCLP 3347</a:t>
            </a:r>
            <a:r>
              <a:rPr lang="fr-CA" dirty="0" smtClean="0">
                <a:effectLst/>
              </a:rPr>
              <a:t> : stérilisation</a:t>
            </a:r>
          </a:p>
          <a:p>
            <a:r>
              <a:rPr lang="fr-FR" sz="1200" i="1" kern="1200" dirty="0" smtClean="0">
                <a:solidFill>
                  <a:schemeClr val="tx1"/>
                </a:solidFill>
                <a:effectLst/>
                <a:latin typeface="+mn-lt"/>
                <a:ea typeface="+mn-ea"/>
                <a:cs typeface="+mn-cs"/>
              </a:rPr>
              <a:t>Linda Grondin et Alcoa </a:t>
            </a:r>
            <a:r>
              <a:rPr lang="fr-FR" sz="1200" i="1" kern="1200" dirty="0" err="1" smtClean="0">
                <a:solidFill>
                  <a:schemeClr val="tx1"/>
                </a:solidFill>
                <a:effectLst/>
                <a:latin typeface="+mn-lt"/>
                <a:ea typeface="+mn-ea"/>
                <a:cs typeface="+mn-cs"/>
              </a:rPr>
              <a:t>ltée</a:t>
            </a:r>
            <a:r>
              <a:rPr lang="fr-FR" sz="1200" kern="1200" dirty="0" smtClean="0">
                <a:solidFill>
                  <a:schemeClr val="tx1"/>
                </a:solidFill>
                <a:effectLst/>
                <a:latin typeface="+mn-lt"/>
                <a:ea typeface="+mn-ea"/>
                <a:cs typeface="+mn-cs"/>
              </a:rPr>
              <a:t>, 2008 QCCLP 6328, réclamation pour un cancer de la vessie refusée.</a:t>
            </a:r>
            <a:r>
              <a:rPr lang="fr-CA" dirty="0" smtClean="0">
                <a:effectLst/>
              </a:rPr>
              <a:t> </a:t>
            </a:r>
            <a:endParaRPr lang="fr-CA" dirty="0"/>
          </a:p>
        </p:txBody>
      </p:sp>
      <p:sp>
        <p:nvSpPr>
          <p:cNvPr id="4" name="Espace réservé du numéro de diapositive 3"/>
          <p:cNvSpPr>
            <a:spLocks noGrp="1"/>
          </p:cNvSpPr>
          <p:nvPr>
            <p:ph type="sldNum" sz="quarter" idx="10"/>
          </p:nvPr>
        </p:nvSpPr>
        <p:spPr/>
        <p:txBody>
          <a:bodyPr/>
          <a:lstStyle/>
          <a:p>
            <a:fld id="{9645A943-F415-CD49-8332-525C1406073B}" type="slidenum">
              <a:rPr lang="fr-CA" smtClean="0"/>
              <a:t>26</a:t>
            </a:fld>
            <a:endParaRPr lang="fr-CA"/>
          </a:p>
        </p:txBody>
      </p:sp>
    </p:spTree>
    <p:extLst>
      <p:ext uri="{BB962C8B-B14F-4D97-AF65-F5344CB8AC3E}">
        <p14:creationId xmlns:p14="http://schemas.microsoft.com/office/powerpoint/2010/main" val="3963352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fr-CA" smtClean="0"/>
              <a:t>Cliquez et modifiez le titre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Cliquez pour modifier le style des sous-titres du masque</a:t>
            </a:r>
            <a:endParaRPr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1/6/2016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‹N›</a:t>
            </a:fld>
            <a:endParaRPr kumimoji="0" lang="en-US" dirty="0">
              <a:solidFill>
                <a:schemeClr val="accent3">
                  <a:shade val="75000"/>
                </a:schemeClr>
              </a:solidFill>
            </a:endParaRP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lang="en-US"/>
          </a:p>
        </p:txBody>
      </p:sp>
      <p:sp>
        <p:nvSpPr>
          <p:cNvPr id="3" name="Vertical Text Placeholder 2"/>
          <p:cNvSpPr>
            <a:spLocks noGrp="1"/>
          </p:cNvSpPr>
          <p:nvPr>
            <p:ph type="body" orient="vert" idx="1"/>
          </p:nvPr>
        </p:nvSpPr>
        <p:spPr/>
        <p:txBody>
          <a:bodyPr vert="eaVert"/>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a:p>
        </p:txBody>
      </p:sp>
      <p:sp>
        <p:nvSpPr>
          <p:cNvPr id="4" name="Date Placeholder 3"/>
          <p:cNvSpPr>
            <a:spLocks noGrp="1"/>
          </p:cNvSpPr>
          <p:nvPr>
            <p:ph type="dt" sz="half" idx="10"/>
          </p:nvPr>
        </p:nvSpPr>
        <p:spPr/>
        <p:txBody>
          <a:bodyPr/>
          <a:lstStyle/>
          <a:p>
            <a:fld id="{F3131F9E-604E-4343-9F29-EF72E8231CAD}" type="datetime4">
              <a:rPr lang="en-US" smtClean="0"/>
              <a:pPr/>
              <a:t>January 6, 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fr-CA" smtClean="0"/>
              <a:t>Cliquez et modifiez le titre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4" name="Date Placeholder 3"/>
          <p:cNvSpPr>
            <a:spLocks noGrp="1"/>
          </p:cNvSpPr>
          <p:nvPr>
            <p:ph type="dt" sz="half" idx="10"/>
          </p:nvPr>
        </p:nvSpPr>
        <p:spPr/>
        <p:txBody>
          <a:bodyPr/>
          <a:lstStyle/>
          <a:p>
            <a:fld id="{34A8E1CE-37F8-4102-8DF9-852A0A51F293}" type="datetime4">
              <a:rPr lang="en-US" smtClean="0"/>
              <a:pPr/>
              <a:t>January 6, 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2_Titre. Texte et diagramme">
    <p:spTree>
      <p:nvGrpSpPr>
        <p:cNvPr id="1" name=""/>
        <p:cNvGrpSpPr/>
        <p:nvPr/>
      </p:nvGrpSpPr>
      <p:grpSpPr>
        <a:xfrm>
          <a:off x="0" y="0"/>
          <a:ext cx="0" cy="0"/>
          <a:chOff x="0" y="0"/>
          <a:chExt cx="0" cy="0"/>
        </a:xfrm>
      </p:grpSpPr>
      <p:sp>
        <p:nvSpPr>
          <p:cNvPr id="2" name="Titre 1"/>
          <p:cNvSpPr>
            <a:spLocks noGrp="1"/>
          </p:cNvSpPr>
          <p:nvPr>
            <p:ph type="title"/>
          </p:nvPr>
        </p:nvSpPr>
        <p:spPr>
          <a:xfrm>
            <a:off x="457200" y="457200"/>
            <a:ext cx="8229600" cy="1371600"/>
          </a:xfrm>
        </p:spPr>
        <p:txBody>
          <a:bodyPr/>
          <a:lstStyle/>
          <a:p>
            <a:r>
              <a:rPr lang="fr-CA" smtClean="0"/>
              <a:t>Cliquez et modifiez le titre</a:t>
            </a:r>
            <a:endParaRPr lang="fr-CA"/>
          </a:p>
        </p:txBody>
      </p:sp>
      <p:sp>
        <p:nvSpPr>
          <p:cNvPr id="3" name="Espace réservé du texte 2"/>
          <p:cNvSpPr>
            <a:spLocks noGrp="1"/>
          </p:cNvSpPr>
          <p:nvPr>
            <p:ph type="body" sz="half" idx="1"/>
          </p:nvPr>
        </p:nvSpPr>
        <p:spPr>
          <a:xfrm>
            <a:off x="457200" y="1981200"/>
            <a:ext cx="4038600" cy="3886200"/>
          </a:xfrm>
        </p:spPr>
        <p:txBody>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fr-CA"/>
          </a:p>
        </p:txBody>
      </p:sp>
      <p:sp>
        <p:nvSpPr>
          <p:cNvPr id="4" name="Espace réservé du contenu 3"/>
          <p:cNvSpPr>
            <a:spLocks noGrp="1"/>
          </p:cNvSpPr>
          <p:nvPr>
            <p:ph sz="half" idx="2"/>
          </p:nvPr>
        </p:nvSpPr>
        <p:spPr>
          <a:xfrm>
            <a:off x="4648200" y="1981200"/>
            <a:ext cx="4038600" cy="3886200"/>
          </a:xfrm>
        </p:spPr>
        <p:txBody>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fr-CA"/>
          </a:p>
        </p:txBody>
      </p:sp>
      <p:sp>
        <p:nvSpPr>
          <p:cNvPr id="5" name="Rectangle 2"/>
          <p:cNvSpPr>
            <a:spLocks noGrp="1" noChangeArrowheads="1"/>
          </p:cNvSpPr>
          <p:nvPr>
            <p:ph type="ftr" sz="quarter" idx="10"/>
          </p:nvPr>
        </p:nvSpPr>
        <p:spPr>
          <a:xfrm>
            <a:off x="3124200" y="6248400"/>
            <a:ext cx="2895600" cy="457200"/>
          </a:xfrm>
          <a:prstGeom prst="rect">
            <a:avLst/>
          </a:prstGeom>
          <a:ln/>
        </p:spPr>
        <p:txBody>
          <a:bodyPr/>
          <a:lstStyle>
            <a:lvl1pPr>
              <a:defRPr/>
            </a:lvl1pPr>
          </a:lstStyle>
          <a:p>
            <a:pPr>
              <a:defRPr/>
            </a:pPr>
            <a:endParaRPr lang="fr-CA"/>
          </a:p>
        </p:txBody>
      </p:sp>
      <p:sp>
        <p:nvSpPr>
          <p:cNvPr id="6" name="Rectangle 3"/>
          <p:cNvSpPr>
            <a:spLocks noGrp="1" noChangeArrowheads="1"/>
          </p:cNvSpPr>
          <p:nvPr>
            <p:ph type="sldNum" sz="quarter" idx="11"/>
          </p:nvPr>
        </p:nvSpPr>
        <p:spPr>
          <a:xfrm>
            <a:off x="-228600" y="6437313"/>
            <a:ext cx="658813" cy="476250"/>
          </a:xfrm>
          <a:prstGeom prst="rect">
            <a:avLst/>
          </a:prstGeom>
          <a:ln/>
        </p:spPr>
        <p:txBody>
          <a:bodyPr/>
          <a:lstStyle>
            <a:lvl1pPr>
              <a:defRPr/>
            </a:lvl1pPr>
          </a:lstStyle>
          <a:p>
            <a:fld id="{2A54B4C3-784C-4CD7-A2FC-78F58F6EFDFB}" type="slidenum">
              <a:rPr lang="fr-CA"/>
              <a:pPr/>
              <a:t>‹N›</a:t>
            </a:fld>
            <a:endParaRPr lang="fr-CA"/>
          </a:p>
        </p:txBody>
      </p:sp>
      <p:sp>
        <p:nvSpPr>
          <p:cNvPr id="7" name="Rectangle 16"/>
          <p:cNvSpPr>
            <a:spLocks noGrp="1" noChangeArrowheads="1"/>
          </p:cNvSpPr>
          <p:nvPr>
            <p:ph type="dt" sz="half" idx="12"/>
          </p:nvPr>
        </p:nvSpPr>
        <p:spPr>
          <a:xfrm>
            <a:off x="457200" y="6245225"/>
            <a:ext cx="2133600" cy="476250"/>
          </a:xfrm>
          <a:prstGeom prst="rect">
            <a:avLst/>
          </a:prstGeom>
          <a:ln/>
        </p:spPr>
        <p:txBody>
          <a:bodyPr/>
          <a:lstStyle>
            <a:lvl1pPr>
              <a:defRPr/>
            </a:lvl1pPr>
          </a:lstStyle>
          <a:p>
            <a:fld id="{8C60970C-4C34-46C9-BB97-3F5F5E6B7C75}" type="datetime1">
              <a:rPr lang="fr-FR"/>
              <a:pPr/>
              <a:t>06/01/2016</a:t>
            </a:fld>
            <a:endParaRPr lang="fr-CA"/>
          </a:p>
        </p:txBody>
      </p:sp>
    </p:spTree>
    <p:extLst>
      <p:ext uri="{BB962C8B-B14F-4D97-AF65-F5344CB8AC3E}">
        <p14:creationId xmlns:p14="http://schemas.microsoft.com/office/powerpoint/2010/main" val="342824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lang="en-US"/>
          </a:p>
        </p:txBody>
      </p:sp>
      <p:sp>
        <p:nvSpPr>
          <p:cNvPr id="3" name="Content Placeholder 2"/>
          <p:cNvSpPr>
            <a:spLocks noGrp="1"/>
          </p:cNvSpPr>
          <p:nvPr>
            <p:ph idx="1"/>
          </p:nvPr>
        </p:nvSpPr>
        <p:spPr/>
        <p:txBody>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a:p>
        </p:txBody>
      </p:sp>
      <p:sp>
        <p:nvSpPr>
          <p:cNvPr id="4" name="Date Placeholder 3"/>
          <p:cNvSpPr>
            <a:spLocks noGrp="1"/>
          </p:cNvSpPr>
          <p:nvPr>
            <p:ph type="dt" sz="half" idx="10"/>
          </p:nvPr>
        </p:nvSpPr>
        <p:spPr/>
        <p:txBody>
          <a:bodyPr/>
          <a:lstStyle/>
          <a:p>
            <a:fld id="{93333F43-3E86-47E4-BFBB-2476D384E1C6}" type="datetime4">
              <a:rPr lang="en-US" smtClean="0"/>
              <a:pPr/>
              <a:t>January 6, 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fr-CA" smtClean="0"/>
              <a:t>Cliquez et modifiez le titre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A" smtClean="0"/>
              <a:t>Cliquez pour modifier les styles du texte du masque</a:t>
            </a:r>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1/6/2016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‹N›</a:t>
            </a:fld>
            <a:endParaRPr kumimoji="0" lang="en-US" dirty="0">
              <a:solidFill>
                <a:schemeClr val="accent3">
                  <a:shade val="75000"/>
                </a:schemeClr>
              </a:solidFill>
            </a:endParaRP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5" name="Date Placeholder 4"/>
          <p:cNvSpPr>
            <a:spLocks noGrp="1"/>
          </p:cNvSpPr>
          <p:nvPr>
            <p:ph type="dt" sz="half" idx="10"/>
          </p:nvPr>
        </p:nvSpPr>
        <p:spPr/>
        <p:txBody>
          <a:bodyPr/>
          <a:lstStyle/>
          <a:p>
            <a:fld id="{79B19C71-EC74-44AF-B27E-FC7DC3C3A61D}" type="datetime4">
              <a:rPr lang="en-US" smtClean="0"/>
              <a:pPr/>
              <a:t>January 6, 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CA" smtClean="0"/>
              <a:t>Cliquez et modifiez le titre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7" name="Date Placeholder 6"/>
          <p:cNvSpPr>
            <a:spLocks noGrp="1"/>
          </p:cNvSpPr>
          <p:nvPr>
            <p:ph type="dt" sz="half" idx="10"/>
          </p:nvPr>
        </p:nvSpPr>
        <p:spPr/>
        <p:txBody>
          <a:bodyPr/>
          <a:lstStyle/>
          <a:p>
            <a:fld id="{6A5CDA29-3CBE-48EA-92AE-A996835462BA}" type="datetime4">
              <a:rPr lang="en-US" smtClean="0"/>
              <a:pPr/>
              <a:t>January 6, 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‹N›</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lang="en-US"/>
          </a:p>
        </p:txBody>
      </p:sp>
      <p:sp>
        <p:nvSpPr>
          <p:cNvPr id="3" name="Date Placeholder 2"/>
          <p:cNvSpPr>
            <a:spLocks noGrp="1"/>
          </p:cNvSpPr>
          <p:nvPr>
            <p:ph type="dt" sz="half" idx="10"/>
          </p:nvPr>
        </p:nvSpPr>
        <p:spPr/>
        <p:txBody>
          <a:bodyPr/>
          <a:lstStyle/>
          <a:p>
            <a:fld id="{E29EC054-3869-4501-B163-1BBFDE8DCE04}" type="datetime4">
              <a:rPr lang="en-US" smtClean="0"/>
              <a:pPr/>
              <a:t>January 6, 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3D831-56C1-49CF-8EF7-8B9A98402BCD}" type="datetime4">
              <a:rPr lang="en-US" smtClean="0"/>
              <a:pPr/>
              <a:t>January 6, 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fr-CA" smtClean="0"/>
              <a:t>Cliquez et modifiez le titre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6EAD5615-7F4F-4584-84D5-CC95918C321F}" type="datetime4">
              <a:rPr lang="en-US" smtClean="0"/>
              <a:pPr/>
              <a:t>January 6, 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‹N›</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fr-CA" smtClean="0"/>
              <a:t>Cliquez et modifiez le titre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CA"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76EEA923-9BEE-48CE-9F28-5B525F399BAD}" type="datetime4">
              <a:rPr lang="en-US" smtClean="0"/>
              <a:pPr/>
              <a:t>January 6, 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fr-CA" smtClean="0"/>
              <a:t>Cliquez et modifiez le titre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7D0EFEE-2756-4A20-BF2A-63F0A94F99AC}" type="datetime4">
              <a:rPr lang="en-US" smtClean="0"/>
              <a:pPr/>
              <a:t>January 6, 2016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38DF745-7D3F-47F4-83A3-874385CFAA69}"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4052" r:id="rId1"/>
    <p:sldLayoutId id="2147484053" r:id="rId2"/>
    <p:sldLayoutId id="2147484054" r:id="rId3"/>
    <p:sldLayoutId id="2147484055" r:id="rId4"/>
    <p:sldLayoutId id="2147484056" r:id="rId5"/>
    <p:sldLayoutId id="2147484057" r:id="rId6"/>
    <p:sldLayoutId id="2147484058" r:id="rId7"/>
    <p:sldLayoutId id="2147484059" r:id="rId8"/>
    <p:sldLayoutId id="2147484060" r:id="rId9"/>
    <p:sldLayoutId id="2147484061" r:id="rId10"/>
    <p:sldLayoutId id="2147484062" r:id="rId11"/>
    <p:sldLayoutId id="2147484065" r:id="rId12"/>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8.emf"/><Relationship Id="rId4" Type="http://schemas.openxmlformats.org/officeDocument/2006/relationships/oleObject" Target="../embeddings/Microsoft_Excel_97-2003_Worksheet2.xls"/></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image" Target="../media/image9.emf"/><Relationship Id="rId5" Type="http://schemas.openxmlformats.org/officeDocument/2006/relationships/oleObject" Target="../embeddings/Microsoft_Excel_97-2003_Worksheet3.xls"/><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0.emf"/><Relationship Id="rId5" Type="http://schemas.openxmlformats.org/officeDocument/2006/relationships/oleObject" Target="../embeddings/Microsoft_Excel_97-2003_Worksheet4.xls"/><Relationship Id="rId4"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inspq.qc.ca/pdf/publications/1336_EnqQuebCondTravailEmpSantSecTravail.pd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pistes.uqam.ca/v11n2/articles/v11n2a3.htm"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file://localhost/http/::intranet:Comm_Inf:STATi2c.bmp" TargetMode="External"/><Relationship Id="rId5" Type="http://schemas.openxmlformats.org/officeDocument/2006/relationships/image" Target="../media/image5.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Microsoft_Excel_97-2003_Worksheet1.xls"/></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fr-CA" sz="3200" dirty="0"/>
              <a:t/>
            </a:r>
            <a:br>
              <a:rPr lang="fr-CA" sz="3200" dirty="0"/>
            </a:br>
            <a:r>
              <a:rPr lang="fr-FR" sz="3200" dirty="0"/>
              <a:t>L’organisation du travail et les enjeux pour la santé: </a:t>
            </a:r>
            <a:r>
              <a:rPr lang="fr-FR" sz="3200" dirty="0" smtClean="0"/>
              <a:t/>
            </a:r>
            <a:br>
              <a:rPr lang="fr-FR" sz="3200" dirty="0" smtClean="0"/>
            </a:br>
            <a:r>
              <a:rPr lang="fr-FR" sz="3200" dirty="0" smtClean="0"/>
              <a:t>mêmes </a:t>
            </a:r>
            <a:r>
              <a:rPr lang="fr-FR" sz="3200" dirty="0"/>
              <a:t>défis pour</a:t>
            </a:r>
            <a:r>
              <a:rPr lang="fr-CA" sz="3200" dirty="0"/>
              <a:t> </a:t>
            </a:r>
            <a:r>
              <a:rPr lang="fr-FR" sz="3200" dirty="0"/>
              <a:t>les travailleurs et les travailleuses?</a:t>
            </a:r>
            <a:endParaRPr lang="fr-CA" sz="3200" dirty="0"/>
          </a:p>
        </p:txBody>
      </p:sp>
      <p:sp>
        <p:nvSpPr>
          <p:cNvPr id="3" name="Sous-titre 2"/>
          <p:cNvSpPr>
            <a:spLocks noGrp="1"/>
          </p:cNvSpPr>
          <p:nvPr>
            <p:ph type="subTitle" idx="1"/>
          </p:nvPr>
        </p:nvSpPr>
        <p:spPr/>
        <p:txBody>
          <a:bodyPr>
            <a:normAutofit/>
          </a:bodyPr>
          <a:lstStyle/>
          <a:p>
            <a:r>
              <a:rPr lang="fr-CA" dirty="0" smtClean="0"/>
              <a:t>Katherine Lippel, CRC en droit de la SST, </a:t>
            </a:r>
          </a:p>
          <a:p>
            <a:r>
              <a:rPr lang="fr-CA" dirty="0" smtClean="0"/>
              <a:t>Université d’Ottawa</a:t>
            </a:r>
            <a:endParaRPr lang="fr-CA" dirty="0"/>
          </a:p>
        </p:txBody>
      </p:sp>
      <p:sp>
        <p:nvSpPr>
          <p:cNvPr id="4" name="ZoneTexte 3"/>
          <p:cNvSpPr txBox="1"/>
          <p:nvPr/>
        </p:nvSpPr>
        <p:spPr>
          <a:xfrm>
            <a:off x="136076" y="6135062"/>
            <a:ext cx="6123403" cy="923330"/>
          </a:xfrm>
          <a:prstGeom prst="rect">
            <a:avLst/>
          </a:prstGeom>
          <a:noFill/>
        </p:spPr>
        <p:txBody>
          <a:bodyPr wrap="square" rtlCol="0">
            <a:spAutoFit/>
          </a:bodyPr>
          <a:lstStyle/>
          <a:p>
            <a:r>
              <a:rPr lang="fr-CA" dirty="0" smtClean="0"/>
              <a:t>Femmes, Santé, Travail, </a:t>
            </a:r>
          </a:p>
          <a:p>
            <a:r>
              <a:rPr lang="fr-CA" dirty="0" smtClean="0"/>
              <a:t>Bruxelles, 4-6 mars 2015</a:t>
            </a:r>
          </a:p>
          <a:p>
            <a:endParaRPr lang="fr-CA" dirty="0"/>
          </a:p>
        </p:txBody>
      </p:sp>
    </p:spTree>
    <p:extLst>
      <p:ext uri="{BB962C8B-B14F-4D97-AF65-F5344CB8AC3E}">
        <p14:creationId xmlns:p14="http://schemas.microsoft.com/office/powerpoint/2010/main" val="35599294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re 2"/>
          <p:cNvSpPr>
            <a:spLocks noGrp="1"/>
          </p:cNvSpPr>
          <p:nvPr>
            <p:ph type="title"/>
          </p:nvPr>
        </p:nvSpPr>
        <p:spPr/>
        <p:txBody>
          <a:bodyPr>
            <a:normAutofit fontScale="90000"/>
          </a:bodyPr>
          <a:lstStyle/>
          <a:p>
            <a:r>
              <a:rPr lang="fr-CA" sz="3600" dirty="0">
                <a:latin typeface="Verdana" charset="0"/>
                <a:ea typeface="ＭＳ Ｐゴシック" charset="0"/>
                <a:cs typeface="ＭＳ Ｐゴシック" charset="0"/>
              </a:rPr>
              <a:t>Secteurs où la prévalence de la violence est plus élevée</a:t>
            </a:r>
          </a:p>
        </p:txBody>
      </p:sp>
      <p:sp>
        <p:nvSpPr>
          <p:cNvPr id="46082" name="Espace réservé du contenu 3"/>
          <p:cNvSpPr>
            <a:spLocks noGrp="1"/>
          </p:cNvSpPr>
          <p:nvPr>
            <p:ph idx="1"/>
          </p:nvPr>
        </p:nvSpPr>
        <p:spPr>
          <a:xfrm>
            <a:off x="395288" y="1628775"/>
            <a:ext cx="8229600" cy="4525963"/>
          </a:xfrm>
        </p:spPr>
        <p:txBody>
          <a:bodyPr/>
          <a:lstStyle/>
          <a:p>
            <a:r>
              <a:rPr lang="fr-CA" sz="2800" dirty="0">
                <a:solidFill>
                  <a:srgbClr val="FF0000"/>
                </a:solidFill>
                <a:latin typeface="Helvetica" charset="0"/>
                <a:ea typeface="ＭＳ Ｐゴシック" charset="0"/>
                <a:cs typeface="ＭＳ Ｐゴシック" charset="0"/>
              </a:rPr>
              <a:t>Enseignement</a:t>
            </a:r>
          </a:p>
          <a:p>
            <a:pPr lvl="1"/>
            <a:r>
              <a:rPr lang="fr-CA" dirty="0" smtClean="0">
                <a:solidFill>
                  <a:srgbClr val="FF0000"/>
                </a:solidFill>
                <a:latin typeface="Helvetica" charset="0"/>
                <a:ea typeface="ＭＳ Ｐゴシック" charset="0"/>
                <a:cs typeface="ＭＳ Ｐゴシック" charset="0"/>
              </a:rPr>
              <a:t>Harcèlement </a:t>
            </a:r>
            <a:r>
              <a:rPr lang="fr-CA" dirty="0">
                <a:solidFill>
                  <a:srgbClr val="FF0000"/>
                </a:solidFill>
                <a:latin typeface="Helvetica" charset="0"/>
                <a:ea typeface="ＭＳ Ｐゴシック" charset="0"/>
                <a:cs typeface="ＭＳ Ｐゴシック" charset="0"/>
              </a:rPr>
              <a:t>psychologique  	18,6%</a:t>
            </a:r>
          </a:p>
          <a:p>
            <a:pPr lvl="1"/>
            <a:r>
              <a:rPr lang="fr-CA" dirty="0" smtClean="0">
                <a:latin typeface="Helvetica" charset="0"/>
                <a:ea typeface="ＭＳ Ｐゴシック" charset="0"/>
                <a:cs typeface="ＭＳ Ｐゴシック" charset="0"/>
              </a:rPr>
              <a:t>14</a:t>
            </a:r>
            <a:r>
              <a:rPr lang="fr-CA" dirty="0">
                <a:latin typeface="Helvetica" charset="0"/>
                <a:ea typeface="ＭＳ Ｐゴシック" charset="0"/>
                <a:cs typeface="ＭＳ Ｐゴシック" charset="0"/>
              </a:rPr>
              <a:t>% des hommes vs  </a:t>
            </a:r>
            <a:r>
              <a:rPr lang="fr-CA" dirty="0">
                <a:solidFill>
                  <a:srgbClr val="FF0000"/>
                </a:solidFill>
                <a:latin typeface="Helvetica" charset="0"/>
                <a:ea typeface="ＭＳ Ｐゴシック" charset="0"/>
                <a:cs typeface="ＭＳ Ｐゴシック" charset="0"/>
              </a:rPr>
              <a:t>21% des femmes</a:t>
            </a:r>
          </a:p>
          <a:p>
            <a:pPr lvl="1"/>
            <a:r>
              <a:rPr lang="fr-CA" dirty="0" smtClean="0">
                <a:solidFill>
                  <a:srgbClr val="FF0000"/>
                </a:solidFill>
                <a:latin typeface="Helvetica" charset="0"/>
                <a:ea typeface="ＭＳ Ｐゴシック" charset="0"/>
                <a:cs typeface="ＭＳ Ｐゴシック" charset="0"/>
              </a:rPr>
              <a:t>Violence </a:t>
            </a:r>
            <a:r>
              <a:rPr lang="fr-CA" dirty="0">
                <a:solidFill>
                  <a:srgbClr val="FF0000"/>
                </a:solidFill>
                <a:latin typeface="Helvetica" charset="0"/>
                <a:ea typeface="ＭＳ Ｐゴシック" charset="0"/>
                <a:cs typeface="ＭＳ Ｐゴシック" charset="0"/>
              </a:rPr>
              <a:t>physique			6%</a:t>
            </a:r>
          </a:p>
          <a:p>
            <a:r>
              <a:rPr lang="fr-CA" sz="2800" dirty="0">
                <a:latin typeface="Helvetica" charset="0"/>
                <a:ea typeface="ＭＳ Ｐゴシック" charset="0"/>
                <a:cs typeface="ＭＳ Ｐゴシック" charset="0"/>
              </a:rPr>
              <a:t>Hébergement, restauration, services </a:t>
            </a:r>
            <a:r>
              <a:rPr lang="fr-CA" sz="2800" dirty="0" smtClean="0">
                <a:latin typeface="Helvetica" charset="0"/>
                <a:ea typeface="ＭＳ Ｐゴシック" charset="0"/>
                <a:cs typeface="ＭＳ Ｐゴシック" charset="0"/>
              </a:rPr>
              <a:t>aux personnes </a:t>
            </a:r>
            <a:r>
              <a:rPr lang="fr-CA" sz="2800" dirty="0">
                <a:latin typeface="Helvetica" charset="0"/>
                <a:ea typeface="ＭＳ Ｐゴシック" charset="0"/>
                <a:cs typeface="ＭＳ Ｐゴシック" charset="0"/>
              </a:rPr>
              <a:t>et aux organisations et arts et spectacles</a:t>
            </a:r>
          </a:p>
          <a:p>
            <a:pPr lvl="1"/>
            <a:r>
              <a:rPr lang="fr-CA" dirty="0">
                <a:latin typeface="Helvetica" charset="0"/>
                <a:ea typeface="ＭＳ Ｐゴシック" charset="0"/>
                <a:cs typeface="ＭＳ Ｐゴシック" charset="0"/>
              </a:rPr>
              <a:t>Harcèlement psychologique  	</a:t>
            </a:r>
            <a:r>
              <a:rPr lang="fr-CA" dirty="0" smtClean="0">
                <a:latin typeface="Helvetica" charset="0"/>
                <a:ea typeface="ＭＳ Ｐゴシック" charset="0"/>
                <a:cs typeface="ＭＳ Ｐゴシック" charset="0"/>
              </a:rPr>
              <a:t>	14,8</a:t>
            </a:r>
            <a:r>
              <a:rPr lang="fr-CA" dirty="0">
                <a:latin typeface="Helvetica" charset="0"/>
                <a:ea typeface="ＭＳ Ｐゴシック" charset="0"/>
                <a:cs typeface="ＭＳ Ｐゴシック" charset="0"/>
              </a:rPr>
              <a:t>%</a:t>
            </a:r>
          </a:p>
          <a:p>
            <a:pPr lvl="1"/>
            <a:r>
              <a:rPr lang="fr-CA" dirty="0" smtClean="0">
                <a:solidFill>
                  <a:srgbClr val="FF0000"/>
                </a:solidFill>
                <a:latin typeface="Helvetica" charset="0"/>
                <a:ea typeface="ＭＳ Ｐゴシック" charset="0"/>
                <a:cs typeface="ＭＳ Ｐゴシック" charset="0"/>
              </a:rPr>
              <a:t>Harcèlement </a:t>
            </a:r>
            <a:r>
              <a:rPr lang="fr-CA" dirty="0">
                <a:solidFill>
                  <a:srgbClr val="FF0000"/>
                </a:solidFill>
                <a:latin typeface="Helvetica" charset="0"/>
                <a:ea typeface="ＭＳ Ｐゴシック" charset="0"/>
                <a:cs typeface="ＭＳ Ｐゴシック" charset="0"/>
              </a:rPr>
              <a:t>sexuel</a:t>
            </a:r>
            <a:r>
              <a:rPr lang="fr-CA" dirty="0">
                <a:latin typeface="Helvetica" charset="0"/>
                <a:ea typeface="ＭＳ Ｐゴシック" charset="0"/>
                <a:cs typeface="ＭＳ Ｐゴシック" charset="0"/>
              </a:rPr>
              <a:t>			</a:t>
            </a:r>
            <a:r>
              <a:rPr lang="fr-CA" dirty="0" smtClean="0">
                <a:solidFill>
                  <a:srgbClr val="FF0000"/>
                </a:solidFill>
                <a:latin typeface="Helvetica" charset="0"/>
                <a:ea typeface="ＭＳ Ｐゴシック" charset="0"/>
                <a:cs typeface="ＭＳ Ｐゴシック" charset="0"/>
              </a:rPr>
              <a:t>4,2%</a:t>
            </a:r>
            <a:r>
              <a:rPr lang="fr-CA" dirty="0">
                <a:latin typeface="Helvetica" charset="0"/>
                <a:ea typeface="ＭＳ Ｐゴシック" charset="0"/>
                <a:cs typeface="ＭＳ Ｐゴシック" charset="0"/>
              </a:rPr>
              <a:t>			</a:t>
            </a:r>
          </a:p>
        </p:txBody>
      </p:sp>
      <p:sp>
        <p:nvSpPr>
          <p:cNvPr id="46083" name="Espace réservé du numéro de diapositive 1"/>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8CAB6E7-2A43-6D4B-8741-A88D17CF9C7A}" type="slidenum">
              <a:rPr lang="fr-CA" sz="1400">
                <a:solidFill>
                  <a:schemeClr val="bg2"/>
                </a:solidFill>
              </a:rPr>
              <a:pPr eaLnBrk="1" hangingPunct="1"/>
              <a:t>10</a:t>
            </a:fld>
            <a:endParaRPr lang="fr-CA" sz="1400">
              <a:solidFill>
                <a:schemeClr val="bg2"/>
              </a:solidFill>
            </a:endParaRPr>
          </a:p>
        </p:txBody>
      </p:sp>
    </p:spTree>
    <p:extLst>
      <p:ext uri="{BB962C8B-B14F-4D97-AF65-F5344CB8AC3E}">
        <p14:creationId xmlns:p14="http://schemas.microsoft.com/office/powerpoint/2010/main" val="25535347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Espace réservé du numéro de diapositive 1"/>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21A68C8-3182-7243-81C7-0A0297834DA0}" type="slidenum">
              <a:rPr lang="fr-CA" sz="1400">
                <a:solidFill>
                  <a:schemeClr val="bg2"/>
                </a:solidFill>
              </a:rPr>
              <a:pPr eaLnBrk="1" hangingPunct="1"/>
              <a:t>11</a:t>
            </a:fld>
            <a:endParaRPr lang="fr-CA" sz="1400">
              <a:solidFill>
                <a:schemeClr val="bg2"/>
              </a:solidFill>
            </a:endParaRPr>
          </a:p>
        </p:txBody>
      </p:sp>
      <p:sp>
        <p:nvSpPr>
          <p:cNvPr id="32770" name="Rectangle 2"/>
          <p:cNvSpPr>
            <a:spLocks noGrp="1" noChangeArrowheads="1"/>
          </p:cNvSpPr>
          <p:nvPr>
            <p:ph type="title" idx="4294967295"/>
          </p:nvPr>
        </p:nvSpPr>
        <p:spPr>
          <a:xfrm>
            <a:off x="1367210" y="188640"/>
            <a:ext cx="7772400" cy="1143000"/>
          </a:xfrm>
        </p:spPr>
        <p:txBody>
          <a:bodyPr/>
          <a:lstStyle/>
          <a:p>
            <a:pPr eaLnBrk="1" hangingPunct="1"/>
            <a:r>
              <a:rPr lang="fr-CA" sz="2400" dirty="0">
                <a:latin typeface="Verdana" charset="0"/>
                <a:ea typeface="ＭＳ Ｐゴシック" charset="0"/>
                <a:cs typeface="ＭＳ Ｐゴシック" charset="0"/>
              </a:rPr>
              <a:t>Prévalence du harcèlement psychologique selon le niveau de scolarité et le sexe</a:t>
            </a:r>
          </a:p>
        </p:txBody>
      </p:sp>
      <p:sp>
        <p:nvSpPr>
          <p:cNvPr id="32771" name="Rectangle 5"/>
          <p:cNvSpPr>
            <a:spLocks noChangeArrowheads="1"/>
          </p:cNvSpPr>
          <p:nvPr/>
        </p:nvSpPr>
        <p:spPr bwMode="auto">
          <a:xfrm>
            <a:off x="468313" y="6092825"/>
            <a:ext cx="6767512" cy="517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eaLnBrk="0" hangingPunct="0"/>
            <a:r>
              <a:rPr lang="fr-CA" sz="1400">
                <a:cs typeface="Arial" charset="0"/>
              </a:rPr>
              <a:t>Tests du Khi-2 statistiquement significatifs, selon le niveau de scolarité, au seuil de 5 %, chez les hommes et pour l</a:t>
            </a:r>
            <a:r>
              <a:rPr lang="ja-JP" altLang="fr-CA" sz="1400">
                <a:cs typeface="Arial" charset="0"/>
              </a:rPr>
              <a:t>’</a:t>
            </a:r>
            <a:r>
              <a:rPr lang="fr-CA" altLang="ja-JP" sz="1400">
                <a:cs typeface="Arial" charset="0"/>
              </a:rPr>
              <a:t>ensemble. NON significatif chez les femmes.</a:t>
            </a:r>
            <a:endParaRPr lang="fr-CA" sz="1400">
              <a:cs typeface="Arial" charset="0"/>
            </a:endParaRPr>
          </a:p>
        </p:txBody>
      </p:sp>
      <p:graphicFrame>
        <p:nvGraphicFramePr>
          <p:cNvPr id="32772" name="Object 2"/>
          <p:cNvGraphicFramePr>
            <a:graphicFrameLocks noChangeAspect="1"/>
          </p:cNvGraphicFramePr>
          <p:nvPr/>
        </p:nvGraphicFramePr>
        <p:xfrm>
          <a:off x="309563" y="1446213"/>
          <a:ext cx="8351837" cy="4638675"/>
        </p:xfrm>
        <a:graphic>
          <a:graphicData uri="http://schemas.openxmlformats.org/presentationml/2006/ole">
            <mc:AlternateContent xmlns:mc="http://schemas.openxmlformats.org/markup-compatibility/2006">
              <mc:Choice xmlns:v="urn:schemas-microsoft-com:vml" Requires="v">
                <p:oleObj spid="_x0000_s6230" name="Feuille de calcul" r:id="rId4" imgW="6756400" imgH="4114800" progId="Excel.Sheet.8">
                  <p:embed/>
                </p:oleObj>
              </mc:Choice>
              <mc:Fallback>
                <p:oleObj name="Feuille de calcul" r:id="rId4" imgW="6756400" imgH="4114800" progId="Excel.Shee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9563" y="1446213"/>
                        <a:ext cx="8351837" cy="4638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9936317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1447800" y="228600"/>
            <a:ext cx="7239000" cy="1066800"/>
          </a:xfrm>
        </p:spPr>
        <p:txBody>
          <a:bodyPr>
            <a:normAutofit fontScale="90000"/>
          </a:bodyPr>
          <a:lstStyle/>
          <a:p>
            <a:pPr eaLnBrk="1" hangingPunct="1"/>
            <a:r>
              <a:rPr lang="fr-CA" sz="2400" smtClean="0">
                <a:solidFill>
                  <a:schemeClr val="accent5">
                    <a:lumMod val="50000"/>
                  </a:schemeClr>
                </a:solidFill>
              </a:rPr>
              <a:t>Prévalence du harcèlement psychologique selon l’exposition à des contraintes organisationnelles du travail et selon le sexe</a:t>
            </a:r>
            <a:br>
              <a:rPr lang="fr-CA" sz="2400" smtClean="0">
                <a:solidFill>
                  <a:schemeClr val="accent5">
                    <a:lumMod val="50000"/>
                  </a:schemeClr>
                </a:solidFill>
              </a:rPr>
            </a:br>
            <a:endParaRPr lang="fr-CA" sz="2400" smtClean="0">
              <a:solidFill>
                <a:schemeClr val="accent5">
                  <a:lumMod val="50000"/>
                </a:schemeClr>
              </a:solidFill>
            </a:endParaRPr>
          </a:p>
        </p:txBody>
      </p:sp>
      <p:graphicFrame>
        <p:nvGraphicFramePr>
          <p:cNvPr id="23554" name="Object 2"/>
          <p:cNvGraphicFramePr>
            <a:graphicFrameLocks noGrp="1" noChangeAspect="1"/>
          </p:cNvGraphicFramePr>
          <p:nvPr>
            <p:ph sz="half" idx="2"/>
          </p:nvPr>
        </p:nvGraphicFramePr>
        <p:xfrm>
          <a:off x="0" y="1512888"/>
          <a:ext cx="9144000" cy="5040312"/>
        </p:xfrm>
        <a:graphic>
          <a:graphicData uri="http://schemas.openxmlformats.org/presentationml/2006/ole">
            <mc:AlternateContent xmlns:mc="http://schemas.openxmlformats.org/markup-compatibility/2006">
              <mc:Choice xmlns:v="urn:schemas-microsoft-com:vml" Requires="v">
                <p:oleObj spid="_x0000_s1098" name="Feuille de calcul" r:id="rId5" imgW="6762902" imgH="3638702" progId="Excel.Sheet.8">
                  <p:embed/>
                </p:oleObj>
              </mc:Choice>
              <mc:Fallback>
                <p:oleObj name="Feuille de calcul" r:id="rId5" imgW="6762902" imgH="3638702" progId="Excel.Sheet.8">
                  <p:embed/>
                  <p:pic>
                    <p:nvPicPr>
                      <p:cNvPr id="0" name=""/>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1512888"/>
                        <a:ext cx="9144000" cy="5040312"/>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3556" name="Rectangle 7"/>
          <p:cNvSpPr>
            <a:spLocks noChangeArrowheads="1"/>
          </p:cNvSpPr>
          <p:nvPr/>
        </p:nvSpPr>
        <p:spPr bwMode="auto">
          <a:xfrm>
            <a:off x="539750" y="6477000"/>
            <a:ext cx="8197850" cy="304800"/>
          </a:xfrm>
          <a:prstGeom prst="rect">
            <a:avLst/>
          </a:prstGeom>
          <a:noFill/>
          <a:ln w="9525">
            <a:noFill/>
            <a:miter lim="800000"/>
            <a:headEnd/>
            <a:tailEnd/>
          </a:ln>
        </p:spPr>
        <p:txBody>
          <a:bodyPr>
            <a:spAutoFit/>
          </a:bodyPr>
          <a:lstStyle/>
          <a:p>
            <a:pPr eaLnBrk="0" hangingPunct="0"/>
            <a:r>
              <a:rPr lang="fr-CA" sz="1400" dirty="0">
                <a:cs typeface="Arial" charset="0"/>
              </a:rPr>
              <a:t>Tests du Khi-2 statistiquement significatifs au seuil de 5 %</a:t>
            </a:r>
          </a:p>
        </p:txBody>
      </p:sp>
    </p:spTree>
    <p:extLst>
      <p:ext uri="{BB962C8B-B14F-4D97-AF65-F5344CB8AC3E}">
        <p14:creationId xmlns:p14="http://schemas.microsoft.com/office/powerpoint/2010/main" val="1196180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Espace réservé du numéro de diapositive 1"/>
          <p:cNvSpPr>
            <a:spLocks noGrp="1"/>
          </p:cNvSpPr>
          <p:nvPr>
            <p:ph type="sldNum" sz="quarter" idx="10"/>
          </p:nvPr>
        </p:nvSpPr>
        <p:spPr>
          <a:noFill/>
        </p:spPr>
        <p:txBody>
          <a:bodyPr/>
          <a:lstStyle/>
          <a:p>
            <a:fld id="{13B53E9D-17A0-473B-A72A-446C786C0C70}" type="slidenum">
              <a:rPr lang="fr-CA"/>
              <a:pPr/>
              <a:t>13</a:t>
            </a:fld>
            <a:endParaRPr lang="fr-CA"/>
          </a:p>
        </p:txBody>
      </p:sp>
      <p:sp>
        <p:nvSpPr>
          <p:cNvPr id="24580" name="Rectangle 4"/>
          <p:cNvSpPr>
            <a:spLocks noGrp="1" noChangeArrowheads="1"/>
          </p:cNvSpPr>
          <p:nvPr>
            <p:ph type="title" idx="4294967295"/>
          </p:nvPr>
        </p:nvSpPr>
        <p:spPr>
          <a:xfrm>
            <a:off x="1447800" y="119063"/>
            <a:ext cx="6692900" cy="1411287"/>
          </a:xfrm>
        </p:spPr>
        <p:txBody>
          <a:bodyPr/>
          <a:lstStyle/>
          <a:p>
            <a:pPr eaLnBrk="1" hangingPunct="1"/>
            <a:r>
              <a:rPr lang="fr-CA" sz="2400" dirty="0" smtClean="0">
                <a:solidFill>
                  <a:srgbClr val="4C8A8A"/>
                </a:solidFill>
              </a:rPr>
              <a:t>Prévalence du harcèlement psychologique selon l’exposition à des contraintes organisationnelles du travail et selon le sexe</a:t>
            </a:r>
          </a:p>
        </p:txBody>
      </p:sp>
      <p:graphicFrame>
        <p:nvGraphicFramePr>
          <p:cNvPr id="24578" name="Object 2"/>
          <p:cNvGraphicFramePr>
            <a:graphicFrameLocks noGrp="1" noChangeAspect="1"/>
          </p:cNvGraphicFramePr>
          <p:nvPr>
            <p:ph idx="4294967295"/>
          </p:nvPr>
        </p:nvGraphicFramePr>
        <p:xfrm>
          <a:off x="265113" y="1323975"/>
          <a:ext cx="8267700" cy="5014913"/>
        </p:xfrm>
        <a:graphic>
          <a:graphicData uri="http://schemas.openxmlformats.org/presentationml/2006/ole">
            <mc:AlternateContent xmlns:mc="http://schemas.openxmlformats.org/markup-compatibility/2006">
              <mc:Choice xmlns:v="urn:schemas-microsoft-com:vml" Requires="v">
                <p:oleObj spid="_x0000_s7242" name="Feuille de calcul" r:id="rId5" imgW="6210300" imgH="3895649" progId="Excel.Sheet.8">
                  <p:embed/>
                </p:oleObj>
              </mc:Choice>
              <mc:Fallback>
                <p:oleObj name="Feuille de calcul" r:id="rId5" imgW="6210300" imgH="3895649" progId="Excel.Sheet.8">
                  <p:embed/>
                  <p:pic>
                    <p:nvPicPr>
                      <p:cNvPr id="0" name=""/>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5113" y="1323975"/>
                        <a:ext cx="8267700" cy="5014913"/>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4581" name="Rectangle 8"/>
          <p:cNvSpPr>
            <a:spLocks noChangeArrowheads="1"/>
          </p:cNvSpPr>
          <p:nvPr/>
        </p:nvSpPr>
        <p:spPr bwMode="auto">
          <a:xfrm>
            <a:off x="611188" y="6381750"/>
            <a:ext cx="6577012" cy="304800"/>
          </a:xfrm>
          <a:prstGeom prst="rect">
            <a:avLst/>
          </a:prstGeom>
          <a:noFill/>
          <a:ln w="9525">
            <a:noFill/>
            <a:miter lim="800000"/>
            <a:headEnd/>
            <a:tailEnd/>
          </a:ln>
        </p:spPr>
        <p:txBody>
          <a:bodyPr>
            <a:spAutoFit/>
          </a:bodyPr>
          <a:lstStyle/>
          <a:p>
            <a:pPr eaLnBrk="0" hangingPunct="0"/>
            <a:r>
              <a:rPr lang="fr-CA" sz="1400">
                <a:cs typeface="Arial" charset="0"/>
              </a:rPr>
              <a:t>Tests du Khi-2 statistiquement significatifs au seuil de 5 %</a:t>
            </a:r>
          </a:p>
        </p:txBody>
      </p:sp>
    </p:spTree>
    <p:extLst>
      <p:ext uri="{BB962C8B-B14F-4D97-AF65-F5344CB8AC3E}">
        <p14:creationId xmlns:p14="http://schemas.microsoft.com/office/powerpoint/2010/main" val="7608827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187624" y="5877272"/>
            <a:ext cx="6696744" cy="646331"/>
          </a:xfrm>
          <a:prstGeom prst="rect">
            <a:avLst/>
          </a:prstGeom>
          <a:noFill/>
        </p:spPr>
        <p:txBody>
          <a:bodyPr wrap="square" rtlCol="0">
            <a:spAutoFit/>
          </a:bodyPr>
          <a:lstStyle/>
          <a:p>
            <a:r>
              <a:rPr lang="fr-CA" dirty="0" smtClean="0"/>
              <a:t>Rapports de cote ajusté pour les conditions de travail et les contraintes organisationnelles présentées à la diapo précédente</a:t>
            </a:r>
            <a:endParaRPr lang="fr-FR" dirty="0"/>
          </a:p>
        </p:txBody>
      </p:sp>
      <p:sp>
        <p:nvSpPr>
          <p:cNvPr id="2" name="ZoneTexte 1"/>
          <p:cNvSpPr txBox="1"/>
          <p:nvPr/>
        </p:nvSpPr>
        <p:spPr>
          <a:xfrm>
            <a:off x="1691680" y="332656"/>
            <a:ext cx="7244338" cy="954107"/>
          </a:xfrm>
          <a:prstGeom prst="rect">
            <a:avLst/>
          </a:prstGeom>
          <a:noFill/>
        </p:spPr>
        <p:txBody>
          <a:bodyPr wrap="square" rtlCol="0">
            <a:spAutoFit/>
          </a:bodyPr>
          <a:lstStyle/>
          <a:p>
            <a:r>
              <a:rPr lang="fr-CA" sz="2800" dirty="0" smtClean="0"/>
              <a:t>Catégories professionnelles </a:t>
            </a:r>
          </a:p>
          <a:p>
            <a:r>
              <a:rPr lang="fr-CA" sz="2800" dirty="0" smtClean="0"/>
              <a:t>et harcèlement psychologique</a:t>
            </a:r>
            <a:endParaRPr lang="fr-CA" sz="2800" dirty="0"/>
          </a:p>
        </p:txBody>
      </p:sp>
      <p:graphicFrame>
        <p:nvGraphicFramePr>
          <p:cNvPr id="6" name="Graphique 5"/>
          <p:cNvGraphicFramePr/>
          <p:nvPr/>
        </p:nvGraphicFramePr>
        <p:xfrm>
          <a:off x="683568" y="1700808"/>
          <a:ext cx="7610475" cy="39719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83326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1331640" y="6309320"/>
            <a:ext cx="6696744" cy="369332"/>
          </a:xfrm>
          <a:prstGeom prst="rect">
            <a:avLst/>
          </a:prstGeom>
          <a:noFill/>
        </p:spPr>
        <p:txBody>
          <a:bodyPr wrap="square" rtlCol="0">
            <a:spAutoFit/>
          </a:bodyPr>
          <a:lstStyle/>
          <a:p>
            <a:r>
              <a:rPr lang="fr-CA" dirty="0" smtClean="0"/>
              <a:t>Rapports de cote ajusté pour la catégorie professionnelle</a:t>
            </a:r>
            <a:endParaRPr lang="fr-FR" dirty="0"/>
          </a:p>
        </p:txBody>
      </p:sp>
      <p:sp>
        <p:nvSpPr>
          <p:cNvPr id="2" name="ZoneTexte 1"/>
          <p:cNvSpPr txBox="1"/>
          <p:nvPr/>
        </p:nvSpPr>
        <p:spPr>
          <a:xfrm flipH="1">
            <a:off x="1619671" y="404665"/>
            <a:ext cx="6768751" cy="954107"/>
          </a:xfrm>
          <a:prstGeom prst="rect">
            <a:avLst/>
          </a:prstGeom>
          <a:noFill/>
        </p:spPr>
        <p:txBody>
          <a:bodyPr wrap="square" rtlCol="0">
            <a:spAutoFit/>
          </a:bodyPr>
          <a:lstStyle/>
          <a:p>
            <a:r>
              <a:rPr lang="fr-CA" sz="2800" dirty="0" smtClean="0"/>
              <a:t>Variables associées au harcèlement psychologique selon le sexe</a:t>
            </a:r>
            <a:endParaRPr lang="fr-CA" sz="2800" dirty="0"/>
          </a:p>
        </p:txBody>
      </p:sp>
      <p:graphicFrame>
        <p:nvGraphicFramePr>
          <p:cNvPr id="6" name="Graphique 5"/>
          <p:cNvGraphicFramePr/>
          <p:nvPr/>
        </p:nvGraphicFramePr>
        <p:xfrm>
          <a:off x="330066" y="1657350"/>
          <a:ext cx="8483867" cy="45799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689635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409575" y="115888"/>
            <a:ext cx="8229600" cy="1143000"/>
          </a:xfrm>
        </p:spPr>
        <p:txBody>
          <a:bodyPr>
            <a:normAutofit/>
          </a:bodyPr>
          <a:lstStyle/>
          <a:p>
            <a:pPr eaLnBrk="1" hangingPunct="1">
              <a:defRPr/>
            </a:pPr>
            <a:r>
              <a:rPr lang="fr-CA" sz="3200" dirty="0">
                <a:latin typeface="Arial" charset="0"/>
                <a:cs typeface="Arial" charset="0"/>
              </a:rPr>
              <a:t>La violence au </a:t>
            </a:r>
            <a:r>
              <a:rPr lang="fr-CA" sz="3200" dirty="0" smtClean="0">
                <a:latin typeface="Arial" charset="0"/>
                <a:cs typeface="Arial" charset="0"/>
              </a:rPr>
              <a:t>travail chez les temporaires</a:t>
            </a:r>
            <a:endParaRPr lang="fr-CA" sz="3200" dirty="0">
              <a:latin typeface="Verdana" charset="0"/>
            </a:endParaRPr>
          </a:p>
        </p:txBody>
      </p:sp>
      <p:sp>
        <p:nvSpPr>
          <p:cNvPr id="92163" name="ZoneTexte 6"/>
          <p:cNvSpPr txBox="1">
            <a:spLocks noChangeArrowheads="1"/>
          </p:cNvSpPr>
          <p:nvPr/>
        </p:nvSpPr>
        <p:spPr bwMode="auto">
          <a:xfrm>
            <a:off x="2627313" y="5381625"/>
            <a:ext cx="6777037" cy="831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fr-CA" sz="1700"/>
              <a:t>Rapports de cote associés aux travailleurs temporaires (VS permanents) </a:t>
            </a:r>
          </a:p>
          <a:p>
            <a:pPr algn="ctr" eaLnBrk="1" hangingPunct="1"/>
            <a:r>
              <a:rPr lang="fr-CA" sz="1400"/>
              <a:t>ajustés selon âge, scolarité, profession, secteur d’activité économique</a:t>
            </a:r>
          </a:p>
        </p:txBody>
      </p:sp>
      <p:sp>
        <p:nvSpPr>
          <p:cNvPr id="92164" name="ZoneTexte 2"/>
          <p:cNvSpPr txBox="1">
            <a:spLocks noChangeArrowheads="1"/>
          </p:cNvSpPr>
          <p:nvPr/>
        </p:nvSpPr>
        <p:spPr bwMode="auto">
          <a:xfrm>
            <a:off x="395288" y="5373688"/>
            <a:ext cx="2376487" cy="1200150"/>
          </a:xfrm>
          <a:prstGeom prst="rect">
            <a:avLst/>
          </a:prstGeom>
          <a:noFill/>
          <a:ln w="9525">
            <a:solidFill>
              <a:srgbClr val="305C82"/>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fr-CA" sz="1800">
                <a:solidFill>
                  <a:srgbClr val="7F7F7F"/>
                </a:solidFill>
                <a:cs typeface="Arial" charset="0"/>
              </a:rPr>
              <a:t>NB : un modèle distinct </a:t>
            </a:r>
            <a:r>
              <a:rPr lang="fr-CA" sz="1800">
                <a:solidFill>
                  <a:srgbClr val="7F7F7F"/>
                </a:solidFill>
                <a:latin typeface="Tahoma" charset="0"/>
                <a:cs typeface="Tahoma" charset="0"/>
              </a:rPr>
              <a:t>pour chaque type de violence étudié</a:t>
            </a:r>
            <a:endParaRPr lang="fr-CA" sz="1800">
              <a:solidFill>
                <a:srgbClr val="7F7F7F"/>
              </a:solidFill>
            </a:endParaRPr>
          </a:p>
        </p:txBody>
      </p:sp>
      <p:graphicFrame>
        <p:nvGraphicFramePr>
          <p:cNvPr id="7" name="Graphique 6"/>
          <p:cNvGraphicFramePr>
            <a:graphicFrameLocks/>
          </p:cNvGraphicFramePr>
          <p:nvPr/>
        </p:nvGraphicFramePr>
        <p:xfrm>
          <a:off x="395288" y="908720"/>
          <a:ext cx="8280920" cy="46805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707824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Espace réservé du numéro de diapositive 1"/>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8F9410B-4019-A246-A610-231E3C54C504}" type="slidenum">
              <a:rPr lang="fr-CA" sz="1400">
                <a:solidFill>
                  <a:schemeClr val="bg2"/>
                </a:solidFill>
              </a:rPr>
              <a:pPr eaLnBrk="1" hangingPunct="1"/>
              <a:t>17</a:t>
            </a:fld>
            <a:endParaRPr lang="fr-CA" sz="1400">
              <a:solidFill>
                <a:schemeClr val="bg2"/>
              </a:solidFill>
            </a:endParaRPr>
          </a:p>
        </p:txBody>
      </p:sp>
      <p:sp>
        <p:nvSpPr>
          <p:cNvPr id="52226" name="Rectangle 3"/>
          <p:cNvSpPr>
            <a:spLocks noGrp="1" noChangeArrowheads="1"/>
          </p:cNvSpPr>
          <p:nvPr>
            <p:ph type="body" idx="4294967295"/>
          </p:nvPr>
        </p:nvSpPr>
        <p:spPr>
          <a:xfrm>
            <a:off x="395288" y="1557338"/>
            <a:ext cx="8229600" cy="4175918"/>
          </a:xfrm>
        </p:spPr>
        <p:txBody>
          <a:bodyPr/>
          <a:lstStyle/>
          <a:p>
            <a:pPr marL="0" indent="0" eaLnBrk="1" hangingPunct="1">
              <a:lnSpc>
                <a:spcPct val="90000"/>
              </a:lnSpc>
              <a:buClr>
                <a:srgbClr val="AFBD22"/>
              </a:buClr>
              <a:buNone/>
            </a:pPr>
            <a:r>
              <a:rPr lang="fr-CA" sz="2400" dirty="0" smtClean="0">
                <a:latin typeface="Helvetica" charset="0"/>
                <a:ea typeface="ＭＳ Ｐゴシック" charset="0"/>
                <a:cs typeface="ＭＳ Ｐゴシック" charset="0"/>
              </a:rPr>
              <a:t>L’exposition </a:t>
            </a:r>
            <a:r>
              <a:rPr lang="fr-CA" sz="2400" dirty="0">
                <a:latin typeface="Helvetica" charset="0"/>
                <a:ea typeface="ＭＳ Ｐゴシック" charset="0"/>
                <a:cs typeface="ＭＳ Ｐゴシック" charset="0"/>
              </a:rPr>
              <a:t>à chaque forme de violence est associée à une plus grande prévalence de conséquences négatives pour la </a:t>
            </a:r>
            <a:r>
              <a:rPr lang="fr-CA" sz="2400" dirty="0" smtClean="0">
                <a:latin typeface="Helvetica" charset="0"/>
                <a:ea typeface="ＭＳ Ｐゴシック" charset="0"/>
                <a:cs typeface="ＭＳ Ｐゴシック" charset="0"/>
              </a:rPr>
              <a:t>santé: notamment</a:t>
            </a:r>
          </a:p>
          <a:p>
            <a:pPr lvl="1" eaLnBrk="1" hangingPunct="1">
              <a:lnSpc>
                <a:spcPct val="90000"/>
              </a:lnSpc>
              <a:buClr>
                <a:srgbClr val="AFBD22"/>
              </a:buClr>
              <a:buFont typeface="Symbol" charset="0"/>
              <a:buChar char="·"/>
            </a:pPr>
            <a:r>
              <a:rPr lang="fr-CA" sz="2200" dirty="0" smtClean="0">
                <a:latin typeface="Helvetica" charset="0"/>
                <a:ea typeface="ＭＳ Ｐゴシック" charset="0"/>
                <a:cs typeface="ＭＳ Ｐゴシック" charset="0"/>
              </a:rPr>
              <a:t>Détresse psychologique</a:t>
            </a:r>
          </a:p>
          <a:p>
            <a:pPr lvl="1" eaLnBrk="1" hangingPunct="1">
              <a:lnSpc>
                <a:spcPct val="90000"/>
              </a:lnSpc>
              <a:buClr>
                <a:srgbClr val="AFBD22"/>
              </a:buClr>
              <a:buFont typeface="Symbol" charset="0"/>
              <a:buChar char="·"/>
            </a:pPr>
            <a:r>
              <a:rPr lang="fr-CA" sz="2200" dirty="0" smtClean="0">
                <a:latin typeface="Helvetica" charset="0"/>
                <a:ea typeface="ＭＳ Ｐゴシック" charset="0"/>
                <a:cs typeface="ＭＳ Ｐゴシック" charset="0"/>
              </a:rPr>
              <a:t>Dépression</a:t>
            </a:r>
          </a:p>
          <a:p>
            <a:pPr lvl="1" eaLnBrk="1" hangingPunct="1">
              <a:lnSpc>
                <a:spcPct val="90000"/>
              </a:lnSpc>
              <a:buClr>
                <a:srgbClr val="AFBD22"/>
              </a:buClr>
              <a:buFont typeface="Symbol" charset="0"/>
              <a:buChar char="·"/>
            </a:pPr>
            <a:r>
              <a:rPr lang="fr-CA" sz="2200" dirty="0" smtClean="0">
                <a:latin typeface="Helvetica" charset="0"/>
                <a:ea typeface="ＭＳ Ｐゴシック" charset="0"/>
                <a:cs typeface="ＭＳ Ｐゴシック" charset="0"/>
              </a:rPr>
              <a:t>Présentéisme</a:t>
            </a:r>
          </a:p>
          <a:p>
            <a:pPr lvl="1" eaLnBrk="1" hangingPunct="1">
              <a:lnSpc>
                <a:spcPct val="90000"/>
              </a:lnSpc>
              <a:buClr>
                <a:srgbClr val="AFBD22"/>
              </a:buClr>
              <a:buFont typeface="Symbol" charset="0"/>
              <a:buChar char="·"/>
            </a:pPr>
            <a:r>
              <a:rPr lang="fr-CA" sz="2200" dirty="0" smtClean="0">
                <a:latin typeface="Helvetica" charset="0"/>
                <a:ea typeface="ＭＳ Ｐゴシック" charset="0"/>
                <a:cs typeface="ＭＳ Ｐゴシック" charset="0"/>
              </a:rPr>
              <a:t>Accident de travail</a:t>
            </a:r>
          </a:p>
          <a:p>
            <a:pPr lvl="1" eaLnBrk="1" hangingPunct="1">
              <a:lnSpc>
                <a:spcPct val="90000"/>
              </a:lnSpc>
              <a:buClr>
                <a:srgbClr val="AFBD22"/>
              </a:buClr>
              <a:buFont typeface="Symbol" charset="0"/>
              <a:buChar char="·"/>
            </a:pPr>
            <a:r>
              <a:rPr lang="fr-CA" sz="2200" dirty="0" smtClean="0">
                <a:latin typeface="Helvetica" charset="0"/>
                <a:ea typeface="ＭＳ Ｐゴシック" charset="0"/>
                <a:cs typeface="ＭＳ Ｐゴシック" charset="0"/>
              </a:rPr>
              <a:t>Troubles musculo-squelettiques</a:t>
            </a:r>
          </a:p>
          <a:p>
            <a:pPr marL="0" indent="0" eaLnBrk="1" hangingPunct="1">
              <a:lnSpc>
                <a:spcPct val="90000"/>
              </a:lnSpc>
              <a:buClr>
                <a:srgbClr val="AFBD22"/>
              </a:buClr>
              <a:buNone/>
            </a:pPr>
            <a:r>
              <a:rPr lang="fr-CA" sz="2400" dirty="0">
                <a:latin typeface="Helvetica" charset="0"/>
                <a:ea typeface="ＭＳ Ｐゴシック" charset="0"/>
                <a:cs typeface="ＭＳ Ｐゴシック" charset="0"/>
              </a:rPr>
              <a:t>Le fait d</a:t>
            </a:r>
            <a:r>
              <a:rPr lang="ja-JP" altLang="fr-CA" sz="2400" dirty="0">
                <a:latin typeface="Helvetica" charset="0"/>
                <a:ea typeface="ＭＳ Ｐゴシック" charset="0"/>
                <a:cs typeface="ＭＳ Ｐゴシック" charset="0"/>
              </a:rPr>
              <a:t>’</a:t>
            </a:r>
            <a:r>
              <a:rPr lang="fr-CA" altLang="ja-JP" sz="2400" dirty="0">
                <a:latin typeface="Helvetica" charset="0"/>
                <a:ea typeface="ＭＳ Ｐゴシック" charset="0"/>
                <a:cs typeface="ＭＳ Ｐゴシック" charset="0"/>
              </a:rPr>
              <a:t>être exposé à plusieurs formes de violence est associé à une plus grande prévalence de conséquences négatives pour la santé.</a:t>
            </a:r>
            <a:endParaRPr lang="fr-CA" sz="2400" dirty="0">
              <a:latin typeface="Helvetica" charset="0"/>
              <a:ea typeface="ＭＳ Ｐゴシック" charset="0"/>
              <a:cs typeface="ＭＳ Ｐゴシック" charset="0"/>
            </a:endParaRPr>
          </a:p>
          <a:p>
            <a:pPr eaLnBrk="1" hangingPunct="1">
              <a:lnSpc>
                <a:spcPct val="90000"/>
              </a:lnSpc>
              <a:buClr>
                <a:srgbClr val="AFBD22"/>
              </a:buClr>
              <a:buFont typeface="Symbol" charset="0"/>
              <a:buChar char="·"/>
            </a:pPr>
            <a:endParaRPr lang="fr-CA" sz="2400" dirty="0" smtClean="0">
              <a:latin typeface="Helvetica" charset="0"/>
              <a:ea typeface="ＭＳ Ｐゴシック" charset="0"/>
              <a:cs typeface="ＭＳ Ｐゴシック" charset="0"/>
            </a:endParaRPr>
          </a:p>
        </p:txBody>
      </p:sp>
      <p:sp>
        <p:nvSpPr>
          <p:cNvPr id="52227" name="Titre 1"/>
          <p:cNvSpPr>
            <a:spLocks noGrp="1"/>
          </p:cNvSpPr>
          <p:nvPr>
            <p:ph type="title" idx="4294967295"/>
          </p:nvPr>
        </p:nvSpPr>
        <p:spPr>
          <a:xfrm>
            <a:off x="1547664" y="190501"/>
            <a:ext cx="6986736" cy="1294284"/>
          </a:xfrm>
        </p:spPr>
        <p:txBody>
          <a:bodyPr/>
          <a:lstStyle/>
          <a:p>
            <a:pPr eaLnBrk="1" hangingPunct="1"/>
            <a:r>
              <a:rPr lang="fr-CA" sz="4000" dirty="0" smtClean="0">
                <a:latin typeface="Verdana" charset="0"/>
                <a:ea typeface="ＭＳ Ｐゴシック" charset="0"/>
                <a:cs typeface="ＭＳ Ｐゴシック" charset="0"/>
              </a:rPr>
              <a:t>Violence et </a:t>
            </a:r>
            <a:r>
              <a:rPr lang="fr-CA" sz="4000" dirty="0">
                <a:latin typeface="Verdana" charset="0"/>
                <a:ea typeface="ＭＳ Ｐゴシック" charset="0"/>
                <a:cs typeface="ＭＳ Ｐゴシック" charset="0"/>
              </a:rPr>
              <a:t>santé</a:t>
            </a:r>
          </a:p>
        </p:txBody>
      </p:sp>
    </p:spTree>
    <p:extLst>
      <p:ext uri="{BB962C8B-B14F-4D97-AF65-F5344CB8AC3E}">
        <p14:creationId xmlns:p14="http://schemas.microsoft.com/office/powerpoint/2010/main" val="3563256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Seulement au Québec?</a:t>
            </a:r>
            <a:endParaRPr lang="fr-CA" dirty="0"/>
          </a:p>
        </p:txBody>
      </p:sp>
      <p:sp>
        <p:nvSpPr>
          <p:cNvPr id="3" name="Espace réservé du contenu 2"/>
          <p:cNvSpPr>
            <a:spLocks noGrp="1"/>
          </p:cNvSpPr>
          <p:nvPr>
            <p:ph idx="1"/>
          </p:nvPr>
        </p:nvSpPr>
        <p:spPr/>
        <p:txBody>
          <a:bodyPr>
            <a:normAutofit lnSpcReduction="10000"/>
          </a:bodyPr>
          <a:lstStyle/>
          <a:p>
            <a:r>
              <a:rPr lang="en-CA" dirty="0" smtClean="0"/>
              <a:t>«Being subjected to violence and harassment at work has a marked impact on workers’ health and productivity and undermines the sustainability of work over the life course. Working conditions such as greater work intensity, greater psychological and physical job demands, greater job insecurity, workplace conflict and poor managerial practices can foster a greater likelihood of violence and harassment at work. </a:t>
            </a:r>
          </a:p>
          <a:p>
            <a:r>
              <a:rPr lang="en-CA" dirty="0" smtClean="0"/>
              <a:t>National survey findings indicate that women generally report having experienced violence and harassment more than men. »</a:t>
            </a:r>
          </a:p>
          <a:p>
            <a:pPr lvl="1" algn="r"/>
            <a:r>
              <a:rPr lang="en-CA" i="1" dirty="0" smtClean="0"/>
              <a:t>Violence and harassment in European workplaces:</a:t>
            </a:r>
            <a:r>
              <a:rPr lang="en-CA" dirty="0" smtClean="0"/>
              <a:t> </a:t>
            </a:r>
          </a:p>
          <a:p>
            <a:pPr marL="274320" lvl="1" indent="0" algn="r">
              <a:buNone/>
            </a:pPr>
            <a:r>
              <a:rPr lang="en-CA" i="1" dirty="0" smtClean="0"/>
              <a:t>Extent, impacts and policies</a:t>
            </a:r>
          </a:p>
          <a:p>
            <a:pPr lvl="1" algn="r"/>
            <a:r>
              <a:rPr lang="en-CA" dirty="0" err="1" smtClean="0"/>
              <a:t>Eurofound</a:t>
            </a:r>
            <a:r>
              <a:rPr lang="en-CA" dirty="0" smtClean="0"/>
              <a:t>, 2015</a:t>
            </a:r>
            <a:endParaRPr lang="fr-CA" dirty="0"/>
          </a:p>
        </p:txBody>
      </p:sp>
    </p:spTree>
    <p:extLst>
      <p:ext uri="{BB962C8B-B14F-4D97-AF65-F5344CB8AC3E}">
        <p14:creationId xmlns:p14="http://schemas.microsoft.com/office/powerpoint/2010/main" val="10210138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Quelles sont les leçons à tirer?</a:t>
            </a:r>
            <a:endParaRPr lang="fr-CA" dirty="0"/>
          </a:p>
        </p:txBody>
      </p:sp>
      <p:sp>
        <p:nvSpPr>
          <p:cNvPr id="3" name="Espace réservé du contenu 2"/>
          <p:cNvSpPr>
            <a:spLocks noGrp="1"/>
          </p:cNvSpPr>
          <p:nvPr>
            <p:ph idx="1"/>
          </p:nvPr>
        </p:nvSpPr>
        <p:spPr/>
        <p:txBody>
          <a:bodyPr>
            <a:normAutofit lnSpcReduction="10000"/>
          </a:bodyPr>
          <a:lstStyle/>
          <a:p>
            <a:r>
              <a:rPr lang="fr-CA" dirty="0" smtClean="0"/>
              <a:t>L’exposition aux facteurs de risque au travail ne peut</a:t>
            </a:r>
            <a:r>
              <a:rPr lang="fr-CA" dirty="0"/>
              <a:t> </a:t>
            </a:r>
            <a:r>
              <a:rPr lang="fr-CA" dirty="0" smtClean="0"/>
              <a:t>être mesurée adéquatement en regardant la profession et le secteur industriel sans tenir compte de l’environnement organisationnel.</a:t>
            </a:r>
          </a:p>
          <a:p>
            <a:r>
              <a:rPr lang="fr-CA" dirty="0" smtClean="0"/>
              <a:t>Les facteurs de risque organisationnels peuvent différer pour les hommes et les femmes dans un même milieu</a:t>
            </a:r>
          </a:p>
          <a:p>
            <a:r>
              <a:rPr lang="fr-CA" dirty="0" smtClean="0"/>
              <a:t>Parfois les mêmes facteurs nuisent à la santé des hommes et des femmes</a:t>
            </a:r>
          </a:p>
          <a:p>
            <a:r>
              <a:rPr lang="fr-CA" dirty="0" smtClean="0"/>
              <a:t>La mobilisation pour contrer les conditions néfastes sera plus efficace si on connaît la nature des expositions aux contraintes organisationnelles des travailleurs et des travailleuses, sans présumer qu’elles sont les mêmes dans un même milieu.</a:t>
            </a:r>
            <a:endParaRPr lang="fr-CA" dirty="0"/>
          </a:p>
        </p:txBody>
      </p:sp>
    </p:spTree>
    <p:extLst>
      <p:ext uri="{BB962C8B-B14F-4D97-AF65-F5344CB8AC3E}">
        <p14:creationId xmlns:p14="http://schemas.microsoft.com/office/powerpoint/2010/main" val="25363270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Plan de présentation</a:t>
            </a:r>
            <a:endParaRPr lang="fr-CA" dirty="0"/>
          </a:p>
        </p:txBody>
      </p:sp>
      <p:sp>
        <p:nvSpPr>
          <p:cNvPr id="3" name="Espace réservé du contenu 2"/>
          <p:cNvSpPr>
            <a:spLocks noGrp="1"/>
          </p:cNvSpPr>
          <p:nvPr>
            <p:ph idx="1"/>
          </p:nvPr>
        </p:nvSpPr>
        <p:spPr/>
        <p:txBody>
          <a:bodyPr>
            <a:normAutofit lnSpcReduction="10000"/>
          </a:bodyPr>
          <a:lstStyle/>
          <a:p>
            <a:pPr lvl="1"/>
            <a:r>
              <a:rPr lang="fr-CA" sz="2400" dirty="0" smtClean="0"/>
              <a:t>Pourquoi faut-il tenir compte des contraintes organisationnelles et des risques psychosociaux pour comprendre les effets du travail sur la santé des travailleurs et des travailleuses?</a:t>
            </a:r>
          </a:p>
          <a:p>
            <a:pPr lvl="2"/>
            <a:r>
              <a:rPr lang="fr-CA" sz="2200" dirty="0" smtClean="0"/>
              <a:t>La violence au travail et ses conséquences</a:t>
            </a:r>
          </a:p>
          <a:p>
            <a:pPr lvl="1"/>
            <a:endParaRPr lang="fr-CA" sz="2400" dirty="0" smtClean="0"/>
          </a:p>
          <a:p>
            <a:pPr lvl="1"/>
            <a:r>
              <a:rPr lang="fr-CA" sz="2400" dirty="0" smtClean="0"/>
              <a:t>En quoi les facteurs organisationnels peuvent-ils affecter la reconnaissance des lésions professionnelles</a:t>
            </a:r>
            <a:r>
              <a:rPr lang="fr-CA" sz="2200" dirty="0" smtClean="0"/>
              <a:t>?</a:t>
            </a:r>
          </a:p>
          <a:p>
            <a:pPr lvl="2"/>
            <a:r>
              <a:rPr lang="fr-CA" sz="2200" dirty="0" smtClean="0"/>
              <a:t>Les troubles musculo-squelettiques (TMS)</a:t>
            </a:r>
          </a:p>
          <a:p>
            <a:pPr lvl="2"/>
            <a:r>
              <a:rPr lang="fr-CA" sz="2200" dirty="0" smtClean="0"/>
              <a:t>Les cancers professionnels</a:t>
            </a:r>
          </a:p>
          <a:p>
            <a:pPr lvl="1"/>
            <a:r>
              <a:rPr lang="fr-CA" sz="2400" dirty="0" smtClean="0"/>
              <a:t>Comment contrer l’invisibilité des facteurs organisationnels?</a:t>
            </a:r>
          </a:p>
        </p:txBody>
      </p:sp>
    </p:spTree>
    <p:extLst>
      <p:ext uri="{BB962C8B-B14F-4D97-AF65-F5344CB8AC3E}">
        <p14:creationId xmlns:p14="http://schemas.microsoft.com/office/powerpoint/2010/main" val="40674489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lvl="1"/>
            <a:r>
              <a:rPr lang="fr-CA" sz="4400" dirty="0" smtClean="0">
                <a:solidFill>
                  <a:schemeClr val="tx2"/>
                </a:solidFill>
                <a:latin typeface="+mj-lt"/>
              </a:rPr>
              <a:t>En quoi les facteurs organisationnels peuvent-ils affecter la reconnaissance des lésions professionnelles?</a:t>
            </a:r>
          </a:p>
        </p:txBody>
      </p:sp>
      <p:sp>
        <p:nvSpPr>
          <p:cNvPr id="4" name="Espace réservé du texte 3"/>
          <p:cNvSpPr>
            <a:spLocks noGrp="1"/>
          </p:cNvSpPr>
          <p:nvPr>
            <p:ph type="body" idx="1"/>
          </p:nvPr>
        </p:nvSpPr>
        <p:spPr/>
        <p:txBody>
          <a:bodyPr/>
          <a:lstStyle/>
          <a:p>
            <a:r>
              <a:rPr lang="fr-CA" dirty="0" smtClean="0"/>
              <a:t>L’épidémiologie basée sur les accidents du travail et maladies professionnelles reconnues: </a:t>
            </a:r>
          </a:p>
          <a:p>
            <a:r>
              <a:rPr lang="fr-CA" dirty="0" smtClean="0"/>
              <a:t>des limites souvent invisibles</a:t>
            </a:r>
            <a:endParaRPr lang="fr-CA" dirty="0"/>
          </a:p>
        </p:txBody>
      </p:sp>
    </p:spTree>
    <p:extLst>
      <p:ext uri="{BB962C8B-B14F-4D97-AF65-F5344CB8AC3E}">
        <p14:creationId xmlns:p14="http://schemas.microsoft.com/office/powerpoint/2010/main" val="3286487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33400"/>
            <a:ext cx="8229600" cy="1422900"/>
          </a:xfrm>
        </p:spPr>
        <p:txBody>
          <a:bodyPr>
            <a:normAutofit fontScale="90000"/>
          </a:bodyPr>
          <a:lstStyle/>
          <a:p>
            <a:r>
              <a:rPr lang="fr-CA" dirty="0" smtClean="0"/>
              <a:t>L’organisation du travail: </a:t>
            </a:r>
            <a:br>
              <a:rPr lang="fr-CA" dirty="0" smtClean="0"/>
            </a:br>
            <a:r>
              <a:rPr lang="fr-CA" dirty="0" smtClean="0"/>
              <a:t>déterminants de la reconnaissance de maladies professionnelles</a:t>
            </a:r>
            <a:endParaRPr lang="fr-CA" dirty="0"/>
          </a:p>
        </p:txBody>
      </p:sp>
      <p:sp>
        <p:nvSpPr>
          <p:cNvPr id="3" name="Espace réservé du contenu 2"/>
          <p:cNvSpPr>
            <a:spLocks noGrp="1"/>
          </p:cNvSpPr>
          <p:nvPr>
            <p:ph sz="half" idx="1"/>
          </p:nvPr>
        </p:nvSpPr>
        <p:spPr>
          <a:xfrm>
            <a:off x="457200" y="2890652"/>
            <a:ext cx="4038600" cy="3501004"/>
          </a:xfrm>
        </p:spPr>
        <p:txBody>
          <a:bodyPr/>
          <a:lstStyle/>
          <a:p>
            <a:r>
              <a:rPr lang="fr-CA" dirty="0" smtClean="0"/>
              <a:t>Considérations contractuelles</a:t>
            </a:r>
          </a:p>
          <a:p>
            <a:pPr lvl="1"/>
            <a:r>
              <a:rPr lang="fr-CA" dirty="0" smtClean="0"/>
              <a:t>Travail temporaire</a:t>
            </a:r>
          </a:p>
          <a:p>
            <a:pPr lvl="1"/>
            <a:r>
              <a:rPr lang="fr-CA" dirty="0" smtClean="0"/>
              <a:t>Travail à temps partiel</a:t>
            </a:r>
          </a:p>
          <a:p>
            <a:pPr lvl="1"/>
            <a:r>
              <a:rPr lang="fr-CA" dirty="0" smtClean="0"/>
              <a:t>Travail dans les petites entreprises</a:t>
            </a:r>
          </a:p>
          <a:p>
            <a:pPr lvl="1"/>
            <a:r>
              <a:rPr lang="fr-CA" dirty="0"/>
              <a:t>Travail de nuit</a:t>
            </a:r>
          </a:p>
          <a:p>
            <a:pPr marL="274320" lvl="1" indent="0">
              <a:buNone/>
            </a:pPr>
            <a:endParaRPr lang="fr-CA" dirty="0" smtClean="0"/>
          </a:p>
          <a:p>
            <a:endParaRPr lang="fr-CA" dirty="0"/>
          </a:p>
        </p:txBody>
      </p:sp>
      <p:sp>
        <p:nvSpPr>
          <p:cNvPr id="4" name="Espace réservé du contenu 3"/>
          <p:cNvSpPr>
            <a:spLocks noGrp="1"/>
          </p:cNvSpPr>
          <p:nvPr>
            <p:ph sz="half" idx="2"/>
          </p:nvPr>
        </p:nvSpPr>
        <p:spPr>
          <a:xfrm>
            <a:off x="4648200" y="2890652"/>
            <a:ext cx="4038600" cy="3501004"/>
          </a:xfrm>
        </p:spPr>
        <p:txBody>
          <a:bodyPr/>
          <a:lstStyle/>
          <a:p>
            <a:r>
              <a:rPr lang="fr-CA" dirty="0" smtClean="0"/>
              <a:t>L’intensification du travail et ses conséquences</a:t>
            </a:r>
          </a:p>
          <a:p>
            <a:r>
              <a:rPr lang="fr-CA" dirty="0" smtClean="0"/>
              <a:t>Sous-traitance des risques</a:t>
            </a:r>
          </a:p>
        </p:txBody>
      </p:sp>
    </p:spTree>
    <p:extLst>
      <p:ext uri="{BB962C8B-B14F-4D97-AF65-F5344CB8AC3E}">
        <p14:creationId xmlns:p14="http://schemas.microsoft.com/office/powerpoint/2010/main" val="39573787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La reconnaissance des troubles musculo-squelettiques</a:t>
            </a:r>
            <a:endParaRPr lang="fr-CA" dirty="0"/>
          </a:p>
        </p:txBody>
      </p:sp>
      <p:sp>
        <p:nvSpPr>
          <p:cNvPr id="3" name="Espace réservé du texte 2"/>
          <p:cNvSpPr>
            <a:spLocks noGrp="1"/>
          </p:cNvSpPr>
          <p:nvPr>
            <p:ph type="body" idx="1"/>
          </p:nvPr>
        </p:nvSpPr>
        <p:spPr/>
        <p:txBody>
          <a:bodyPr/>
          <a:lstStyle/>
          <a:p>
            <a:endParaRPr lang="fr-CA"/>
          </a:p>
        </p:txBody>
      </p:sp>
    </p:spTree>
    <p:extLst>
      <p:ext uri="{BB962C8B-B14F-4D97-AF65-F5344CB8AC3E}">
        <p14:creationId xmlns:p14="http://schemas.microsoft.com/office/powerpoint/2010/main" val="2757588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CA" dirty="0" smtClean="0"/>
              <a:t>Obstacles à la reconnaissance des TMS chez les travailleuses</a:t>
            </a:r>
            <a:endParaRPr lang="fr-CA" dirty="0"/>
          </a:p>
        </p:txBody>
      </p:sp>
      <p:sp>
        <p:nvSpPr>
          <p:cNvPr id="6" name="Espace réservé du contenu 5"/>
          <p:cNvSpPr>
            <a:spLocks noGrp="1"/>
          </p:cNvSpPr>
          <p:nvPr>
            <p:ph sz="half" idx="1"/>
          </p:nvPr>
        </p:nvSpPr>
        <p:spPr/>
        <p:txBody>
          <a:bodyPr/>
          <a:lstStyle/>
          <a:p>
            <a:r>
              <a:rPr lang="fr-CA" dirty="0" smtClean="0"/>
              <a:t>Obstacles documentés</a:t>
            </a:r>
          </a:p>
          <a:p>
            <a:pPr lvl="1"/>
            <a:r>
              <a:rPr lang="fr-CA" dirty="0" smtClean="0"/>
              <a:t>Banalisation des effets néfastes du travail des femmes.</a:t>
            </a:r>
          </a:p>
          <a:p>
            <a:pPr lvl="1"/>
            <a:r>
              <a:rPr lang="fr-CA" dirty="0" smtClean="0"/>
              <a:t>Pénurie d’études épidémiologiques sur le travail très hautement répétitif.</a:t>
            </a:r>
          </a:p>
          <a:p>
            <a:pPr lvl="2" algn="r"/>
            <a:r>
              <a:rPr lang="fr-CA" dirty="0" smtClean="0"/>
              <a:t>Lippel, 2003</a:t>
            </a:r>
          </a:p>
          <a:p>
            <a:pPr lvl="2" algn="r"/>
            <a:r>
              <a:rPr lang="fr-CA" dirty="0" smtClean="0"/>
              <a:t>Lippel, 2009</a:t>
            </a:r>
          </a:p>
          <a:p>
            <a:pPr marL="274320" lvl="1" indent="0">
              <a:buNone/>
            </a:pPr>
            <a:endParaRPr lang="fr-CA" dirty="0" smtClean="0"/>
          </a:p>
          <a:p>
            <a:pPr marL="0" indent="0">
              <a:buNone/>
            </a:pPr>
            <a:endParaRPr lang="fr-CA" dirty="0"/>
          </a:p>
        </p:txBody>
      </p:sp>
      <p:sp>
        <p:nvSpPr>
          <p:cNvPr id="7" name="Espace réservé du contenu 6"/>
          <p:cNvSpPr>
            <a:spLocks noGrp="1"/>
          </p:cNvSpPr>
          <p:nvPr>
            <p:ph sz="half" idx="2"/>
          </p:nvPr>
        </p:nvSpPr>
        <p:spPr/>
        <p:txBody>
          <a:bodyPr/>
          <a:lstStyle/>
          <a:p>
            <a:r>
              <a:rPr lang="fr-CA" dirty="0" smtClean="0"/>
              <a:t>Obstacles associés à l’organisation du travail</a:t>
            </a:r>
          </a:p>
          <a:p>
            <a:pPr lvl="1"/>
            <a:r>
              <a:rPr lang="fr-CA" dirty="0" smtClean="0"/>
              <a:t>Difficultés à faire reconnaître les lésions chez les travailleuses à temps partiel et les travailleuses temporaires</a:t>
            </a:r>
            <a:endParaRPr lang="fr-CA" dirty="0"/>
          </a:p>
        </p:txBody>
      </p:sp>
    </p:spTree>
    <p:extLst>
      <p:ext uri="{BB962C8B-B14F-4D97-AF65-F5344CB8AC3E}">
        <p14:creationId xmlns:p14="http://schemas.microsoft.com/office/powerpoint/2010/main" val="32624089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a:t>Les </a:t>
            </a:r>
            <a:r>
              <a:rPr lang="fr-CA" dirty="0" err="1"/>
              <a:t>macropauses</a:t>
            </a:r>
            <a:r>
              <a:rPr lang="fr-CA" dirty="0" smtClean="0"/>
              <a:t>…</a:t>
            </a:r>
            <a:r>
              <a:rPr lang="fr-CA" sz="3600" dirty="0" smtClean="0"/>
              <a:t>tendinite non reconnue</a:t>
            </a:r>
            <a:endParaRPr lang="fr-CA" sz="3600" dirty="0"/>
          </a:p>
        </p:txBody>
      </p:sp>
      <p:sp>
        <p:nvSpPr>
          <p:cNvPr id="3" name="Espace réservé du contenu 2"/>
          <p:cNvSpPr>
            <a:spLocks noGrp="1"/>
          </p:cNvSpPr>
          <p:nvPr>
            <p:ph sz="half" idx="1"/>
          </p:nvPr>
        </p:nvSpPr>
        <p:spPr/>
        <p:txBody>
          <a:bodyPr>
            <a:normAutofit fontScale="70000" lnSpcReduction="20000"/>
          </a:bodyPr>
          <a:lstStyle/>
          <a:p>
            <a:r>
              <a:rPr lang="fr-CA" dirty="0"/>
              <a:t>«Or, la preuve factuelle ne permet pas de soutenir que la travailleuse effectuait un travail impliquant ces facteurs de risques, puisque les tâches d’entretien ménager sont variées et ne répondent pas à la notion de répétition généralement reconnue par la jurisprudence. De plus, la travailleuse occupe cet emploi à temps partiel ce qui fait en sorte de réduire l’exposition aux facteurs de risques en question. Par ailleurs, celle-ci ne se voit pas imposer de rythme et peut donc prendre de courtes périodes de pauses.» </a:t>
            </a:r>
          </a:p>
          <a:p>
            <a:endParaRPr lang="fr-CA" dirty="0"/>
          </a:p>
        </p:txBody>
      </p:sp>
      <p:sp>
        <p:nvSpPr>
          <p:cNvPr id="4" name="Espace réservé du contenu 3"/>
          <p:cNvSpPr>
            <a:spLocks noGrp="1"/>
          </p:cNvSpPr>
          <p:nvPr>
            <p:ph sz="half" idx="2"/>
          </p:nvPr>
        </p:nvSpPr>
        <p:spPr/>
        <p:txBody>
          <a:bodyPr>
            <a:normAutofit fontScale="70000" lnSpcReduction="20000"/>
          </a:bodyPr>
          <a:lstStyle/>
          <a:p>
            <a:pPr lvl="0"/>
            <a:r>
              <a:rPr lang="fr-CA" dirty="0"/>
              <a:t>«Les courtes périodes de temps travaillées à chaque jour permettent à la travailleuse de jouir d’une période de macro-pause suffisante pour permettre la récupération et le repos des dites structures musculo-squelettiques de l’épaule droite.»</a:t>
            </a:r>
          </a:p>
          <a:p>
            <a:pPr lvl="0"/>
            <a:endParaRPr lang="fr-CA" dirty="0"/>
          </a:p>
          <a:p>
            <a:pPr algn="r"/>
            <a:r>
              <a:rPr lang="fr-CA" i="1" dirty="0"/>
              <a:t>Couture et Motel Park</a:t>
            </a:r>
            <a:r>
              <a:rPr lang="fr-CA" dirty="0"/>
              <a:t>, </a:t>
            </a:r>
            <a:endParaRPr lang="fr-CA" dirty="0" smtClean="0"/>
          </a:p>
          <a:p>
            <a:pPr algn="r"/>
            <a:r>
              <a:rPr lang="fr-CA" dirty="0" smtClean="0"/>
              <a:t>CLP, 2002</a:t>
            </a:r>
            <a:endParaRPr lang="fr-CA" dirty="0"/>
          </a:p>
          <a:p>
            <a:endParaRPr lang="fr-CA" dirty="0"/>
          </a:p>
        </p:txBody>
      </p:sp>
    </p:spTree>
    <p:extLst>
      <p:ext uri="{BB962C8B-B14F-4D97-AF65-F5344CB8AC3E}">
        <p14:creationId xmlns:p14="http://schemas.microsoft.com/office/powerpoint/2010/main" val="12592046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La reconnaissance des Cancers professionnels</a:t>
            </a:r>
            <a:endParaRPr lang="fr-CA" dirty="0"/>
          </a:p>
        </p:txBody>
      </p:sp>
      <p:sp>
        <p:nvSpPr>
          <p:cNvPr id="3" name="Espace réservé du texte 2"/>
          <p:cNvSpPr>
            <a:spLocks noGrp="1"/>
          </p:cNvSpPr>
          <p:nvPr>
            <p:ph type="body" idx="1"/>
          </p:nvPr>
        </p:nvSpPr>
        <p:spPr/>
        <p:txBody>
          <a:bodyPr/>
          <a:lstStyle/>
          <a:p>
            <a:endParaRPr lang="fr-CA"/>
          </a:p>
        </p:txBody>
      </p:sp>
    </p:spTree>
    <p:extLst>
      <p:ext uri="{BB962C8B-B14F-4D97-AF65-F5344CB8AC3E}">
        <p14:creationId xmlns:p14="http://schemas.microsoft.com/office/powerpoint/2010/main" val="26420731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Autofit/>
          </a:bodyPr>
          <a:lstStyle/>
          <a:p>
            <a:r>
              <a:rPr lang="fr-CA" sz="2400" dirty="0" smtClean="0"/>
              <a:t>Analyse de plus de 300 jugements (H/F en appel)</a:t>
            </a:r>
          </a:p>
          <a:p>
            <a:r>
              <a:rPr lang="fr-CA" sz="2400" dirty="0" smtClean="0"/>
              <a:t>Acceptées</a:t>
            </a:r>
          </a:p>
          <a:p>
            <a:pPr lvl="1"/>
            <a:r>
              <a:rPr lang="fr-CA" sz="2000" dirty="0" smtClean="0"/>
              <a:t>Deux travailleuses atteintes de </a:t>
            </a:r>
            <a:r>
              <a:rPr lang="fr-CA" sz="2000" dirty="0" err="1" smtClean="0"/>
              <a:t>mésothéliome</a:t>
            </a:r>
            <a:endParaRPr lang="fr-CA" sz="2000" dirty="0" smtClean="0"/>
          </a:p>
          <a:p>
            <a:r>
              <a:rPr lang="fr-CA" sz="2200" dirty="0" smtClean="0"/>
              <a:t>Refusées</a:t>
            </a:r>
          </a:p>
          <a:p>
            <a:pPr lvl="1"/>
            <a:r>
              <a:rPr lang="fr-CA" dirty="0" smtClean="0"/>
              <a:t>Deux réclamations pour le cancer du sein chez des préposées à la stérilisation chez le même employeur, en lien avec surexposition </a:t>
            </a:r>
            <a:r>
              <a:rPr lang="fr-CA" dirty="0"/>
              <a:t>à l’oxyde d’éthylène qu’on alléguait attribuable à défectuosité de </a:t>
            </a:r>
            <a:r>
              <a:rPr lang="fr-CA" dirty="0" smtClean="0"/>
              <a:t>l’équipement. </a:t>
            </a:r>
          </a:p>
          <a:p>
            <a:pPr lvl="1"/>
            <a:r>
              <a:rPr lang="fr-CA" dirty="0" smtClean="0"/>
              <a:t>Deux réclamations pour le cancer du poumon</a:t>
            </a:r>
          </a:p>
          <a:p>
            <a:pPr lvl="2"/>
            <a:r>
              <a:rPr lang="fr-CA" dirty="0" smtClean="0"/>
              <a:t>Entreprise de nettoyage à sec/stérilisation </a:t>
            </a:r>
          </a:p>
          <a:p>
            <a:pPr lvl="1"/>
            <a:r>
              <a:rPr lang="fr-CA" dirty="0" smtClean="0"/>
              <a:t>Une réclamation pour le cancer de la vessie (aluminerie)</a:t>
            </a:r>
          </a:p>
          <a:p>
            <a:pPr lvl="3" algn="r"/>
            <a:r>
              <a:rPr lang="fr-CA" dirty="0" smtClean="0"/>
              <a:t>Lippel, 2015</a:t>
            </a:r>
          </a:p>
        </p:txBody>
      </p:sp>
      <p:sp>
        <p:nvSpPr>
          <p:cNvPr id="3" name="Titre 2"/>
          <p:cNvSpPr>
            <a:spLocks noGrp="1"/>
          </p:cNvSpPr>
          <p:nvPr>
            <p:ph type="title"/>
          </p:nvPr>
        </p:nvSpPr>
        <p:spPr/>
        <p:txBody>
          <a:bodyPr>
            <a:normAutofit fontScale="90000"/>
          </a:bodyPr>
          <a:lstStyle/>
          <a:p>
            <a:r>
              <a:rPr lang="fr-CA" dirty="0" smtClean="0"/>
              <a:t>Réclamations de Femmes (1985-2014)</a:t>
            </a:r>
            <a:endParaRPr lang="fr-CA" dirty="0"/>
          </a:p>
        </p:txBody>
      </p:sp>
    </p:spTree>
    <p:extLst>
      <p:ext uri="{BB962C8B-B14F-4D97-AF65-F5344CB8AC3E}">
        <p14:creationId xmlns:p14="http://schemas.microsoft.com/office/powerpoint/2010/main" val="7127612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CA" sz="3200" dirty="0" smtClean="0"/>
              <a:t>Pénurie d’études sur l’étiologie du cancer, un problème particulièrement prononcé chez les femmes</a:t>
            </a:r>
          </a:p>
          <a:p>
            <a:endParaRPr lang="fr-CA" sz="3200" dirty="0" smtClean="0"/>
          </a:p>
          <a:p>
            <a:pPr algn="r"/>
            <a:r>
              <a:rPr lang="en-CA" sz="1600" dirty="0" err="1"/>
              <a:t>Priyanka</a:t>
            </a:r>
            <a:r>
              <a:rPr lang="en-CA" sz="1600" dirty="0"/>
              <a:t> Raj, </a:t>
            </a:r>
            <a:r>
              <a:rPr lang="en-CA" sz="1600" dirty="0" smtClean="0"/>
              <a:t>et al, </a:t>
            </a:r>
            <a:r>
              <a:rPr lang="en-CA" sz="1600" dirty="0"/>
              <a:t>«Recent Trends in Published Occupational Cancer Epidemiology Research: Results from a Comprehensive Review of the Literature», (2014) 57 </a:t>
            </a:r>
            <a:r>
              <a:rPr lang="en-CA" sz="1600" i="1" dirty="0"/>
              <a:t>American Journal of Industrial Medicine</a:t>
            </a:r>
            <a:r>
              <a:rPr lang="en-CA" sz="1600" dirty="0"/>
              <a:t> 259-264.</a:t>
            </a:r>
            <a:r>
              <a:rPr lang="fr-CA" sz="1600" dirty="0"/>
              <a:t> </a:t>
            </a:r>
            <a:endParaRPr lang="fr-CA" sz="1600" dirty="0" smtClean="0"/>
          </a:p>
          <a:p>
            <a:pPr marL="45720" indent="0">
              <a:buNone/>
            </a:pPr>
            <a:endParaRPr lang="en-CA" sz="3200" dirty="0"/>
          </a:p>
        </p:txBody>
      </p:sp>
      <p:sp>
        <p:nvSpPr>
          <p:cNvPr id="3" name="Titre 2"/>
          <p:cNvSpPr>
            <a:spLocks noGrp="1"/>
          </p:cNvSpPr>
          <p:nvPr>
            <p:ph type="title"/>
          </p:nvPr>
        </p:nvSpPr>
        <p:spPr/>
        <p:txBody>
          <a:bodyPr/>
          <a:lstStyle/>
          <a:p>
            <a:r>
              <a:rPr lang="fr-CA" dirty="0" smtClean="0"/>
              <a:t>Accessibilité des études</a:t>
            </a:r>
            <a:endParaRPr lang="fr-CA" dirty="0"/>
          </a:p>
        </p:txBody>
      </p:sp>
    </p:spTree>
    <p:extLst>
      <p:ext uri="{BB962C8B-B14F-4D97-AF65-F5344CB8AC3E}">
        <p14:creationId xmlns:p14="http://schemas.microsoft.com/office/powerpoint/2010/main" val="17123281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CA" sz="3200" dirty="0" smtClean="0"/>
              <a:t>Les angles morts de l’épidémiologie basée sur les lésions professionnelles reconnues</a:t>
            </a:r>
            <a:endParaRPr lang="fr-CA" sz="3200" dirty="0"/>
          </a:p>
        </p:txBody>
      </p:sp>
      <p:sp>
        <p:nvSpPr>
          <p:cNvPr id="3" name="Espace réservé du contenu 2"/>
          <p:cNvSpPr>
            <a:spLocks noGrp="1"/>
          </p:cNvSpPr>
          <p:nvPr>
            <p:ph idx="1"/>
          </p:nvPr>
        </p:nvSpPr>
        <p:spPr/>
        <p:txBody>
          <a:bodyPr/>
          <a:lstStyle/>
          <a:p>
            <a:r>
              <a:rPr lang="fr-CA" dirty="0" smtClean="0"/>
              <a:t>Mesure des problèmes de santé: réclamations pour indemnisation acceptées </a:t>
            </a:r>
          </a:p>
          <a:p>
            <a:pPr lvl="1"/>
            <a:r>
              <a:rPr lang="fr-CA" dirty="0" smtClean="0"/>
              <a:t>Invisibilité des réclamations refusées</a:t>
            </a:r>
          </a:p>
          <a:p>
            <a:pPr lvl="1"/>
            <a:r>
              <a:rPr lang="fr-CA" dirty="0" smtClean="0"/>
              <a:t>Invisibilité des lésions n’ayant pas fait l’objet de réclamation</a:t>
            </a:r>
          </a:p>
          <a:p>
            <a:pPr lvl="1"/>
            <a:r>
              <a:rPr lang="fr-CA" dirty="0" smtClean="0"/>
              <a:t>Invisibilité des problèmes de santé non visés par un régime ou faisant l’objet d’une sous-déclaration systémique</a:t>
            </a:r>
          </a:p>
          <a:p>
            <a:r>
              <a:rPr lang="fr-CA" dirty="0" smtClean="0"/>
              <a:t>Mesure d’exposition: industrie et occupation</a:t>
            </a:r>
          </a:p>
          <a:p>
            <a:pPr lvl="1"/>
            <a:r>
              <a:rPr lang="fr-CA" dirty="0" smtClean="0"/>
              <a:t>Invisibilité des risques psycho-sociaux qui ne sont pas déterminés par l’industrie et l’occupation, mais par l’organisation du travail et les rapports sociaux au travail (par exemple le sexisme et le racisme).</a:t>
            </a:r>
            <a:endParaRPr lang="fr-CA" dirty="0"/>
          </a:p>
        </p:txBody>
      </p:sp>
    </p:spTree>
    <p:extLst>
      <p:ext uri="{BB962C8B-B14F-4D97-AF65-F5344CB8AC3E}">
        <p14:creationId xmlns:p14="http://schemas.microsoft.com/office/powerpoint/2010/main" val="23187034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Comment contrer cette invisibilité?</a:t>
            </a:r>
            <a:endParaRPr lang="fr-CA" dirty="0"/>
          </a:p>
        </p:txBody>
      </p:sp>
      <p:sp>
        <p:nvSpPr>
          <p:cNvPr id="3" name="Espace réservé du contenu 2"/>
          <p:cNvSpPr>
            <a:spLocks noGrp="1"/>
          </p:cNvSpPr>
          <p:nvPr>
            <p:ph idx="1"/>
          </p:nvPr>
        </p:nvSpPr>
        <p:spPr/>
        <p:txBody>
          <a:bodyPr/>
          <a:lstStyle/>
          <a:p>
            <a:r>
              <a:rPr lang="fr-CA" dirty="0" smtClean="0"/>
              <a:t>Outils syndicaux pour mettre en lumière les contraintes organisationnelles spécifiques de l’entreprise</a:t>
            </a:r>
          </a:p>
          <a:p>
            <a:pPr lvl="1"/>
            <a:r>
              <a:rPr lang="fr-CA" dirty="0" smtClean="0"/>
              <a:t>ISTAS/ÉTUI</a:t>
            </a:r>
          </a:p>
          <a:p>
            <a:r>
              <a:rPr lang="fr-CA" dirty="0" smtClean="0"/>
              <a:t>Vigilance devant les pratiques de non-reconnaissance des maladies professionnelles chez les travailleuses et travailleurs précaires</a:t>
            </a:r>
          </a:p>
          <a:p>
            <a:pPr lvl="1"/>
            <a:r>
              <a:rPr lang="fr-CA" dirty="0" smtClean="0"/>
              <a:t>GISCOP 93</a:t>
            </a:r>
          </a:p>
          <a:p>
            <a:r>
              <a:rPr lang="fr-CA" dirty="0" smtClean="0"/>
              <a:t>Sensibilisation des instances décisionnelles quant aux angles morts de l’épidémiologie</a:t>
            </a:r>
          </a:p>
          <a:p>
            <a:pPr lvl="1"/>
            <a:r>
              <a:rPr lang="fr-CA" dirty="0" smtClean="0"/>
              <a:t>Partenariats chercheurs/syndicats/organismes associatives</a:t>
            </a:r>
          </a:p>
          <a:p>
            <a:pPr lvl="1"/>
            <a:endParaRPr lang="fr-CA" dirty="0"/>
          </a:p>
        </p:txBody>
      </p:sp>
    </p:spTree>
    <p:extLst>
      <p:ext uri="{BB962C8B-B14F-4D97-AF65-F5344CB8AC3E}">
        <p14:creationId xmlns:p14="http://schemas.microsoft.com/office/powerpoint/2010/main" val="22641521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CA" sz="3200" dirty="0" smtClean="0"/>
              <a:t>Les femmes sont-elles psychologiquement plus fragiles ou plus portées à réclamer…ou…?</a:t>
            </a:r>
            <a:endParaRPr lang="fr-CA" sz="3200" dirty="0"/>
          </a:p>
        </p:txBody>
      </p:sp>
      <p:sp>
        <p:nvSpPr>
          <p:cNvPr id="3" name="Espace réservé du contenu 2"/>
          <p:cNvSpPr>
            <a:spLocks noGrp="1"/>
          </p:cNvSpPr>
          <p:nvPr>
            <p:ph idx="1"/>
          </p:nvPr>
        </p:nvSpPr>
        <p:spPr>
          <a:xfrm>
            <a:off x="457200" y="1905192"/>
            <a:ext cx="8229600" cy="4571808"/>
          </a:xfrm>
        </p:spPr>
        <p:txBody>
          <a:bodyPr>
            <a:normAutofit fontScale="85000" lnSpcReduction="20000"/>
          </a:bodyPr>
          <a:lstStyle/>
          <a:p>
            <a:endParaRPr lang="en-CA" dirty="0" smtClean="0"/>
          </a:p>
          <a:p>
            <a:r>
              <a:rPr lang="en-CA" dirty="0" smtClean="0"/>
              <a:t>«The aim of this study is to describe the frequency and distribution of workplace injury claims by gender, and to quantify the extent to which observed gender differences in injury claim rates are </a:t>
            </a:r>
            <a:r>
              <a:rPr lang="en-CA" dirty="0" smtClean="0">
                <a:solidFill>
                  <a:srgbClr val="FF0000"/>
                </a:solidFill>
              </a:rPr>
              <a:t>attributable to differential exposure to work-related factors.</a:t>
            </a:r>
            <a:r>
              <a:rPr lang="en-CA" dirty="0" smtClean="0"/>
              <a:t> </a:t>
            </a:r>
            <a:r>
              <a:rPr lang="en-CA" dirty="0" smtClean="0">
                <a:solidFill>
                  <a:srgbClr val="FF0000"/>
                </a:solidFill>
              </a:rPr>
              <a:t>Work-related exposure was analysed in terms of occupation and industry</a:t>
            </a:r>
            <a:r>
              <a:rPr lang="en-CA" dirty="0" smtClean="0"/>
              <a:t>…».</a:t>
            </a:r>
            <a:endParaRPr lang="en-CA" dirty="0"/>
          </a:p>
          <a:p>
            <a:endParaRPr lang="en-CA" dirty="0" smtClean="0"/>
          </a:p>
          <a:p>
            <a:endParaRPr lang="en-CA" dirty="0" smtClean="0"/>
          </a:p>
          <a:p>
            <a:r>
              <a:rPr lang="en-CA" dirty="0"/>
              <a:t>«Men had higher rates of physical injury claims than women, but this was mostly attributable to occupational factors. Women had higher rates of mental disorder claims than men: this was not fully explained by industry or occupation».</a:t>
            </a:r>
          </a:p>
          <a:p>
            <a:endParaRPr lang="en-CA" dirty="0" smtClean="0"/>
          </a:p>
          <a:p>
            <a:pPr algn="r"/>
            <a:r>
              <a:rPr lang="en-CA" dirty="0" smtClean="0"/>
              <a:t>Gender Differences in Occupational Injury Incidence</a:t>
            </a:r>
          </a:p>
          <a:p>
            <a:pPr algn="r"/>
            <a:r>
              <a:rPr lang="en-CA" dirty="0" err="1" smtClean="0"/>
              <a:t>Berecki-Gisolf</a:t>
            </a:r>
            <a:r>
              <a:rPr lang="en-CA" dirty="0" smtClean="0"/>
              <a:t> et al, </a:t>
            </a:r>
            <a:r>
              <a:rPr lang="en-CA" i="1" dirty="0" smtClean="0"/>
              <a:t>AJIM</a:t>
            </a:r>
            <a:r>
              <a:rPr lang="en-CA" dirty="0" smtClean="0"/>
              <a:t>,  58, 299-307 (2015)</a:t>
            </a:r>
          </a:p>
          <a:p>
            <a:endParaRPr lang="en-CA" dirty="0" smtClean="0"/>
          </a:p>
          <a:p>
            <a:endParaRPr lang="en-CA" dirty="0"/>
          </a:p>
        </p:txBody>
      </p:sp>
    </p:spTree>
    <p:extLst>
      <p:ext uri="{BB962C8B-B14F-4D97-AF65-F5344CB8AC3E}">
        <p14:creationId xmlns:p14="http://schemas.microsoft.com/office/powerpoint/2010/main" val="36600438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Pour en savoir plus</a:t>
            </a:r>
            <a:endParaRPr lang="fr-CA" dirty="0"/>
          </a:p>
        </p:txBody>
      </p:sp>
      <p:sp>
        <p:nvSpPr>
          <p:cNvPr id="3" name="Espace réservé du contenu 2"/>
          <p:cNvSpPr>
            <a:spLocks noGrp="1"/>
          </p:cNvSpPr>
          <p:nvPr>
            <p:ph idx="1"/>
          </p:nvPr>
        </p:nvSpPr>
        <p:spPr/>
        <p:txBody>
          <a:bodyPr>
            <a:normAutofit/>
          </a:bodyPr>
          <a:lstStyle/>
          <a:p>
            <a:r>
              <a:rPr lang="es-ES" dirty="0"/>
              <a:t>M. </a:t>
            </a:r>
            <a:r>
              <a:rPr lang="fr-FR" dirty="0" err="1" smtClean="0"/>
              <a:t>Vézina</a:t>
            </a:r>
            <a:r>
              <a:rPr lang="fr-FR" dirty="0" smtClean="0"/>
              <a:t>, </a:t>
            </a:r>
            <a:r>
              <a:rPr lang="fr-FR" dirty="0"/>
              <a:t>E. Cloutier, S. Stock, K. Lippel, </a:t>
            </a:r>
            <a:r>
              <a:rPr lang="fr-FR" dirty="0" err="1"/>
              <a:t>É</a:t>
            </a:r>
            <a:r>
              <a:rPr lang="fr-FR" dirty="0"/>
              <a:t>. Fortin et </a:t>
            </a:r>
            <a:r>
              <a:rPr lang="fr-FR" dirty="0" smtClean="0"/>
              <a:t>al. </a:t>
            </a:r>
            <a:r>
              <a:rPr lang="fr-FR" i="1" dirty="0"/>
              <a:t>Enquête québécoise sur des conditions de travail, d’emploi, et de santé et de sécurité du travail (EQCOTESST)</a:t>
            </a:r>
            <a:r>
              <a:rPr lang="fr-FR" dirty="0"/>
              <a:t>, Québec, Institut de recherche Robert-Sauvé en santé et sécurité du travail - Institut national de santé publique du Québec et Institut de la statistique du </a:t>
            </a:r>
            <a:r>
              <a:rPr lang="fr-FR" dirty="0" smtClean="0"/>
              <a:t>Québec, Québec, 2011.</a:t>
            </a:r>
          </a:p>
          <a:p>
            <a:pPr marL="0" indent="0" algn="r">
              <a:buNone/>
            </a:pPr>
            <a:r>
              <a:rPr lang="fr-FR" dirty="0">
                <a:hlinkClick r:id="rId2"/>
              </a:rPr>
              <a:t>http://www.inspq.qc.ca/pdf/publications/</a:t>
            </a:r>
            <a:r>
              <a:rPr lang="fr-FR" dirty="0" smtClean="0">
                <a:hlinkClick r:id="rId2"/>
              </a:rPr>
              <a:t>1336_EnqQuebCondTravailEmpSantSecTravail.pdf</a:t>
            </a:r>
            <a:endParaRPr lang="fr-FR" dirty="0" smtClean="0"/>
          </a:p>
          <a:p>
            <a:pPr marL="0" indent="0" algn="r">
              <a:buNone/>
            </a:pPr>
            <a:endParaRPr lang="fr-FR" dirty="0" smtClean="0"/>
          </a:p>
        </p:txBody>
      </p:sp>
    </p:spTree>
    <p:extLst>
      <p:ext uri="{BB962C8B-B14F-4D97-AF65-F5344CB8AC3E}">
        <p14:creationId xmlns:p14="http://schemas.microsoft.com/office/powerpoint/2010/main" val="17225741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Pour en savoir plus/travail des femmes</a:t>
            </a:r>
            <a:endParaRPr lang="fr-CA" dirty="0"/>
          </a:p>
        </p:txBody>
      </p:sp>
      <p:sp>
        <p:nvSpPr>
          <p:cNvPr id="3" name="Espace réservé du contenu 2"/>
          <p:cNvSpPr>
            <a:spLocks noGrp="1"/>
          </p:cNvSpPr>
          <p:nvPr>
            <p:ph idx="1"/>
          </p:nvPr>
        </p:nvSpPr>
        <p:spPr/>
        <p:txBody>
          <a:bodyPr>
            <a:normAutofit/>
          </a:bodyPr>
          <a:lstStyle/>
          <a:p>
            <a:pPr lvl="0"/>
            <a:r>
              <a:rPr lang="en-US" dirty="0"/>
              <a:t>K. Lippel et R. Cox, «</a:t>
            </a:r>
            <a:r>
              <a:rPr lang="fr-CA" dirty="0"/>
              <a:t>Invisibilité des lésions </a:t>
            </a:r>
            <a:r>
              <a:rPr lang="fr-CA" dirty="0" smtClean="0"/>
              <a:t>professionnelles </a:t>
            </a:r>
            <a:r>
              <a:rPr lang="fr-CA" dirty="0"/>
              <a:t>et inégalités de genre : le rôle des règles et pratiques juridiques», dans Annie </a:t>
            </a:r>
            <a:r>
              <a:rPr lang="fr-CA" dirty="0" err="1"/>
              <a:t>Thébaud</a:t>
            </a:r>
            <a:r>
              <a:rPr lang="fr-CA" dirty="0"/>
              <a:t>-Mony, Véronique Daubas-</a:t>
            </a:r>
            <a:r>
              <a:rPr lang="fr-CA" dirty="0" err="1"/>
              <a:t>Letourneux</a:t>
            </a:r>
            <a:r>
              <a:rPr lang="fr-CA" dirty="0"/>
              <a:t>, Nathalie </a:t>
            </a:r>
            <a:r>
              <a:rPr lang="fr-CA" dirty="0" err="1"/>
              <a:t>Frigul</a:t>
            </a:r>
            <a:r>
              <a:rPr lang="fr-CA" dirty="0"/>
              <a:t> et Paul </a:t>
            </a:r>
            <a:r>
              <a:rPr lang="fr-CA" dirty="0" err="1"/>
              <a:t>Jobin</a:t>
            </a:r>
            <a:r>
              <a:rPr lang="fr-CA" dirty="0"/>
              <a:t> (</a:t>
            </a:r>
            <a:r>
              <a:rPr lang="fr-CA" dirty="0" err="1"/>
              <a:t>dirs</a:t>
            </a:r>
            <a:r>
              <a:rPr lang="fr-CA" dirty="0"/>
              <a:t>) </a:t>
            </a:r>
            <a:r>
              <a:rPr lang="fr-CA" i="1" dirty="0"/>
              <a:t>"Santé au travail" : Approches critiques, </a:t>
            </a:r>
            <a:r>
              <a:rPr lang="fr-CA" dirty="0"/>
              <a:t>La Découverte, Paris, 2012, 153-179</a:t>
            </a:r>
            <a:r>
              <a:rPr lang="fr-CA" dirty="0" smtClean="0"/>
              <a:t>.</a:t>
            </a:r>
          </a:p>
          <a:p>
            <a:r>
              <a:rPr lang="fr-CA" dirty="0"/>
              <a:t>K. </a:t>
            </a:r>
            <a:r>
              <a:rPr lang="fr-CA" dirty="0" err="1"/>
              <a:t>Messing</a:t>
            </a:r>
            <a:r>
              <a:rPr lang="fr-CA" dirty="0"/>
              <a:t>, K. Lippel, S. Stock et F. Tissot, «Si le bruit rend sourd, rend-il nécessairement sourde? Le défi d’appliquer l’analyse différenciée selon le sexe à la recherche d’informations sur la santé et la sécurité du travail» , (2011) 6 (2) </a:t>
            </a:r>
            <a:r>
              <a:rPr lang="fr-CA" i="1" dirty="0"/>
              <a:t>Revue multidisciplinaire sur l’emploi, le syndicalisme et le travail (REMEST),</a:t>
            </a:r>
            <a:r>
              <a:rPr lang="fr-CA" dirty="0"/>
              <a:t> 3-25.</a:t>
            </a:r>
            <a:endParaRPr lang="fr-FR" dirty="0"/>
          </a:p>
          <a:p>
            <a:pPr lvl="0"/>
            <a:endParaRPr lang="fr-FR" dirty="0"/>
          </a:p>
        </p:txBody>
      </p:sp>
    </p:spTree>
    <p:extLst>
      <p:ext uri="{BB962C8B-B14F-4D97-AF65-F5344CB8AC3E}">
        <p14:creationId xmlns:p14="http://schemas.microsoft.com/office/powerpoint/2010/main" val="20285491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Reconnaissance des maladies professionnelles au Québec </a:t>
            </a:r>
            <a:endParaRPr lang="fr-CA" dirty="0"/>
          </a:p>
        </p:txBody>
      </p:sp>
      <p:sp>
        <p:nvSpPr>
          <p:cNvPr id="3" name="Espace réservé du contenu 2"/>
          <p:cNvSpPr>
            <a:spLocks noGrp="1"/>
          </p:cNvSpPr>
          <p:nvPr>
            <p:ph idx="1"/>
          </p:nvPr>
        </p:nvSpPr>
        <p:spPr/>
        <p:txBody>
          <a:bodyPr>
            <a:normAutofit fontScale="92500" lnSpcReduction="10000"/>
          </a:bodyPr>
          <a:lstStyle/>
          <a:p>
            <a:r>
              <a:rPr lang="fr-CA" dirty="0"/>
              <a:t>K. Lippel, « Compensation for musculo-</a:t>
            </a:r>
            <a:r>
              <a:rPr lang="fr-CA" dirty="0" err="1"/>
              <a:t>skeletal</a:t>
            </a:r>
            <a:r>
              <a:rPr lang="fr-CA" dirty="0"/>
              <a:t> </a:t>
            </a:r>
            <a:r>
              <a:rPr lang="fr-CA" dirty="0" err="1"/>
              <a:t>disorders</a:t>
            </a:r>
            <a:r>
              <a:rPr lang="fr-CA" dirty="0"/>
              <a:t> in </a:t>
            </a:r>
            <a:r>
              <a:rPr lang="fr-CA" dirty="0" err="1"/>
              <a:t>Quebec</a:t>
            </a:r>
            <a:r>
              <a:rPr lang="fr-CA" dirty="0"/>
              <a:t> : </a:t>
            </a:r>
            <a:r>
              <a:rPr lang="fr-CA" dirty="0" err="1"/>
              <a:t>systemic</a:t>
            </a:r>
            <a:r>
              <a:rPr lang="fr-CA" dirty="0"/>
              <a:t> discrimination </a:t>
            </a:r>
            <a:r>
              <a:rPr lang="fr-CA" dirty="0" err="1"/>
              <a:t>against</a:t>
            </a:r>
            <a:r>
              <a:rPr lang="fr-CA" dirty="0"/>
              <a:t> </a:t>
            </a:r>
            <a:r>
              <a:rPr lang="fr-CA" dirty="0" err="1"/>
              <a:t>women</a:t>
            </a:r>
            <a:r>
              <a:rPr lang="fr-CA" dirty="0"/>
              <a:t> </a:t>
            </a:r>
            <a:r>
              <a:rPr lang="fr-CA" dirty="0" err="1"/>
              <a:t>workers</a:t>
            </a:r>
            <a:r>
              <a:rPr lang="fr-CA" dirty="0"/>
              <a:t>? », (2003) 33(2) </a:t>
            </a:r>
            <a:r>
              <a:rPr lang="fr-CA" i="1" dirty="0"/>
              <a:t>International Journal of </a:t>
            </a:r>
            <a:r>
              <a:rPr lang="fr-CA" i="1" dirty="0" err="1"/>
              <a:t>Health</a:t>
            </a:r>
            <a:r>
              <a:rPr lang="fr-CA" i="1" dirty="0"/>
              <a:t> Services</a:t>
            </a:r>
            <a:r>
              <a:rPr lang="fr-CA" dirty="0"/>
              <a:t> 253-281 </a:t>
            </a:r>
            <a:endParaRPr lang="fr-CA" dirty="0" smtClean="0"/>
          </a:p>
          <a:p>
            <a:r>
              <a:rPr lang="fr-CA" dirty="0"/>
              <a:t>K. Lippel, « Le droit québécois et les troubles musculo-squelettiques : règles relatives à l’indemnisation et à la prévention », (2009) 11(2) </a:t>
            </a:r>
            <a:r>
              <a:rPr lang="fr-CA" i="1" dirty="0"/>
              <a:t>Revue Pistes</a:t>
            </a:r>
            <a:r>
              <a:rPr lang="fr-CA" dirty="0"/>
              <a:t> </a:t>
            </a:r>
            <a:r>
              <a:rPr lang="fr-CA" u="sng" dirty="0">
                <a:hlinkClick r:id="rId2"/>
              </a:rPr>
              <a:t>http://www.pistes.uqam.ca/v11n2/articles/v11n2a3.htm</a:t>
            </a:r>
            <a:r>
              <a:rPr lang="fr-CA" dirty="0"/>
              <a:t> </a:t>
            </a:r>
            <a:endParaRPr lang="fr-CA" dirty="0" smtClean="0"/>
          </a:p>
          <a:p>
            <a:r>
              <a:rPr lang="fr-CA" dirty="0" smtClean="0"/>
              <a:t>K. </a:t>
            </a:r>
            <a:r>
              <a:rPr lang="fr-CA" dirty="0"/>
              <a:t>Lippel et </a:t>
            </a:r>
            <a:r>
              <a:rPr lang="fr-CA" dirty="0" smtClean="0"/>
              <a:t>M.-C. </a:t>
            </a:r>
            <a:r>
              <a:rPr lang="fr-CA" dirty="0"/>
              <a:t>Lefebvre, </a:t>
            </a:r>
            <a:r>
              <a:rPr lang="fr-CA" i="1" dirty="0"/>
              <a:t>La reconnaissance des troubles musculo-squelettiques en tant que lésions professionnelles en droit québécois</a:t>
            </a:r>
            <a:r>
              <a:rPr lang="fr-CA" dirty="0"/>
              <a:t>, Les Éditions Yvon Blais, </a:t>
            </a:r>
            <a:r>
              <a:rPr lang="fr-CA" dirty="0" err="1"/>
              <a:t>Cowansville</a:t>
            </a:r>
            <a:r>
              <a:rPr lang="fr-CA" dirty="0"/>
              <a:t>, </a:t>
            </a:r>
            <a:r>
              <a:rPr lang="fr-CA" dirty="0" smtClean="0"/>
              <a:t>2014</a:t>
            </a:r>
          </a:p>
          <a:p>
            <a:pPr lvl="0"/>
            <a:r>
              <a:rPr lang="fr-CA" dirty="0"/>
              <a:t>K. Lippel, «Reconnaissance des cancers d’origine professionnelle au Québec», Formation permanente du barreau, (2015) 394 </a:t>
            </a:r>
            <a:r>
              <a:rPr lang="fr-CA" i="1" dirty="0"/>
              <a:t>Développements récents en droit de la santé et de la sécurité du travail, </a:t>
            </a:r>
            <a:r>
              <a:rPr lang="fr-CA" dirty="0"/>
              <a:t>Éditions Yvon Blais, </a:t>
            </a:r>
            <a:r>
              <a:rPr lang="fr-CA" dirty="0" err="1"/>
              <a:t>Cowansville</a:t>
            </a:r>
            <a:r>
              <a:rPr lang="fr-CA" dirty="0"/>
              <a:t> : </a:t>
            </a:r>
            <a:r>
              <a:rPr lang="fr-CA" dirty="0" err="1"/>
              <a:t>Qc</a:t>
            </a:r>
            <a:r>
              <a:rPr lang="fr-CA" i="1" dirty="0"/>
              <a:t> </a:t>
            </a:r>
            <a:r>
              <a:rPr lang="fr-CA" dirty="0"/>
              <a:t>pp</a:t>
            </a:r>
            <a:r>
              <a:rPr lang="fr-CA" i="1" dirty="0"/>
              <a:t>.</a:t>
            </a:r>
            <a:r>
              <a:rPr lang="fr-CA" dirty="0"/>
              <a:t>297-368. (DOI : 10.13140/2.1.3947.0400)</a:t>
            </a:r>
          </a:p>
          <a:p>
            <a:endParaRPr lang="fr-CA" dirty="0" smtClean="0"/>
          </a:p>
        </p:txBody>
      </p:sp>
    </p:spTree>
    <p:extLst>
      <p:ext uri="{BB962C8B-B14F-4D97-AF65-F5344CB8AC3E}">
        <p14:creationId xmlns:p14="http://schemas.microsoft.com/office/powerpoint/2010/main" val="39563554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Études épidémiologiques et leurs limites</a:t>
            </a:r>
            <a:endParaRPr lang="fr-CA" dirty="0"/>
          </a:p>
        </p:txBody>
      </p:sp>
      <p:sp>
        <p:nvSpPr>
          <p:cNvPr id="3" name="Espace réservé du contenu 2"/>
          <p:cNvSpPr>
            <a:spLocks noGrp="1"/>
          </p:cNvSpPr>
          <p:nvPr>
            <p:ph idx="1"/>
          </p:nvPr>
        </p:nvSpPr>
        <p:spPr/>
        <p:txBody>
          <a:bodyPr>
            <a:normAutofit/>
          </a:bodyPr>
          <a:lstStyle/>
          <a:p>
            <a:pPr marL="388620" indent="-342900"/>
            <a:r>
              <a:rPr lang="fr-CA" dirty="0" smtClean="0"/>
              <a:t>Annie </a:t>
            </a:r>
            <a:r>
              <a:rPr lang="fr-CA" dirty="0" err="1"/>
              <a:t>Thébaud</a:t>
            </a:r>
            <a:r>
              <a:rPr lang="fr-CA" dirty="0"/>
              <a:t>-Mony, </a:t>
            </a:r>
            <a:r>
              <a:rPr lang="fr-CA" i="1" dirty="0"/>
              <a:t>La science asservie</a:t>
            </a:r>
            <a:r>
              <a:rPr lang="fr-CA" dirty="0"/>
              <a:t>, La Découverte, </a:t>
            </a:r>
            <a:r>
              <a:rPr lang="fr-CA" dirty="0" smtClean="0"/>
              <a:t>2014</a:t>
            </a:r>
          </a:p>
          <a:p>
            <a:pPr marL="388620" indent="-342900"/>
            <a:r>
              <a:rPr lang="fr-CA" dirty="0" smtClean="0"/>
              <a:t>David </a:t>
            </a:r>
            <a:r>
              <a:rPr lang="fr-CA" dirty="0" err="1"/>
              <a:t>Michaels</a:t>
            </a:r>
            <a:r>
              <a:rPr lang="fr-CA" dirty="0"/>
              <a:t>, </a:t>
            </a:r>
            <a:r>
              <a:rPr lang="fr-CA" i="1" dirty="0" err="1"/>
              <a:t>Doubt</a:t>
            </a:r>
            <a:r>
              <a:rPr lang="fr-CA" i="1" dirty="0"/>
              <a:t> </a:t>
            </a:r>
            <a:r>
              <a:rPr lang="fr-CA" i="1" dirty="0" err="1"/>
              <a:t>is</a:t>
            </a:r>
            <a:r>
              <a:rPr lang="fr-CA" i="1" dirty="0"/>
              <a:t> </a:t>
            </a:r>
            <a:r>
              <a:rPr lang="fr-CA" i="1" dirty="0" err="1"/>
              <a:t>their</a:t>
            </a:r>
            <a:r>
              <a:rPr lang="fr-CA" i="1" dirty="0"/>
              <a:t> </a:t>
            </a:r>
            <a:r>
              <a:rPr lang="fr-CA" i="1" dirty="0" err="1"/>
              <a:t>product</a:t>
            </a:r>
            <a:r>
              <a:rPr lang="fr-CA" dirty="0"/>
              <a:t>, Oxford </a:t>
            </a:r>
            <a:r>
              <a:rPr lang="fr-CA" dirty="0" err="1"/>
              <a:t>University</a:t>
            </a:r>
            <a:r>
              <a:rPr lang="fr-CA" dirty="0"/>
              <a:t> </a:t>
            </a:r>
            <a:r>
              <a:rPr lang="fr-CA" dirty="0" err="1"/>
              <a:t>Press</a:t>
            </a:r>
            <a:r>
              <a:rPr lang="fr-CA" dirty="0"/>
              <a:t>, </a:t>
            </a:r>
            <a:r>
              <a:rPr lang="fr-CA" dirty="0" smtClean="0"/>
              <a:t>2008</a:t>
            </a:r>
          </a:p>
          <a:p>
            <a:pPr marL="388620" indent="-342900"/>
            <a:r>
              <a:rPr lang="en-CA" dirty="0" err="1" smtClean="0"/>
              <a:t>Priyanka</a:t>
            </a:r>
            <a:r>
              <a:rPr lang="en-CA" dirty="0" smtClean="0"/>
              <a:t> Raj, et al, «Recent Trends in Published Occupational Cancer Epidemiology Research: Results from a Comprehensive Review of the Literature», (2014) 57 </a:t>
            </a:r>
            <a:r>
              <a:rPr lang="en-CA" i="1" dirty="0" smtClean="0"/>
              <a:t>American Journal of Industrial Medicine</a:t>
            </a:r>
            <a:r>
              <a:rPr lang="en-CA" dirty="0" smtClean="0"/>
              <a:t> 259-264.</a:t>
            </a:r>
          </a:p>
          <a:p>
            <a:pPr marL="388620" indent="-342900"/>
            <a:r>
              <a:rPr lang="en-CA" dirty="0" smtClean="0"/>
              <a:t>J. T. </a:t>
            </a:r>
            <a:r>
              <a:rPr lang="en-CA" dirty="0" err="1" smtClean="0"/>
              <a:t>Brophy</a:t>
            </a:r>
            <a:r>
              <a:rPr lang="en-CA" dirty="0" smtClean="0"/>
              <a:t> et al, Breast cancer risk in relation to occupations with exposure to carcinogens and endocrine disruptors: a Canadian case-control study, </a:t>
            </a:r>
            <a:r>
              <a:rPr lang="fr-CA" dirty="0" smtClean="0"/>
              <a:t> (2012) 11 </a:t>
            </a:r>
            <a:r>
              <a:rPr lang="fr-CA" i="1" dirty="0" err="1" smtClean="0"/>
              <a:t>Environmental</a:t>
            </a:r>
            <a:r>
              <a:rPr lang="fr-CA" i="1" dirty="0" smtClean="0"/>
              <a:t> </a:t>
            </a:r>
            <a:r>
              <a:rPr lang="fr-CA" i="1" dirty="0" err="1" smtClean="0"/>
              <a:t>Health</a:t>
            </a:r>
            <a:r>
              <a:rPr lang="fr-CA" dirty="0" smtClean="0"/>
              <a:t> 87ss.</a:t>
            </a:r>
            <a:endParaRPr lang="fr-CA" dirty="0"/>
          </a:p>
          <a:p>
            <a:pPr marL="45720" indent="0" algn="r">
              <a:buNone/>
            </a:pPr>
            <a:endParaRPr lang="fr-CA" dirty="0"/>
          </a:p>
          <a:p>
            <a:pPr marL="45720" indent="0" algn="r">
              <a:buNone/>
            </a:pPr>
            <a:endParaRPr lang="fr-CA" dirty="0"/>
          </a:p>
          <a:p>
            <a:endParaRPr lang="fr-CA" dirty="0"/>
          </a:p>
        </p:txBody>
      </p:sp>
    </p:spTree>
    <p:extLst>
      <p:ext uri="{BB962C8B-B14F-4D97-AF65-F5344CB8AC3E}">
        <p14:creationId xmlns:p14="http://schemas.microsoft.com/office/powerpoint/2010/main" val="1128321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Action syndicale</a:t>
            </a:r>
            <a:endParaRPr lang="fr-CA" dirty="0"/>
          </a:p>
        </p:txBody>
      </p:sp>
      <p:sp>
        <p:nvSpPr>
          <p:cNvPr id="3" name="Espace réservé du contenu 2"/>
          <p:cNvSpPr>
            <a:spLocks noGrp="1"/>
          </p:cNvSpPr>
          <p:nvPr>
            <p:ph idx="1"/>
          </p:nvPr>
        </p:nvSpPr>
        <p:spPr/>
        <p:txBody>
          <a:bodyPr/>
          <a:lstStyle/>
          <a:p>
            <a:r>
              <a:rPr lang="fr-CA" dirty="0" smtClean="0"/>
              <a:t>E-Impro Report, </a:t>
            </a:r>
            <a:r>
              <a:rPr lang="fr-CA" i="1" dirty="0" smtClean="0"/>
              <a:t>Drivers and </a:t>
            </a:r>
            <a:r>
              <a:rPr lang="fr-CA" i="1" dirty="0" err="1" smtClean="0"/>
              <a:t>Barriers</a:t>
            </a:r>
            <a:r>
              <a:rPr lang="fr-CA" i="1" dirty="0" smtClean="0"/>
              <a:t> for Participative Psychosocial </a:t>
            </a:r>
            <a:r>
              <a:rPr lang="fr-CA" i="1" dirty="0" err="1" smtClean="0"/>
              <a:t>Risk</a:t>
            </a:r>
            <a:r>
              <a:rPr lang="fr-CA" i="1" dirty="0" smtClean="0"/>
              <a:t> </a:t>
            </a:r>
            <a:r>
              <a:rPr lang="fr-CA" i="1" dirty="0" err="1" smtClean="0"/>
              <a:t>Prevention</a:t>
            </a:r>
            <a:r>
              <a:rPr lang="fr-CA" i="1" dirty="0" smtClean="0"/>
              <a:t> </a:t>
            </a:r>
            <a:r>
              <a:rPr lang="fr-CA" i="1" dirty="0" err="1" smtClean="0"/>
              <a:t>Processes</a:t>
            </a:r>
            <a:r>
              <a:rPr lang="fr-CA" i="1" dirty="0" smtClean="0"/>
              <a:t> to Change </a:t>
            </a:r>
            <a:r>
              <a:rPr lang="fr-CA" i="1" dirty="0" err="1" smtClean="0"/>
              <a:t>Working</a:t>
            </a:r>
            <a:r>
              <a:rPr lang="fr-CA" i="1" dirty="0" smtClean="0"/>
              <a:t> Conditions</a:t>
            </a:r>
            <a:r>
              <a:rPr lang="fr-CA" dirty="0" smtClean="0"/>
              <a:t>, </a:t>
            </a:r>
            <a:r>
              <a:rPr lang="fr-CA" dirty="0" err="1" smtClean="0"/>
              <a:t>October</a:t>
            </a:r>
            <a:r>
              <a:rPr lang="fr-CA" dirty="0" smtClean="0"/>
              <a:t>, 2014</a:t>
            </a:r>
          </a:p>
          <a:p>
            <a:r>
              <a:rPr lang="fr-CA" dirty="0" smtClean="0"/>
              <a:t>Philippe </a:t>
            </a:r>
            <a:r>
              <a:rPr lang="fr-CA" dirty="0" err="1" smtClean="0"/>
              <a:t>Davezies</a:t>
            </a:r>
            <a:r>
              <a:rPr lang="fr-CA" dirty="0" smtClean="0"/>
              <a:t>, L’individualisation du rapport au travail: un défi pour le syndicalisme, ETUI No. 3/2014</a:t>
            </a:r>
          </a:p>
          <a:p>
            <a:r>
              <a:rPr lang="fr-CA" dirty="0" smtClean="0"/>
              <a:t>S. Moncada et al, CC.OO-ISTAS </a:t>
            </a:r>
            <a:r>
              <a:rPr lang="fr-CA" dirty="0" err="1" smtClean="0"/>
              <a:t>participatory</a:t>
            </a:r>
            <a:r>
              <a:rPr lang="fr-CA" dirty="0" smtClean="0"/>
              <a:t> action plan for a </a:t>
            </a:r>
            <a:r>
              <a:rPr lang="fr-CA" dirty="0" err="1" smtClean="0"/>
              <a:t>healthier</a:t>
            </a:r>
            <a:r>
              <a:rPr lang="fr-CA" dirty="0" smtClean="0"/>
              <a:t> </a:t>
            </a:r>
            <a:r>
              <a:rPr lang="fr-CA" dirty="0" err="1" smtClean="0"/>
              <a:t>work</a:t>
            </a:r>
            <a:r>
              <a:rPr lang="fr-CA" dirty="0" smtClean="0"/>
              <a:t> </a:t>
            </a:r>
            <a:r>
              <a:rPr lang="fr-CA" dirty="0" err="1" smtClean="0"/>
              <a:t>organization</a:t>
            </a:r>
            <a:r>
              <a:rPr lang="fr-CA" dirty="0" smtClean="0"/>
              <a:t>: a case </a:t>
            </a:r>
            <a:r>
              <a:rPr lang="fr-CA" dirty="0" err="1" smtClean="0"/>
              <a:t>study</a:t>
            </a:r>
            <a:r>
              <a:rPr lang="fr-CA" dirty="0" smtClean="0"/>
              <a:t>, </a:t>
            </a:r>
            <a:r>
              <a:rPr lang="fr-CA" i="1" dirty="0" err="1" smtClean="0"/>
              <a:t>Safety</a:t>
            </a:r>
            <a:r>
              <a:rPr lang="fr-CA" i="1" dirty="0" smtClean="0"/>
              <a:t> Science</a:t>
            </a:r>
            <a:r>
              <a:rPr lang="fr-CA" dirty="0" smtClean="0"/>
              <a:t> 49, 591-598 (2011)</a:t>
            </a:r>
          </a:p>
          <a:p>
            <a:r>
              <a:rPr lang="fr-CA" dirty="0" smtClean="0"/>
              <a:t>K. </a:t>
            </a:r>
            <a:r>
              <a:rPr lang="fr-CA" dirty="0" err="1"/>
              <a:t>Messing</a:t>
            </a:r>
            <a:r>
              <a:rPr lang="fr-CA" dirty="0"/>
              <a:t> et </a:t>
            </a:r>
            <a:r>
              <a:rPr lang="fr-CA" dirty="0" smtClean="0"/>
              <a:t>K. </a:t>
            </a:r>
            <a:r>
              <a:rPr lang="fr-CA" dirty="0"/>
              <a:t>Lippel, « L’Invisible qui fait mal : un partenariat pour le droit à la santé des travailleuses », (2013) 29 (1) </a:t>
            </a:r>
            <a:r>
              <a:rPr lang="fr-CA" i="1" dirty="0"/>
              <a:t>Travail, Genre et Société</a:t>
            </a:r>
            <a:r>
              <a:rPr lang="fr-CA" dirty="0"/>
              <a:t> 31-48 </a:t>
            </a:r>
          </a:p>
        </p:txBody>
      </p:sp>
    </p:spTree>
    <p:extLst>
      <p:ext uri="{BB962C8B-B14F-4D97-AF65-F5344CB8AC3E}">
        <p14:creationId xmlns:p14="http://schemas.microsoft.com/office/powerpoint/2010/main" val="24180046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CA" dirty="0" smtClean="0"/>
              <a:t>Expositions différentes dans les mêmes métiers</a:t>
            </a:r>
            <a:endParaRPr lang="fr-CA" dirty="0"/>
          </a:p>
        </p:txBody>
      </p:sp>
      <p:pic>
        <p:nvPicPr>
          <p:cNvPr id="3" name="Espace réservé du contenu 2" descr="chickenmadness.jpg"/>
          <p:cNvPicPr>
            <a:picLocks noGrp="1" noChangeAspect="1"/>
          </p:cNvPicPr>
          <p:nvPr>
            <p:ph idx="1"/>
          </p:nvPr>
        </p:nvPicPr>
        <p:blipFill>
          <a:blip r:embed="rId2">
            <a:extLst>
              <a:ext uri="{28A0092B-C50C-407E-A947-70E740481C1C}">
                <a14:useLocalDpi xmlns:a14="http://schemas.microsoft.com/office/drawing/2010/main" val="0"/>
              </a:ext>
            </a:extLst>
          </a:blip>
          <a:srcRect l="-35430" r="-35430"/>
          <a:stretch>
            <a:fillRect/>
          </a:stretch>
        </p:blipFill>
        <p:spPr/>
      </p:pic>
    </p:spTree>
    <p:extLst>
      <p:ext uri="{BB962C8B-B14F-4D97-AF65-F5344CB8AC3E}">
        <p14:creationId xmlns:p14="http://schemas.microsoft.com/office/powerpoint/2010/main" val="4267017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p:txBody>
          <a:bodyPr>
            <a:normAutofit fontScale="90000"/>
          </a:bodyPr>
          <a:lstStyle/>
          <a:p>
            <a:r>
              <a:rPr lang="fr-CA" dirty="0"/>
              <a:t>Comment les facteurs organisationnels peuvent-ils expliquer ces résultats?</a:t>
            </a:r>
            <a:br>
              <a:rPr lang="fr-CA" dirty="0"/>
            </a:br>
            <a:endParaRPr lang="fr-CA" dirty="0"/>
          </a:p>
        </p:txBody>
      </p:sp>
      <p:sp>
        <p:nvSpPr>
          <p:cNvPr id="5" name="Espace réservé du contenu 4"/>
          <p:cNvSpPr>
            <a:spLocks noGrp="1"/>
          </p:cNvSpPr>
          <p:nvPr>
            <p:ph type="body" idx="1"/>
          </p:nvPr>
        </p:nvSpPr>
        <p:spPr/>
        <p:txBody>
          <a:bodyPr/>
          <a:lstStyle/>
          <a:p>
            <a:pPr marL="274320" lvl="1" indent="0">
              <a:buNone/>
            </a:pPr>
            <a:endParaRPr lang="fr-CA" dirty="0"/>
          </a:p>
        </p:txBody>
      </p:sp>
    </p:spTree>
    <p:extLst>
      <p:ext uri="{BB962C8B-B14F-4D97-AF65-F5344CB8AC3E}">
        <p14:creationId xmlns:p14="http://schemas.microsoft.com/office/powerpoint/2010/main" val="13386670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6386" name="Picture 6" descr="25 ans couleur"/>
          <p:cNvPicPr>
            <a:picLocks noChangeAspect="1" noChangeArrowheads="1"/>
          </p:cNvPicPr>
          <p:nvPr/>
        </p:nvPicPr>
        <p:blipFill>
          <a:blip r:embed="rId3" cstate="email">
            <a:extLst>
              <a:ext uri="{28A0092B-C50C-407E-A947-70E740481C1C}">
                <a14:useLocalDpi xmlns:a14="http://schemas.microsoft.com/office/drawing/2010/main" val="0"/>
              </a:ext>
            </a:extLst>
          </a:blip>
          <a:srcRect l="4785" t="4413"/>
          <a:stretch>
            <a:fillRect/>
          </a:stretch>
        </p:blipFill>
        <p:spPr bwMode="auto">
          <a:xfrm>
            <a:off x="8137525" y="5949950"/>
            <a:ext cx="714375" cy="622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9459" name="Text Box 7"/>
          <p:cNvSpPr txBox="1">
            <a:spLocks noChangeArrowheads="1"/>
          </p:cNvSpPr>
          <p:nvPr/>
        </p:nvSpPr>
        <p:spPr bwMode="auto">
          <a:xfrm>
            <a:off x="1301750" y="3278188"/>
            <a:ext cx="7086600" cy="646331"/>
          </a:xfrm>
          <a:prstGeom prst="rect">
            <a:avLst/>
          </a:prstGeom>
          <a:solidFill>
            <a:schemeClr val="bg1"/>
          </a:solidFill>
          <a:ln w="9525">
            <a:noFill/>
            <a:miter lim="800000"/>
            <a:headEnd/>
            <a:tailEnd/>
          </a:ln>
        </p:spPr>
        <p:txBody>
          <a:bodyPr>
            <a:spAutoFit/>
          </a:bodyPr>
          <a:lstStyle/>
          <a:p>
            <a:pPr marL="609600" indent="-609600">
              <a:defRPr/>
            </a:pPr>
            <a:endParaRPr lang="fr-CA" sz="3600" b="1" dirty="0">
              <a:solidFill>
                <a:schemeClr val="tx2"/>
              </a:solidFill>
              <a:latin typeface="Baskerville Old Face" charset="0"/>
              <a:ea typeface="+mn-ea"/>
              <a:cs typeface="+mn-cs"/>
            </a:endParaRPr>
          </a:p>
        </p:txBody>
      </p:sp>
      <p:sp>
        <p:nvSpPr>
          <p:cNvPr id="16388" name="Text Box 11"/>
          <p:cNvSpPr txBox="1">
            <a:spLocks noChangeArrowheads="1"/>
          </p:cNvSpPr>
          <p:nvPr/>
        </p:nvSpPr>
        <p:spPr bwMode="auto">
          <a:xfrm>
            <a:off x="0" y="4214813"/>
            <a:ext cx="9140825" cy="18466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fr-CA" dirty="0"/>
              <a:t>Violence au travail et </a:t>
            </a:r>
            <a:r>
              <a:rPr lang="fr-CA" dirty="0" smtClean="0"/>
              <a:t>santé: </a:t>
            </a:r>
          </a:p>
          <a:p>
            <a:r>
              <a:rPr lang="fr-CA" dirty="0" smtClean="0"/>
              <a:t>Résultats </a:t>
            </a:r>
            <a:r>
              <a:rPr lang="fr-CA" dirty="0"/>
              <a:t>de </a:t>
            </a:r>
            <a:r>
              <a:rPr lang="fr-CA" dirty="0" smtClean="0"/>
              <a:t>l’EQCOTESST 2007</a:t>
            </a:r>
            <a:r>
              <a:rPr lang="fr-CA" dirty="0"/>
              <a:t>-</a:t>
            </a:r>
            <a:r>
              <a:rPr lang="fr-CA" dirty="0" smtClean="0"/>
              <a:t>2008</a:t>
            </a:r>
          </a:p>
          <a:p>
            <a:r>
              <a:rPr lang="fr-CA" sz="2200" dirty="0" smtClean="0">
                <a:solidFill>
                  <a:srgbClr val="207B90"/>
                </a:solidFill>
                <a:latin typeface="Tahoma" charset="0"/>
              </a:rPr>
              <a:t>Katherine Lippel, Michel </a:t>
            </a:r>
            <a:r>
              <a:rPr lang="fr-CA" sz="2200" dirty="0" err="1" smtClean="0">
                <a:solidFill>
                  <a:srgbClr val="207B90"/>
                </a:solidFill>
                <a:latin typeface="Tahoma" charset="0"/>
              </a:rPr>
              <a:t>Vézina</a:t>
            </a:r>
            <a:r>
              <a:rPr lang="fr-CA" sz="2200" dirty="0" smtClean="0">
                <a:solidFill>
                  <a:srgbClr val="207B90"/>
                </a:solidFill>
                <a:latin typeface="Tahoma" charset="0"/>
              </a:rPr>
              <a:t>, Susan Stock, Amélie </a:t>
            </a:r>
            <a:r>
              <a:rPr lang="fr-CA" sz="2200" dirty="0" err="1" smtClean="0">
                <a:solidFill>
                  <a:srgbClr val="207B90"/>
                </a:solidFill>
                <a:latin typeface="Tahoma" charset="0"/>
              </a:rPr>
              <a:t>Funes</a:t>
            </a:r>
            <a:endParaRPr lang="fr-CA" sz="2200" dirty="0" smtClean="0">
              <a:solidFill>
                <a:srgbClr val="207B90"/>
              </a:solidFill>
              <a:latin typeface="Tahoma" charset="0"/>
            </a:endParaRPr>
          </a:p>
          <a:p>
            <a:r>
              <a:rPr lang="fr-CA" sz="2200" dirty="0" smtClean="0">
                <a:solidFill>
                  <a:srgbClr val="207B90"/>
                </a:solidFill>
                <a:latin typeface="Tahoma" charset="0"/>
              </a:rPr>
              <a:t>avec la collaboration de Carole </a:t>
            </a:r>
            <a:r>
              <a:rPr lang="fr-CA" sz="2200" dirty="0" err="1" smtClean="0">
                <a:solidFill>
                  <a:srgbClr val="207B90"/>
                </a:solidFill>
                <a:latin typeface="Tahoma" charset="0"/>
              </a:rPr>
              <a:t>Dupéré</a:t>
            </a:r>
            <a:r>
              <a:rPr lang="fr-CA" sz="2200" dirty="0" smtClean="0">
                <a:solidFill>
                  <a:srgbClr val="207B90"/>
                </a:solidFill>
                <a:latin typeface="Tahoma" charset="0"/>
              </a:rPr>
              <a:t>, CNT</a:t>
            </a:r>
          </a:p>
          <a:p>
            <a:r>
              <a:rPr lang="fr-CA" sz="2200" dirty="0" smtClean="0">
                <a:solidFill>
                  <a:srgbClr val="207B90"/>
                </a:solidFill>
                <a:latin typeface="Tahoma" charset="0"/>
              </a:rPr>
              <a:t>INSPQ/IRSST, 2011</a:t>
            </a:r>
            <a:endParaRPr lang="fr-CA" sz="2200" dirty="0">
              <a:solidFill>
                <a:srgbClr val="207B90"/>
              </a:solidFill>
              <a:latin typeface="Tahoma" charset="0"/>
            </a:endParaRPr>
          </a:p>
        </p:txBody>
      </p:sp>
      <p:pic>
        <p:nvPicPr>
          <p:cNvPr id="16389" name="Image 4" descr="INSPQ-Coul-Moyen"/>
          <p:cNvPicPr>
            <a:picLocks noChangeAspect="1" noChangeArrowheads="1"/>
          </p:cNvPicPr>
          <p:nvPr/>
        </p:nvPicPr>
        <p:blipFill>
          <a:blip r:embed="rId4" cstate="email">
            <a:extLst>
              <a:ext uri="{28A0092B-C50C-407E-A947-70E740481C1C}">
                <a14:useLocalDpi xmlns:a14="http://schemas.microsoft.com/office/drawing/2010/main" val="0"/>
              </a:ext>
            </a:extLst>
          </a:blip>
          <a:srcRect b="21898"/>
          <a:stretch>
            <a:fillRect/>
          </a:stretch>
        </p:blipFill>
        <p:spPr bwMode="auto">
          <a:xfrm>
            <a:off x="6143625" y="6000750"/>
            <a:ext cx="1847850" cy="5000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390" name="Image 5" descr="http://intranet/Comm_Inf/STATi2c.bmp"/>
          <p:cNvPicPr>
            <a:picLocks noChangeAspect="1" noChangeArrowheads="1"/>
          </p:cNvPicPr>
          <p:nvPr/>
        </p:nvPicPr>
        <p:blipFill>
          <a:blip r:embed="rId5" r:link="rId6" cstate="email">
            <a:extLst>
              <a:ext uri="{28A0092B-C50C-407E-A947-70E740481C1C}">
                <a14:useLocalDpi xmlns:a14="http://schemas.microsoft.com/office/drawing/2010/main" val="0"/>
              </a:ext>
            </a:extLst>
          </a:blip>
          <a:srcRect/>
          <a:stretch>
            <a:fillRect/>
          </a:stretch>
        </p:blipFill>
        <p:spPr bwMode="auto">
          <a:xfrm>
            <a:off x="4140200" y="5805488"/>
            <a:ext cx="1878013" cy="684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6391" name="Image 6" descr="Logo EQCOTESST CMYK.jpg"/>
          <p:cNvPicPr>
            <a:picLocks noChangeAspect="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611188" y="908720"/>
            <a:ext cx="7772400" cy="23758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 name="Text Box 7"/>
          <p:cNvSpPr txBox="1">
            <a:spLocks noChangeArrowheads="1"/>
          </p:cNvSpPr>
          <p:nvPr/>
        </p:nvSpPr>
        <p:spPr bwMode="auto">
          <a:xfrm>
            <a:off x="0" y="188640"/>
            <a:ext cx="8532440" cy="646331"/>
          </a:xfrm>
          <a:prstGeom prst="rect">
            <a:avLst/>
          </a:prstGeom>
          <a:solidFill>
            <a:schemeClr val="bg1"/>
          </a:solidFill>
          <a:ln w="9525">
            <a:noFill/>
            <a:miter lim="800000"/>
            <a:headEnd/>
            <a:tailEnd/>
          </a:ln>
        </p:spPr>
        <p:txBody>
          <a:bodyPr wrap="square">
            <a:spAutoFit/>
          </a:bodyPr>
          <a:lstStyle/>
          <a:p>
            <a:pPr marL="609600" indent="-609600">
              <a:defRPr/>
            </a:pPr>
            <a:endParaRPr lang="fr-CA" sz="3600" b="1" dirty="0">
              <a:solidFill>
                <a:schemeClr val="tx2"/>
              </a:solidFill>
              <a:latin typeface="Baskerville Old Face" charset="0"/>
              <a:ea typeface="+mn-ea"/>
              <a:cs typeface="+mn-cs"/>
            </a:endParaRPr>
          </a:p>
        </p:txBody>
      </p:sp>
    </p:spTree>
    <p:extLst>
      <p:ext uri="{BB962C8B-B14F-4D97-AF65-F5344CB8AC3E}">
        <p14:creationId xmlns:p14="http://schemas.microsoft.com/office/powerpoint/2010/main" val="417898329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custDataLst>
              <p:tags r:id="rId1"/>
            </p:custDataLst>
          </p:nvPr>
        </p:nvSpPr>
        <p:spPr>
          <a:xfrm>
            <a:off x="395288" y="260350"/>
            <a:ext cx="8229600" cy="1143000"/>
          </a:xfrm>
        </p:spPr>
        <p:txBody>
          <a:bodyPr>
            <a:normAutofit fontScale="90000"/>
          </a:bodyPr>
          <a:lstStyle/>
          <a:p>
            <a:pPr algn="ctr"/>
            <a:r>
              <a:rPr lang="fr-FR" dirty="0">
                <a:latin typeface="Verdana" charset="0"/>
              </a:rPr>
              <a:t>Méthodologie de </a:t>
            </a:r>
            <a:r>
              <a:rPr lang="fr-FR" dirty="0" smtClean="0">
                <a:latin typeface="Verdana" charset="0"/>
              </a:rPr>
              <a:t>l’EQCOTESST (ISQ)</a:t>
            </a:r>
            <a:endParaRPr lang="fr-FR" dirty="0">
              <a:latin typeface="Verdana" charset="0"/>
            </a:endParaRPr>
          </a:p>
        </p:txBody>
      </p:sp>
      <p:sp>
        <p:nvSpPr>
          <p:cNvPr id="9219" name="Espace réservé du numéro de diapositive 3"/>
          <p:cNvSpPr>
            <a:spLocks noGrp="1"/>
          </p:cNvSpPr>
          <p:nvPr>
            <p:ph type="sldNum" sz="quarter" idx="10"/>
            <p:custDataLst>
              <p:tags r:id="rId2"/>
            </p:custDataLst>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fld id="{2170140D-5CE6-FC49-BA2D-82039808C32B}" type="slidenum">
              <a:rPr lang="fr-CA">
                <a:solidFill>
                  <a:schemeClr val="bg2"/>
                </a:solidFill>
              </a:rPr>
              <a:pPr eaLnBrk="1" hangingPunct="1"/>
              <a:t>7</a:t>
            </a:fld>
            <a:endParaRPr lang="fr-CA">
              <a:solidFill>
                <a:schemeClr val="bg2"/>
              </a:solidFill>
            </a:endParaRPr>
          </a:p>
        </p:txBody>
      </p:sp>
      <p:sp>
        <p:nvSpPr>
          <p:cNvPr id="7172" name="Rectangle 3"/>
          <p:cNvSpPr>
            <a:spLocks noGrp="1" noChangeArrowheads="1"/>
          </p:cNvSpPr>
          <p:nvPr>
            <p:ph idx="1"/>
            <p:custDataLst>
              <p:tags r:id="rId3"/>
            </p:custDataLst>
          </p:nvPr>
        </p:nvSpPr>
        <p:spPr>
          <a:xfrm>
            <a:off x="179388" y="1412875"/>
            <a:ext cx="8713787" cy="5445125"/>
          </a:xfrm>
        </p:spPr>
        <p:txBody>
          <a:bodyPr/>
          <a:lstStyle/>
          <a:p>
            <a:pPr lvl="1" eaLnBrk="1" hangingPunct="1">
              <a:buFont typeface="Wingdings" charset="0"/>
              <a:buChar char="v"/>
            </a:pPr>
            <a:r>
              <a:rPr lang="fr-FR" dirty="0">
                <a:solidFill>
                  <a:schemeClr val="tx1"/>
                </a:solidFill>
                <a:latin typeface="Helvetica" charset="0"/>
              </a:rPr>
              <a:t>Population à l’étude</a:t>
            </a:r>
          </a:p>
          <a:p>
            <a:pPr lvl="1">
              <a:lnSpc>
                <a:spcPct val="85000"/>
              </a:lnSpc>
            </a:pPr>
            <a:r>
              <a:rPr lang="fr-CA" sz="2000" dirty="0">
                <a:solidFill>
                  <a:schemeClr val="tx1"/>
                </a:solidFill>
                <a:latin typeface="Helvetica" charset="0"/>
              </a:rPr>
              <a:t>Travailleurs québécois de 15 ans et plus occupant un emploi rémunéré à titre d</a:t>
            </a:r>
            <a:r>
              <a:rPr lang="ja-JP" altLang="fr-CA" sz="2000" dirty="0">
                <a:solidFill>
                  <a:schemeClr val="tx1"/>
                </a:solidFill>
                <a:latin typeface="Helvetica" charset="0"/>
              </a:rPr>
              <a:t>’</a:t>
            </a:r>
            <a:r>
              <a:rPr lang="fr-CA" sz="2000" dirty="0">
                <a:solidFill>
                  <a:schemeClr val="tx1"/>
                </a:solidFill>
                <a:latin typeface="Helvetica" charset="0"/>
              </a:rPr>
              <a:t>employé ou de travailleur autonome depuis au moins 8 semaines, à raison de 15 heures ou plus par semaine</a:t>
            </a:r>
          </a:p>
          <a:p>
            <a:pPr lvl="1" eaLnBrk="1" hangingPunct="1">
              <a:buFont typeface="Wingdings" charset="0"/>
              <a:buChar char="v"/>
            </a:pPr>
            <a:r>
              <a:rPr lang="fr-FR" dirty="0">
                <a:solidFill>
                  <a:schemeClr val="tx1"/>
                </a:solidFill>
                <a:latin typeface="Helvetica" charset="0"/>
              </a:rPr>
              <a:t>Sélection d’un échantillon</a:t>
            </a:r>
          </a:p>
          <a:p>
            <a:pPr lvl="1">
              <a:lnSpc>
                <a:spcPct val="85000"/>
              </a:lnSpc>
            </a:pPr>
            <a:r>
              <a:rPr lang="fr-CA" sz="2000" dirty="0">
                <a:solidFill>
                  <a:schemeClr val="tx1"/>
                </a:solidFill>
                <a:latin typeface="Helvetica" charset="0"/>
              </a:rPr>
              <a:t>Tirage aléatoire de </a:t>
            </a:r>
            <a:r>
              <a:rPr lang="fr-CA" sz="2000" dirty="0" smtClean="0">
                <a:solidFill>
                  <a:schemeClr val="tx1"/>
                </a:solidFill>
                <a:latin typeface="Helvetica" charset="0"/>
              </a:rPr>
              <a:t>numéros </a:t>
            </a:r>
            <a:r>
              <a:rPr lang="fr-CA" sz="2000" dirty="0">
                <a:solidFill>
                  <a:schemeClr val="tx1"/>
                </a:solidFill>
                <a:latin typeface="Helvetica" charset="0"/>
              </a:rPr>
              <a:t>de téléphone puis sélection aléatoire d</a:t>
            </a:r>
            <a:r>
              <a:rPr lang="ja-JP" altLang="fr-CA" sz="2000" dirty="0">
                <a:solidFill>
                  <a:schemeClr val="tx1"/>
                </a:solidFill>
                <a:latin typeface="Helvetica" charset="0"/>
              </a:rPr>
              <a:t>’</a:t>
            </a:r>
            <a:r>
              <a:rPr lang="fr-CA" sz="2000" dirty="0">
                <a:solidFill>
                  <a:schemeClr val="tx1"/>
                </a:solidFill>
                <a:latin typeface="Helvetica" charset="0"/>
              </a:rPr>
              <a:t>un travailleur par ménage</a:t>
            </a:r>
            <a:endParaRPr lang="fr-FR" sz="2000" dirty="0">
              <a:solidFill>
                <a:schemeClr val="tx1"/>
              </a:solidFill>
              <a:latin typeface="Helvetica" charset="0"/>
            </a:endParaRPr>
          </a:p>
          <a:p>
            <a:pPr lvl="1" eaLnBrk="1" hangingPunct="1">
              <a:lnSpc>
                <a:spcPct val="85000"/>
              </a:lnSpc>
              <a:buFont typeface="Wingdings" charset="0"/>
              <a:buChar char="v"/>
            </a:pPr>
            <a:r>
              <a:rPr lang="fr-CA" dirty="0">
                <a:solidFill>
                  <a:schemeClr val="tx1"/>
                </a:solidFill>
                <a:latin typeface="Helvetica" charset="0"/>
              </a:rPr>
              <a:t>Collecte des données</a:t>
            </a:r>
          </a:p>
          <a:p>
            <a:pPr lvl="1">
              <a:lnSpc>
                <a:spcPct val="85000"/>
              </a:lnSpc>
            </a:pPr>
            <a:r>
              <a:rPr lang="fr-CA" sz="2000" dirty="0">
                <a:solidFill>
                  <a:schemeClr val="tx1"/>
                </a:solidFill>
                <a:latin typeface="Helvetica" charset="0"/>
              </a:rPr>
              <a:t>Entrevues téléphoniques menées entre le 1er novembre 2007 et le 11 février 2008 </a:t>
            </a:r>
          </a:p>
          <a:p>
            <a:pPr lvl="1">
              <a:lnSpc>
                <a:spcPct val="85000"/>
              </a:lnSpc>
            </a:pPr>
            <a:r>
              <a:rPr lang="fr-CA" sz="2000" dirty="0">
                <a:solidFill>
                  <a:schemeClr val="tx1"/>
                </a:solidFill>
                <a:latin typeface="Helvetica" charset="0"/>
              </a:rPr>
              <a:t>5 </a:t>
            </a:r>
            <a:r>
              <a:rPr lang="fr-CA" sz="2000" dirty="0" smtClean="0">
                <a:solidFill>
                  <a:schemeClr val="tx1"/>
                </a:solidFill>
                <a:latin typeface="Helvetica" charset="0"/>
              </a:rPr>
              <a:t>071 </a:t>
            </a:r>
            <a:r>
              <a:rPr lang="fr-CA" sz="2000" dirty="0">
                <a:solidFill>
                  <a:schemeClr val="tx1"/>
                </a:solidFill>
                <a:latin typeface="Helvetica" charset="0"/>
              </a:rPr>
              <a:t>répondants</a:t>
            </a:r>
          </a:p>
          <a:p>
            <a:pPr lvl="1" eaLnBrk="1" hangingPunct="1">
              <a:lnSpc>
                <a:spcPct val="85000"/>
              </a:lnSpc>
              <a:buFont typeface="Wingdings" charset="0"/>
              <a:buChar char="v"/>
            </a:pPr>
            <a:r>
              <a:rPr lang="fr-CA" dirty="0">
                <a:solidFill>
                  <a:schemeClr val="tx1"/>
                </a:solidFill>
                <a:latin typeface="Helvetica" charset="0"/>
              </a:rPr>
              <a:t>Pondération</a:t>
            </a:r>
          </a:p>
          <a:p>
            <a:pPr lvl="1">
              <a:lnSpc>
                <a:spcPct val="85000"/>
              </a:lnSpc>
            </a:pPr>
            <a:r>
              <a:rPr lang="fr-CA" sz="2000" dirty="0">
                <a:solidFill>
                  <a:schemeClr val="tx1"/>
                </a:solidFill>
                <a:latin typeface="Helvetica" charset="0"/>
              </a:rPr>
              <a:t>Produites à partir de l</a:t>
            </a:r>
            <a:r>
              <a:rPr lang="ja-JP" altLang="fr-CA" sz="2000" dirty="0">
                <a:solidFill>
                  <a:schemeClr val="tx1"/>
                </a:solidFill>
                <a:latin typeface="Helvetica" charset="0"/>
              </a:rPr>
              <a:t>’</a:t>
            </a:r>
            <a:r>
              <a:rPr lang="fr-CA" sz="2000" dirty="0">
                <a:solidFill>
                  <a:schemeClr val="tx1"/>
                </a:solidFill>
                <a:latin typeface="Helvetica" charset="0"/>
              </a:rPr>
              <a:t>Enquête sur la population active </a:t>
            </a:r>
          </a:p>
          <a:p>
            <a:pPr marL="415925" indent="-228600">
              <a:lnSpc>
                <a:spcPct val="85000"/>
              </a:lnSpc>
            </a:pPr>
            <a:endParaRPr lang="fr-FR" sz="2000" dirty="0">
              <a:solidFill>
                <a:schemeClr val="tx1"/>
              </a:solidFill>
              <a:latin typeface="Helvetica" charset="0"/>
            </a:endParaRPr>
          </a:p>
        </p:txBody>
      </p:sp>
    </p:spTree>
    <p:extLst>
      <p:ext uri="{BB962C8B-B14F-4D97-AF65-F5344CB8AC3E}">
        <p14:creationId xmlns:p14="http://schemas.microsoft.com/office/powerpoint/2010/main" val="36330804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2">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717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2">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172">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717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17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Espace réservé du numéro de diapositive 1"/>
          <p:cNvSpPr>
            <a:spLocks noGrp="1"/>
          </p:cNvSpPr>
          <p:nvPr>
            <p:ph type="sldNum" sz="quarter" idx="10"/>
          </p:nvPr>
        </p:nvSpPr>
        <p:spPr>
          <a:noFill/>
        </p:spPr>
        <p:txBody>
          <a:bodyPr/>
          <a:lstStyle/>
          <a:p>
            <a:fld id="{5441706E-7190-4D4A-90D8-8D19CB90132B}" type="slidenum">
              <a:rPr lang="fr-CA"/>
              <a:pPr/>
              <a:t>8</a:t>
            </a:fld>
            <a:endParaRPr lang="fr-CA"/>
          </a:p>
        </p:txBody>
      </p:sp>
      <p:sp>
        <p:nvSpPr>
          <p:cNvPr id="18436" name="Rectangle 2"/>
          <p:cNvSpPr>
            <a:spLocks noGrp="1" noChangeArrowheads="1"/>
          </p:cNvSpPr>
          <p:nvPr>
            <p:ph type="title" idx="4294967295"/>
          </p:nvPr>
        </p:nvSpPr>
        <p:spPr>
          <a:xfrm>
            <a:off x="1524000" y="333375"/>
            <a:ext cx="6643688" cy="1143000"/>
          </a:xfrm>
        </p:spPr>
        <p:txBody>
          <a:bodyPr/>
          <a:lstStyle/>
          <a:p>
            <a:pPr eaLnBrk="1" hangingPunct="1"/>
            <a:r>
              <a:rPr lang="fr-CA" sz="2800" smtClean="0">
                <a:solidFill>
                  <a:srgbClr val="4C8A8A"/>
                </a:solidFill>
              </a:rPr>
              <a:t>Prévalence des différentes formes de violence au travail (12 derniers mois)</a:t>
            </a:r>
          </a:p>
        </p:txBody>
      </p:sp>
      <p:sp>
        <p:nvSpPr>
          <p:cNvPr id="18437" name="Text Box 7"/>
          <p:cNvSpPr txBox="1">
            <a:spLocks noChangeArrowheads="1"/>
          </p:cNvSpPr>
          <p:nvPr/>
        </p:nvSpPr>
        <p:spPr bwMode="auto">
          <a:xfrm>
            <a:off x="782638" y="6002338"/>
            <a:ext cx="6769100" cy="730250"/>
          </a:xfrm>
          <a:prstGeom prst="rect">
            <a:avLst/>
          </a:prstGeom>
          <a:noFill/>
          <a:ln w="9525">
            <a:noFill/>
            <a:miter lim="800000"/>
            <a:headEnd/>
            <a:tailEnd/>
          </a:ln>
        </p:spPr>
        <p:txBody>
          <a:bodyPr>
            <a:spAutoFit/>
          </a:bodyPr>
          <a:lstStyle/>
          <a:p>
            <a:pPr eaLnBrk="0" hangingPunct="0">
              <a:spcBef>
                <a:spcPct val="50000"/>
              </a:spcBef>
            </a:pPr>
            <a:r>
              <a:rPr lang="fr-CA" sz="1400">
                <a:cs typeface="Arial" charset="0"/>
              </a:rPr>
              <a:t>Tests du Khi-2 statistiquement significatifs, selon le sexe, au seuil de 5 % pour le harcèlement psychologique et pour le harcèlement sexuel. NON significatif pour la violence physique.</a:t>
            </a:r>
          </a:p>
        </p:txBody>
      </p:sp>
      <p:graphicFrame>
        <p:nvGraphicFramePr>
          <p:cNvPr id="18434" name="Object 2"/>
          <p:cNvGraphicFramePr>
            <a:graphicFrameLocks noGrp="1" noChangeAspect="1"/>
          </p:cNvGraphicFramePr>
          <p:nvPr>
            <p:ph idx="4294967295"/>
          </p:nvPr>
        </p:nvGraphicFramePr>
        <p:xfrm>
          <a:off x="539750" y="1412875"/>
          <a:ext cx="8132763" cy="4630738"/>
        </p:xfrm>
        <a:graphic>
          <a:graphicData uri="http://schemas.openxmlformats.org/presentationml/2006/ole">
            <mc:AlternateContent xmlns:mc="http://schemas.openxmlformats.org/markup-compatibility/2006">
              <mc:Choice xmlns:v="urn:schemas-microsoft-com:vml" Requires="v">
                <p:oleObj spid="_x0000_s5206" name="Feuille de calcul" r:id="rId4" imgW="6172200" imgH="3514649" progId="Excel.Sheet.8">
                  <p:embed/>
                </p:oleObj>
              </mc:Choice>
              <mc:Fallback>
                <p:oleObj name="Feuille de calcul" r:id="rId4" imgW="6172200" imgH="3514649" progId="Excel.Sheet.8">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750" y="1412875"/>
                        <a:ext cx="8132763" cy="4630738"/>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1199988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re 2"/>
          <p:cNvSpPr>
            <a:spLocks noGrp="1"/>
          </p:cNvSpPr>
          <p:nvPr>
            <p:ph type="title"/>
          </p:nvPr>
        </p:nvSpPr>
        <p:spPr/>
        <p:txBody>
          <a:bodyPr>
            <a:normAutofit fontScale="90000"/>
          </a:bodyPr>
          <a:lstStyle/>
          <a:p>
            <a:r>
              <a:rPr lang="fr-CA" sz="3600" dirty="0">
                <a:latin typeface="Verdana" charset="0"/>
                <a:ea typeface="ＭＳ Ｐゴシック" charset="0"/>
                <a:cs typeface="ＭＳ Ｐゴシック" charset="0"/>
              </a:rPr>
              <a:t>Secteurs où la prévalence de la violence est plus élevée</a:t>
            </a:r>
          </a:p>
        </p:txBody>
      </p:sp>
      <p:sp>
        <p:nvSpPr>
          <p:cNvPr id="45058" name="Espace réservé du contenu 3"/>
          <p:cNvSpPr>
            <a:spLocks noGrp="1"/>
          </p:cNvSpPr>
          <p:nvPr>
            <p:ph idx="1"/>
          </p:nvPr>
        </p:nvSpPr>
        <p:spPr/>
        <p:txBody>
          <a:bodyPr/>
          <a:lstStyle/>
          <a:p>
            <a:r>
              <a:rPr lang="fr-CA" sz="2400" dirty="0">
                <a:solidFill>
                  <a:srgbClr val="FF0000"/>
                </a:solidFill>
                <a:latin typeface="Helvetica" charset="0"/>
                <a:ea typeface="ＭＳ Ｐゴシック" charset="0"/>
                <a:cs typeface="ＭＳ Ｐゴシック" charset="0"/>
              </a:rPr>
              <a:t>Santé et </a:t>
            </a:r>
            <a:r>
              <a:rPr lang="fr-CA" sz="2400" dirty="0" smtClean="0">
                <a:solidFill>
                  <a:srgbClr val="FF0000"/>
                </a:solidFill>
                <a:latin typeface="Helvetica" charset="0"/>
                <a:ea typeface="ＭＳ Ｐゴシック" charset="0"/>
                <a:cs typeface="ＭＳ Ｐゴシック" charset="0"/>
              </a:rPr>
              <a:t>services </a:t>
            </a:r>
            <a:r>
              <a:rPr lang="fr-CA" sz="2400" dirty="0">
                <a:solidFill>
                  <a:srgbClr val="FF0000"/>
                </a:solidFill>
                <a:latin typeface="Helvetica" charset="0"/>
                <a:ea typeface="ＭＳ Ｐゴシック" charset="0"/>
                <a:cs typeface="ＭＳ Ｐゴシック" charset="0"/>
              </a:rPr>
              <a:t>sociaux</a:t>
            </a:r>
          </a:p>
          <a:p>
            <a:pPr lvl="1"/>
            <a:r>
              <a:rPr lang="fr-CA" sz="2000" dirty="0" smtClean="0">
                <a:solidFill>
                  <a:srgbClr val="FF0000"/>
                </a:solidFill>
                <a:latin typeface="Helvetica" charset="0"/>
                <a:ea typeface="ＭＳ Ｐゴシック" charset="0"/>
                <a:cs typeface="ＭＳ Ｐゴシック" charset="0"/>
              </a:rPr>
              <a:t>Harcèlement </a:t>
            </a:r>
            <a:r>
              <a:rPr lang="fr-CA" sz="2000" dirty="0">
                <a:solidFill>
                  <a:srgbClr val="FF0000"/>
                </a:solidFill>
                <a:latin typeface="Helvetica" charset="0"/>
                <a:ea typeface="ＭＳ Ｐゴシック" charset="0"/>
                <a:cs typeface="ＭＳ Ｐゴシック" charset="0"/>
              </a:rPr>
              <a:t>psychologique  	21,4%</a:t>
            </a:r>
          </a:p>
          <a:p>
            <a:pPr lvl="1"/>
            <a:r>
              <a:rPr lang="fr-CA" sz="2000" dirty="0" smtClean="0">
                <a:solidFill>
                  <a:srgbClr val="FF0000"/>
                </a:solidFill>
                <a:latin typeface="Helvetica" charset="0"/>
                <a:ea typeface="ＭＳ Ｐゴシック" charset="0"/>
                <a:cs typeface="ＭＳ Ｐゴシック" charset="0"/>
              </a:rPr>
              <a:t>Harcèlement </a:t>
            </a:r>
            <a:r>
              <a:rPr lang="fr-CA" sz="2000" dirty="0">
                <a:solidFill>
                  <a:srgbClr val="FF0000"/>
                </a:solidFill>
                <a:latin typeface="Helvetica" charset="0"/>
                <a:ea typeface="ＭＳ Ｐゴシック" charset="0"/>
                <a:cs typeface="ＭＳ Ｐゴシック" charset="0"/>
              </a:rPr>
              <a:t>sexuel			5,2%</a:t>
            </a:r>
          </a:p>
          <a:p>
            <a:pPr lvl="1"/>
            <a:r>
              <a:rPr lang="fr-CA" sz="2000" dirty="0" smtClean="0">
                <a:solidFill>
                  <a:srgbClr val="FF0000"/>
                </a:solidFill>
                <a:latin typeface="Helvetica" charset="0"/>
                <a:ea typeface="ＭＳ Ｐゴシック" charset="0"/>
                <a:cs typeface="ＭＳ Ｐゴシック" charset="0"/>
              </a:rPr>
              <a:t>Violence </a:t>
            </a:r>
            <a:r>
              <a:rPr lang="fr-CA" sz="2000" dirty="0">
                <a:solidFill>
                  <a:srgbClr val="FF0000"/>
                </a:solidFill>
                <a:latin typeface="Helvetica" charset="0"/>
                <a:ea typeface="ＭＳ Ｐゴシック" charset="0"/>
                <a:cs typeface="ＭＳ Ｐゴシック" charset="0"/>
              </a:rPr>
              <a:t>physique			6%</a:t>
            </a:r>
          </a:p>
          <a:p>
            <a:r>
              <a:rPr lang="fr-CA" sz="2400" dirty="0">
                <a:latin typeface="Helvetica" charset="0"/>
                <a:ea typeface="ＭＳ Ｐゴシック" charset="0"/>
                <a:cs typeface="ＭＳ Ｐゴシック" charset="0"/>
              </a:rPr>
              <a:t>Services gouvernementaux ou parapublics</a:t>
            </a:r>
          </a:p>
          <a:p>
            <a:pPr lvl="1"/>
            <a:r>
              <a:rPr lang="fr-CA" sz="2000" dirty="0">
                <a:solidFill>
                  <a:srgbClr val="FF0000"/>
                </a:solidFill>
                <a:latin typeface="Helvetica" charset="0"/>
                <a:ea typeface="ＭＳ Ｐゴシック" charset="0"/>
                <a:cs typeface="ＭＳ Ｐゴシック" charset="0"/>
              </a:rPr>
              <a:t>Harcèlement psychologique  </a:t>
            </a:r>
            <a:r>
              <a:rPr lang="fr-CA" sz="2000" dirty="0">
                <a:latin typeface="Helvetica" charset="0"/>
                <a:ea typeface="ＭＳ Ｐゴシック" charset="0"/>
                <a:cs typeface="ＭＳ Ｐゴシック" charset="0"/>
              </a:rPr>
              <a:t>	</a:t>
            </a:r>
            <a:r>
              <a:rPr lang="fr-CA" sz="2000" dirty="0" smtClean="0">
                <a:latin typeface="Helvetica" charset="0"/>
                <a:ea typeface="ＭＳ Ｐゴシック" charset="0"/>
                <a:cs typeface="ＭＳ Ｐゴシック" charset="0"/>
              </a:rPr>
              <a:t>	</a:t>
            </a:r>
            <a:r>
              <a:rPr lang="fr-CA" sz="2000" dirty="0" smtClean="0">
                <a:solidFill>
                  <a:srgbClr val="FF0000"/>
                </a:solidFill>
                <a:latin typeface="Helvetica" charset="0"/>
                <a:ea typeface="ＭＳ Ｐゴシック" charset="0"/>
                <a:cs typeface="ＭＳ Ｐゴシック" charset="0"/>
              </a:rPr>
              <a:t>19,1</a:t>
            </a:r>
            <a:r>
              <a:rPr lang="fr-CA" sz="2000" dirty="0">
                <a:solidFill>
                  <a:srgbClr val="FF0000"/>
                </a:solidFill>
                <a:latin typeface="Helvetica" charset="0"/>
                <a:ea typeface="ＭＳ Ｐゴシック" charset="0"/>
                <a:cs typeface="ＭＳ Ｐゴシック" charset="0"/>
              </a:rPr>
              <a:t>%</a:t>
            </a:r>
          </a:p>
          <a:p>
            <a:pPr lvl="1"/>
            <a:r>
              <a:rPr lang="fr-CA" sz="2000" dirty="0" smtClean="0">
                <a:latin typeface="Helvetica" charset="0"/>
                <a:ea typeface="ＭＳ Ｐゴシック" charset="0"/>
                <a:cs typeface="ＭＳ Ｐゴシック" charset="0"/>
              </a:rPr>
              <a:t>Harcèlement </a:t>
            </a:r>
            <a:r>
              <a:rPr lang="fr-CA" sz="2000" dirty="0">
                <a:latin typeface="Helvetica" charset="0"/>
                <a:ea typeface="ＭＳ Ｐゴシック" charset="0"/>
                <a:cs typeface="ＭＳ Ｐゴシック" charset="0"/>
              </a:rPr>
              <a:t>sexuel			2,5%</a:t>
            </a:r>
          </a:p>
          <a:p>
            <a:pPr lvl="1"/>
            <a:r>
              <a:rPr lang="fr-CA" sz="2000" dirty="0" smtClean="0">
                <a:solidFill>
                  <a:srgbClr val="FF0000"/>
                </a:solidFill>
                <a:latin typeface="Helvetica" charset="0"/>
                <a:ea typeface="ＭＳ Ｐゴシック" charset="0"/>
                <a:cs typeface="ＭＳ Ｐゴシック" charset="0"/>
              </a:rPr>
              <a:t>Violence </a:t>
            </a:r>
            <a:r>
              <a:rPr lang="fr-CA" sz="2000" dirty="0">
                <a:solidFill>
                  <a:srgbClr val="FF0000"/>
                </a:solidFill>
                <a:latin typeface="Helvetica" charset="0"/>
                <a:ea typeface="ＭＳ Ｐゴシック" charset="0"/>
                <a:cs typeface="ＭＳ Ｐゴシック" charset="0"/>
              </a:rPr>
              <a:t>physique</a:t>
            </a:r>
            <a:r>
              <a:rPr lang="fr-CA" sz="2000" dirty="0">
                <a:latin typeface="Helvetica" charset="0"/>
                <a:ea typeface="ＭＳ Ｐゴシック" charset="0"/>
                <a:cs typeface="ＭＳ Ｐゴシック" charset="0"/>
              </a:rPr>
              <a:t>			</a:t>
            </a:r>
            <a:r>
              <a:rPr lang="fr-CA" sz="2000" dirty="0" smtClean="0">
                <a:solidFill>
                  <a:srgbClr val="FF0000"/>
                </a:solidFill>
                <a:latin typeface="Helvetica" charset="0"/>
                <a:ea typeface="ＭＳ Ｐゴシック" charset="0"/>
                <a:cs typeface="ＭＳ Ｐゴシック" charset="0"/>
              </a:rPr>
              <a:t>5%</a:t>
            </a:r>
            <a:endParaRPr lang="fr-CA" sz="2000" dirty="0">
              <a:solidFill>
                <a:srgbClr val="FF0000"/>
              </a:solidFill>
              <a:latin typeface="Helvetica" charset="0"/>
              <a:ea typeface="ＭＳ Ｐゴシック" charset="0"/>
              <a:cs typeface="ＭＳ Ｐゴシック" charset="0"/>
            </a:endParaRPr>
          </a:p>
        </p:txBody>
      </p:sp>
      <p:sp>
        <p:nvSpPr>
          <p:cNvPr id="45059" name="Espace réservé du numéro de diapositive 1"/>
          <p:cNvSpPr>
            <a:spLocks noGrp="1"/>
          </p:cNvSpPr>
          <p:nvPr>
            <p:ph type="sldNum" sz="quarter" idx="10"/>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04D2AD2-8A5E-6F47-A90D-90BAAA1580CA}" type="slidenum">
              <a:rPr lang="fr-CA" sz="1400">
                <a:solidFill>
                  <a:schemeClr val="bg2"/>
                </a:solidFill>
              </a:rPr>
              <a:pPr eaLnBrk="1" hangingPunct="1"/>
              <a:t>9</a:t>
            </a:fld>
            <a:endParaRPr lang="fr-CA" sz="1400">
              <a:solidFill>
                <a:schemeClr val="bg2"/>
              </a:solidFill>
            </a:endParaRPr>
          </a:p>
        </p:txBody>
      </p:sp>
    </p:spTree>
    <p:extLst>
      <p:ext uri="{BB962C8B-B14F-4D97-AF65-F5344CB8AC3E}">
        <p14:creationId xmlns:p14="http://schemas.microsoft.com/office/powerpoint/2010/main" val="406264968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té">
  <a:themeElements>
    <a:clrScheme name="Clarté">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que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té">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Verdan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Clarté.thmx</Template>
  <TotalTime>893</TotalTime>
  <Words>1846</Words>
  <Application>Microsoft Office PowerPoint</Application>
  <PresentationFormat>Presentazione su schermo (4:3)</PresentationFormat>
  <Paragraphs>216</Paragraphs>
  <Slides>34</Slides>
  <Notes>6</Notes>
  <HiddenSlides>0</HiddenSlides>
  <MMClips>0</MMClips>
  <ScaleCrop>false</ScaleCrop>
  <HeadingPairs>
    <vt:vector size="8" baseType="variant">
      <vt:variant>
        <vt:lpstr>Caratteri utilizzati</vt:lpstr>
      </vt:variant>
      <vt:variant>
        <vt:i4>10</vt:i4>
      </vt:variant>
      <vt:variant>
        <vt:lpstr>Tema</vt:lpstr>
      </vt:variant>
      <vt:variant>
        <vt:i4>1</vt:i4>
      </vt:variant>
      <vt:variant>
        <vt:lpstr>Server OLE incorporati</vt:lpstr>
      </vt:variant>
      <vt:variant>
        <vt:i4>1</vt:i4>
      </vt:variant>
      <vt:variant>
        <vt:lpstr>Titoli diapositive</vt:lpstr>
      </vt:variant>
      <vt:variant>
        <vt:i4>34</vt:i4>
      </vt:variant>
    </vt:vector>
  </HeadingPairs>
  <TitlesOfParts>
    <vt:vector size="46" baseType="lpstr">
      <vt:lpstr>ＭＳ Ｐゴシック</vt:lpstr>
      <vt:lpstr>Arial</vt:lpstr>
      <vt:lpstr>Baskerville Old Face</vt:lpstr>
      <vt:lpstr>Calibri</vt:lpstr>
      <vt:lpstr>Helvetica</vt:lpstr>
      <vt:lpstr>Symbol</vt:lpstr>
      <vt:lpstr>Tahoma</vt:lpstr>
      <vt:lpstr>Times New Roman</vt:lpstr>
      <vt:lpstr>Verdana</vt:lpstr>
      <vt:lpstr>Wingdings</vt:lpstr>
      <vt:lpstr>Clarté</vt:lpstr>
      <vt:lpstr>Feuille de calcul</vt:lpstr>
      <vt:lpstr> L’organisation du travail et les enjeux pour la santé:  mêmes défis pour les travailleurs et les travailleuses?</vt:lpstr>
      <vt:lpstr>Plan de présentation</vt:lpstr>
      <vt:lpstr>Les femmes sont-elles psychologiquement plus fragiles ou plus portées à réclamer…ou…?</vt:lpstr>
      <vt:lpstr>Expositions différentes dans les mêmes métiers</vt:lpstr>
      <vt:lpstr>Comment les facteurs organisationnels peuvent-ils expliquer ces résultats? </vt:lpstr>
      <vt:lpstr>Presentazione standard di PowerPoint</vt:lpstr>
      <vt:lpstr>Méthodologie de l’EQCOTESST (ISQ)</vt:lpstr>
      <vt:lpstr>Prévalence des différentes formes de violence au travail (12 derniers mois)</vt:lpstr>
      <vt:lpstr>Secteurs où la prévalence de la violence est plus élevée</vt:lpstr>
      <vt:lpstr>Secteurs où la prévalence de la violence est plus élevée</vt:lpstr>
      <vt:lpstr>Prévalence du harcèlement psychologique selon le niveau de scolarité et le sexe</vt:lpstr>
      <vt:lpstr>Prévalence du harcèlement psychologique selon l’exposition à des contraintes organisationnelles du travail et selon le sexe </vt:lpstr>
      <vt:lpstr>Prévalence du harcèlement psychologique selon l’exposition à des contraintes organisationnelles du travail et selon le sexe</vt:lpstr>
      <vt:lpstr>Presentazione standard di PowerPoint</vt:lpstr>
      <vt:lpstr>Presentazione standard di PowerPoint</vt:lpstr>
      <vt:lpstr>La violence au travail chez les temporaires</vt:lpstr>
      <vt:lpstr>Violence et santé</vt:lpstr>
      <vt:lpstr>Seulement au Québec?</vt:lpstr>
      <vt:lpstr>Quelles sont les leçons à tirer?</vt:lpstr>
      <vt:lpstr>En quoi les facteurs organisationnels peuvent-ils affecter la reconnaissance des lésions professionnelles?</vt:lpstr>
      <vt:lpstr>L’organisation du travail:  déterminants de la reconnaissance de maladies professionnelles</vt:lpstr>
      <vt:lpstr>La reconnaissance des troubles musculo-squelettiques</vt:lpstr>
      <vt:lpstr>Obstacles à la reconnaissance des TMS chez les travailleuses</vt:lpstr>
      <vt:lpstr>Les macropauses…tendinite non reconnue</vt:lpstr>
      <vt:lpstr>La reconnaissance des Cancers professionnels</vt:lpstr>
      <vt:lpstr>Réclamations de Femmes (1985-2014)</vt:lpstr>
      <vt:lpstr>Accessibilité des études</vt:lpstr>
      <vt:lpstr>Les angles morts de l’épidémiologie basée sur les lésions professionnelles reconnues</vt:lpstr>
      <vt:lpstr>Comment contrer cette invisibilité?</vt:lpstr>
      <vt:lpstr>Pour en savoir plus</vt:lpstr>
      <vt:lpstr>Pour en savoir plus/travail des femmes</vt:lpstr>
      <vt:lpstr>Reconnaissance des maladies professionnelles au Québec </vt:lpstr>
      <vt:lpstr>Études épidémiologiques et leurs limites</vt:lpstr>
      <vt:lpstr>Action syndicale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L’organisation du travail et les enjeux pour la santé:  mêmes défis pour les travailleurs et les travailleuses?</dc:title>
  <dc:creator>Katherine Lippel</dc:creator>
  <cp:lastModifiedBy>Emilio Gatti</cp:lastModifiedBy>
  <cp:revision>95</cp:revision>
  <dcterms:created xsi:type="dcterms:W3CDTF">2015-02-21T19:05:03Z</dcterms:created>
  <dcterms:modified xsi:type="dcterms:W3CDTF">2016-01-06T11:13:42Z</dcterms:modified>
</cp:coreProperties>
</file>