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56" r:id="rId2"/>
    <p:sldId id="314" r:id="rId3"/>
    <p:sldId id="262" r:id="rId4"/>
    <p:sldId id="269" r:id="rId5"/>
    <p:sldId id="322" r:id="rId6"/>
    <p:sldId id="284" r:id="rId7"/>
    <p:sldId id="331" r:id="rId8"/>
    <p:sldId id="315" r:id="rId9"/>
    <p:sldId id="293" r:id="rId10"/>
    <p:sldId id="329" r:id="rId11"/>
    <p:sldId id="332" r:id="rId12"/>
    <p:sldId id="294" r:id="rId13"/>
    <p:sldId id="300" r:id="rId14"/>
    <p:sldId id="291" r:id="rId15"/>
    <p:sldId id="290" r:id="rId16"/>
    <p:sldId id="257" r:id="rId17"/>
    <p:sldId id="258" r:id="rId18"/>
    <p:sldId id="259" r:id="rId19"/>
    <p:sldId id="260" r:id="rId20"/>
    <p:sldId id="261" r:id="rId21"/>
    <p:sldId id="326" r:id="rId22"/>
    <p:sldId id="327" r:id="rId23"/>
    <p:sldId id="328" r:id="rId24"/>
    <p:sldId id="316" r:id="rId25"/>
    <p:sldId id="275" r:id="rId26"/>
    <p:sldId id="274" r:id="rId27"/>
    <p:sldId id="313" r:id="rId28"/>
    <p:sldId id="320" r:id="rId29"/>
    <p:sldId id="321" r:id="rId30"/>
    <p:sldId id="318" r:id="rId31"/>
    <p:sldId id="330" r:id="rId32"/>
    <p:sldId id="278" r:id="rId33"/>
    <p:sldId id="323" r:id="rId34"/>
    <p:sldId id="324"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BF4"/>
    <a:srgbClr val="66FF33"/>
    <a:srgbClr val="FFFFCC"/>
    <a:srgbClr val="F8FB6F"/>
    <a:srgbClr val="000E2A"/>
    <a:srgbClr val="FF9999"/>
    <a:srgbClr val="F8E708"/>
    <a:srgbClr val="FBF16F"/>
    <a:srgbClr val="F99FE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9615" autoAdjust="0"/>
  </p:normalViewPr>
  <p:slideViewPr>
    <p:cSldViewPr>
      <p:cViewPr varScale="1">
        <p:scale>
          <a:sx n="60" d="100"/>
          <a:sy n="60" d="100"/>
        </p:scale>
        <p:origin x="95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lasseur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Feuil1!$C$3</c:f>
              <c:strCache>
                <c:ptCount val="1"/>
                <c:pt idx="0">
                  <c:v>Start</c:v>
                </c:pt>
              </c:strCache>
            </c:strRef>
          </c:tx>
          <c:spPr>
            <a:ln w="28575">
              <a:noFill/>
            </a:ln>
            <a:effectLst/>
          </c:spPr>
          <c:marker>
            <c:symbol val="square"/>
            <c:size val="12"/>
            <c:spPr>
              <a:solidFill>
                <a:srgbClr val="002060"/>
              </a:solidFill>
              <a:effectLst/>
            </c:spPr>
          </c:marker>
          <c:xVal>
            <c:strRef>
              <c:f>Feuil1!$B$4:$B$10</c:f>
              <c:strCache>
                <c:ptCount val="7"/>
                <c:pt idx="0">
                  <c:v>M</c:v>
                </c:pt>
                <c:pt idx="1">
                  <c:v>T</c:v>
                </c:pt>
                <c:pt idx="2">
                  <c:v>W</c:v>
                </c:pt>
                <c:pt idx="3">
                  <c:v>T</c:v>
                </c:pt>
                <c:pt idx="4">
                  <c:v>F</c:v>
                </c:pt>
                <c:pt idx="5">
                  <c:v>S</c:v>
                </c:pt>
                <c:pt idx="6">
                  <c:v>S</c:v>
                </c:pt>
              </c:strCache>
            </c:strRef>
          </c:xVal>
          <c:yVal>
            <c:numRef>
              <c:f>Feuil1!$C$4:$C$10</c:f>
              <c:numCache>
                <c:formatCode>General</c:formatCode>
                <c:ptCount val="7"/>
                <c:pt idx="0">
                  <c:v>11</c:v>
                </c:pt>
                <c:pt idx="2">
                  <c:v>7.25</c:v>
                </c:pt>
                <c:pt idx="3">
                  <c:v>6</c:v>
                </c:pt>
                <c:pt idx="4">
                  <c:v>12</c:v>
                </c:pt>
                <c:pt idx="5">
                  <c:v>7.5</c:v>
                </c:pt>
                <c:pt idx="6">
                  <c:v>7.5</c:v>
                </c:pt>
              </c:numCache>
            </c:numRef>
          </c:yVal>
          <c:smooth val="0"/>
        </c:ser>
        <c:ser>
          <c:idx val="1"/>
          <c:order val="1"/>
          <c:tx>
            <c:strRef>
              <c:f>Feuil1!$D$3</c:f>
              <c:strCache>
                <c:ptCount val="1"/>
                <c:pt idx="0">
                  <c:v>End</c:v>
                </c:pt>
              </c:strCache>
            </c:strRef>
          </c:tx>
          <c:spPr>
            <a:ln w="28575">
              <a:noFill/>
            </a:ln>
            <a:effectLst/>
          </c:spPr>
          <c:marker>
            <c:symbol val="square"/>
            <c:size val="12"/>
            <c:spPr>
              <a:solidFill>
                <a:srgbClr val="FF0000"/>
              </a:solidFill>
              <a:effectLst/>
            </c:spPr>
          </c:marker>
          <c:xVal>
            <c:strRef>
              <c:f>Feuil1!$B$4:$B$10</c:f>
              <c:strCache>
                <c:ptCount val="7"/>
                <c:pt idx="0">
                  <c:v>M</c:v>
                </c:pt>
                <c:pt idx="1">
                  <c:v>T</c:v>
                </c:pt>
                <c:pt idx="2">
                  <c:v>W</c:v>
                </c:pt>
                <c:pt idx="3">
                  <c:v>T</c:v>
                </c:pt>
                <c:pt idx="4">
                  <c:v>F</c:v>
                </c:pt>
                <c:pt idx="5">
                  <c:v>S</c:v>
                </c:pt>
                <c:pt idx="6">
                  <c:v>S</c:v>
                </c:pt>
              </c:strCache>
            </c:strRef>
          </c:xVal>
          <c:yVal>
            <c:numRef>
              <c:f>Feuil1!$D$4:$D$10</c:f>
              <c:numCache>
                <c:formatCode>General</c:formatCode>
                <c:ptCount val="7"/>
                <c:pt idx="0">
                  <c:v>20</c:v>
                </c:pt>
                <c:pt idx="2">
                  <c:v>16.25</c:v>
                </c:pt>
                <c:pt idx="3">
                  <c:v>15</c:v>
                </c:pt>
                <c:pt idx="4">
                  <c:v>21</c:v>
                </c:pt>
                <c:pt idx="5">
                  <c:v>16.25</c:v>
                </c:pt>
                <c:pt idx="6">
                  <c:v>16.25</c:v>
                </c:pt>
              </c:numCache>
            </c:numRef>
          </c:yVal>
          <c:smooth val="0"/>
        </c:ser>
        <c:dLbls>
          <c:showLegendKey val="0"/>
          <c:showVal val="0"/>
          <c:showCatName val="0"/>
          <c:showSerName val="0"/>
          <c:showPercent val="0"/>
          <c:showBubbleSize val="0"/>
        </c:dLbls>
        <c:axId val="56593792"/>
        <c:axId val="56594184"/>
      </c:scatterChart>
      <c:valAx>
        <c:axId val="56593792"/>
        <c:scaling>
          <c:orientation val="minMax"/>
        </c:scaling>
        <c:delete val="0"/>
        <c:axPos val="t"/>
        <c:title>
          <c:tx>
            <c:rich>
              <a:bodyPr/>
              <a:lstStyle/>
              <a:p>
                <a:pPr>
                  <a:defRPr/>
                </a:pPr>
                <a:r>
                  <a:rPr lang="en-CA"/>
                  <a:t>Day of the week</a:t>
                </a:r>
              </a:p>
            </c:rich>
          </c:tx>
          <c:overlay val="0"/>
        </c:title>
        <c:numFmt formatCode="General" sourceLinked="0"/>
        <c:majorTickMark val="out"/>
        <c:minorTickMark val="none"/>
        <c:tickLblPos val="nextTo"/>
        <c:crossAx val="56594184"/>
        <c:crosses val="autoZero"/>
        <c:crossBetween val="midCat"/>
      </c:valAx>
      <c:valAx>
        <c:axId val="56594184"/>
        <c:scaling>
          <c:orientation val="maxMin"/>
          <c:max val="24"/>
        </c:scaling>
        <c:delete val="0"/>
        <c:axPos val="l"/>
        <c:majorGridlines/>
        <c:title>
          <c:tx>
            <c:rich>
              <a:bodyPr rot="0" vert="horz"/>
              <a:lstStyle/>
              <a:p>
                <a:pPr>
                  <a:defRPr sz="2400"/>
                </a:pPr>
                <a:r>
                  <a:rPr lang="en-CA" sz="2400"/>
                  <a:t>TIME</a:t>
                </a:r>
                <a:r>
                  <a:rPr lang="en-CA" sz="2400" baseline="0"/>
                  <a:t> of DAY</a:t>
                </a:r>
                <a:endParaRPr lang="en-CA" sz="2400"/>
              </a:p>
            </c:rich>
          </c:tx>
          <c:layout>
            <c:manualLayout>
              <c:xMode val="edge"/>
              <c:yMode val="edge"/>
              <c:x val="1.7121914095177621E-2"/>
              <c:y val="0.48129574424567606"/>
            </c:manualLayout>
          </c:layout>
          <c:overlay val="0"/>
        </c:title>
        <c:numFmt formatCode="General" sourceLinked="1"/>
        <c:majorTickMark val="out"/>
        <c:minorTickMark val="none"/>
        <c:tickLblPos val="nextTo"/>
        <c:crossAx val="56593792"/>
        <c:crosses val="autoZero"/>
        <c:crossBetween val="midCat"/>
      </c:valAx>
      <c:spPr>
        <a:solidFill>
          <a:schemeClr val="tx1"/>
        </a:solidFill>
      </c:spPr>
    </c:plotArea>
    <c:plotVisOnly val="1"/>
    <c:dispBlanksAs val="gap"/>
    <c:showDLblsOverMax val="0"/>
  </c:chart>
  <c:spPr>
    <a:solidFill>
      <a:schemeClr val="bg2">
        <a:lumMod val="50000"/>
      </a:schemeClr>
    </a:solidFill>
    <a:ln>
      <a:solidFill>
        <a:schemeClr val="bg1">
          <a:lumMod val="75000"/>
        </a:schemeClr>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0.19111</cdr:x>
      <cdr:y>0.0789</cdr:y>
    </cdr:from>
    <cdr:to>
      <cdr:x>0.23483</cdr:x>
      <cdr:y>0.13365</cdr:y>
    </cdr:to>
    <cdr:sp macro="" textlink="">
      <cdr:nvSpPr>
        <cdr:cNvPr id="3" name="Rectangle 2"/>
        <cdr:cNvSpPr/>
      </cdr:nvSpPr>
      <cdr:spPr>
        <a:xfrm xmlns:a="http://schemas.openxmlformats.org/drawingml/2006/main">
          <a:off x="1259061" y="311328"/>
          <a:ext cx="288032" cy="216024"/>
        </a:xfrm>
        <a:prstGeom xmlns:a="http://schemas.openxmlformats.org/drawingml/2006/main" prst="rect">
          <a:avLst/>
        </a:prstGeom>
        <a:solidFill xmlns:a="http://schemas.openxmlformats.org/drawingml/2006/main">
          <a:schemeClr val="bg1">
            <a:lumMod val="75000"/>
          </a:schemeClr>
        </a:solidFill>
        <a:ln xmlns:a="http://schemas.openxmlformats.org/drawingml/2006/main">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0.23854</cdr:x>
      <cdr:y>0.41242</cdr:y>
    </cdr:from>
    <cdr:to>
      <cdr:x>0.36182</cdr:x>
      <cdr:y>0.60345</cdr:y>
    </cdr:to>
    <cdr:sp macro="" textlink="">
      <cdr:nvSpPr>
        <cdr:cNvPr id="4" name="ZoneTexte 3"/>
        <cdr:cNvSpPr txBox="1"/>
      </cdr:nvSpPr>
      <cdr:spPr>
        <a:xfrm xmlns:a="http://schemas.openxmlformats.org/drawingml/2006/main">
          <a:off x="1769338" y="1974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smtClean="0"/>
            <a:t>11:00</a:t>
          </a:r>
          <a:endParaRPr lang="en-CA" sz="2000" dirty="0"/>
        </a:p>
      </cdr:txBody>
    </cdr:sp>
  </cdr:relSizeAnchor>
  <cdr:relSizeAnchor xmlns:cdr="http://schemas.openxmlformats.org/drawingml/2006/chartDrawing">
    <cdr:from>
      <cdr:x>0.55584</cdr:x>
      <cdr:y>0.23463</cdr:y>
    </cdr:from>
    <cdr:to>
      <cdr:x>0.67912</cdr:x>
      <cdr:y>0.42567</cdr:y>
    </cdr:to>
    <cdr:sp macro="" textlink="">
      <cdr:nvSpPr>
        <cdr:cNvPr id="5" name="ZoneTexte 4"/>
        <cdr:cNvSpPr txBox="1"/>
      </cdr:nvSpPr>
      <cdr:spPr>
        <a:xfrm xmlns:a="http://schemas.openxmlformats.org/drawingml/2006/main">
          <a:off x="2883492" y="720080"/>
          <a:ext cx="639532" cy="5862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smtClean="0"/>
            <a:t>6:00</a:t>
          </a:r>
          <a:endParaRPr lang="en-CA" sz="2000" dirty="0"/>
        </a:p>
      </cdr:txBody>
    </cdr:sp>
  </cdr:relSizeAnchor>
  <cdr:relSizeAnchor xmlns:cdr="http://schemas.openxmlformats.org/drawingml/2006/chartDrawing">
    <cdr:from>
      <cdr:x>0.54919</cdr:x>
      <cdr:y>0.44251</cdr:y>
    </cdr:from>
    <cdr:to>
      <cdr:x>0.67247</cdr:x>
      <cdr:y>0.63354</cdr:y>
    </cdr:to>
    <cdr:sp macro="" textlink="">
      <cdr:nvSpPr>
        <cdr:cNvPr id="7" name="ZoneTexte 6"/>
        <cdr:cNvSpPr txBox="1"/>
      </cdr:nvSpPr>
      <cdr:spPr>
        <a:xfrm xmlns:a="http://schemas.openxmlformats.org/drawingml/2006/main">
          <a:off x="4073594" y="21180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smtClean="0"/>
            <a:t>12:00</a:t>
          </a:r>
          <a:endParaRPr lang="en-CA"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2B514-9CC8-4936-9EDB-C2A3939A4AD1}" type="datetimeFigureOut">
              <a:rPr lang="en-CA" smtClean="0"/>
              <a:t>06/01/2016</a:t>
            </a:fld>
            <a:endParaRPr lang="en-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D238F-F83C-4653-8B99-FACF1CE6F069}" type="slidenum">
              <a:rPr lang="en-CA" smtClean="0"/>
              <a:t>‹N›</a:t>
            </a:fld>
            <a:endParaRPr lang="en-CA"/>
          </a:p>
        </p:txBody>
      </p:sp>
    </p:spTree>
    <p:extLst>
      <p:ext uri="{BB962C8B-B14F-4D97-AF65-F5344CB8AC3E}">
        <p14:creationId xmlns:p14="http://schemas.microsoft.com/office/powerpoint/2010/main" val="90334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17" name="Espace réservé du pied de page 16"/>
          <p:cNvSpPr>
            <a:spLocks noGrp="1"/>
          </p:cNvSpPr>
          <p:nvPr>
            <p:ph type="ftr" sz="quarter" idx="11"/>
          </p:nvPr>
        </p:nvSpPr>
        <p:spPr/>
        <p:txBody>
          <a:bodyPr/>
          <a:lstStyle>
            <a:extLst/>
          </a:lstStyle>
          <a:p>
            <a:endParaRPr lang="en-CA"/>
          </a:p>
        </p:txBody>
      </p:sp>
      <p:sp>
        <p:nvSpPr>
          <p:cNvPr id="29" name="Espace réservé du numéro de diapositive 28"/>
          <p:cNvSpPr>
            <a:spLocks noGrp="1"/>
          </p:cNvSpPr>
          <p:nvPr>
            <p:ph type="sldNum" sz="quarter" idx="12"/>
          </p:nvPr>
        </p:nvSpPr>
        <p:spPr/>
        <p:txBody>
          <a:bodyPr/>
          <a:lstStyle>
            <a:extLst/>
          </a:lstStyle>
          <a:p>
            <a:fld id="{E3350318-25ED-4254-AAE3-9954F127AF66}" type="slidenum">
              <a:rPr lang="en-CA" smtClean="0"/>
              <a:t>‹N›</a:t>
            </a:fld>
            <a:endParaRPr lang="en-C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Modifiez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5" name="Espace réservé du pied de page 4"/>
          <p:cNvSpPr>
            <a:spLocks noGrp="1"/>
          </p:cNvSpPr>
          <p:nvPr>
            <p:ph type="ftr" sz="quarter" idx="11"/>
          </p:nvPr>
        </p:nvSpPr>
        <p:spPr/>
        <p:txBody>
          <a:bodyPr/>
          <a:lstStyle>
            <a:extLst/>
          </a:lstStyle>
          <a:p>
            <a:endParaRPr lang="en-CA"/>
          </a:p>
        </p:txBody>
      </p:sp>
      <p:sp>
        <p:nvSpPr>
          <p:cNvPr id="6" name="Espace réservé du numéro de diapositive 5"/>
          <p:cNvSpPr>
            <a:spLocks noGrp="1"/>
          </p:cNvSpPr>
          <p:nvPr>
            <p:ph type="sldNum" sz="quarter" idx="12"/>
          </p:nvPr>
        </p:nvSpPr>
        <p:spPr/>
        <p:txBody>
          <a:bodyPr/>
          <a:lstStyle>
            <a:extLst/>
          </a:lstStyle>
          <a:p>
            <a:fld id="{E3350318-25ED-4254-AAE3-9954F127AF66}" type="slidenum">
              <a:rPr lang="en-CA" smtClean="0"/>
              <a:t>‹N›</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5" name="Espace réservé du pied de page 4"/>
          <p:cNvSpPr>
            <a:spLocks noGrp="1"/>
          </p:cNvSpPr>
          <p:nvPr>
            <p:ph type="ftr" sz="quarter" idx="11"/>
          </p:nvPr>
        </p:nvSpPr>
        <p:spPr/>
        <p:txBody>
          <a:bodyPr/>
          <a:lstStyle>
            <a:extLst/>
          </a:lstStyle>
          <a:p>
            <a:endParaRPr lang="en-CA"/>
          </a:p>
        </p:txBody>
      </p:sp>
      <p:sp>
        <p:nvSpPr>
          <p:cNvPr id="6" name="Espace réservé du numéro de diapositive 5"/>
          <p:cNvSpPr>
            <a:spLocks noGrp="1"/>
          </p:cNvSpPr>
          <p:nvPr>
            <p:ph type="sldNum" sz="quarter" idx="12"/>
          </p:nvPr>
        </p:nvSpPr>
        <p:spPr/>
        <p:txBody>
          <a:bodyPr/>
          <a:lstStyle>
            <a:extLst/>
          </a:lstStyle>
          <a:p>
            <a:fld id="{E3350318-25ED-4254-AAE3-9954F127AF66}" type="slidenum">
              <a:rPr lang="en-CA" smtClean="0"/>
              <a:t>‹N›</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8229600" cy="609600"/>
          </a:xfrm>
        </p:spPr>
        <p:txBody>
          <a:bodyPr/>
          <a:lstStyle/>
          <a:p>
            <a:r>
              <a:rPr lang="fr-FR" smtClean="0"/>
              <a:t>Modifiez le style du titre</a:t>
            </a:r>
            <a:endParaRPr lang="en-CA"/>
          </a:p>
        </p:txBody>
      </p:sp>
      <p:sp>
        <p:nvSpPr>
          <p:cNvPr id="3" name="Espace réservé du contenu 2"/>
          <p:cNvSpPr>
            <a:spLocks noGrp="1"/>
          </p:cNvSpPr>
          <p:nvPr>
            <p:ph sz="half" idx="1"/>
          </p:nvPr>
        </p:nvSpPr>
        <p:spPr>
          <a:xfrm>
            <a:off x="685800" y="1143000"/>
            <a:ext cx="381000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648200" y="1143000"/>
            <a:ext cx="381000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23022211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p:spPr>
        <p:txBody>
          <a:bodyPr/>
          <a:lstStyle/>
          <a:p>
            <a:r>
              <a:rPr lang="fr-FR" smtClean="0"/>
              <a:t>Modifiez le style du titre</a:t>
            </a:r>
            <a:endParaRPr lang="fr-CA"/>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22800" y="1885950"/>
            <a:ext cx="4013200" cy="2009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4622800" y="4048125"/>
            <a:ext cx="4013200" cy="2009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BD5CFB24-1A1F-4C38-9D92-BC7C6F57113D}" type="slidenum">
              <a:rPr lang="fr-FR"/>
              <a:pPr>
                <a:defRPr/>
              </a:pPr>
              <a:t>‹N›</a:t>
            </a:fld>
            <a:endParaRPr lang="fr-FR"/>
          </a:p>
        </p:txBody>
      </p:sp>
    </p:spTree>
    <p:extLst>
      <p:ext uri="{BB962C8B-B14F-4D97-AF65-F5344CB8AC3E}">
        <p14:creationId xmlns:p14="http://schemas.microsoft.com/office/powerpoint/2010/main" val="24670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F99FE1"/>
                </a:solidFill>
                <a:latin typeface="Arial Black" panose="020B0A04020102020204" pitchFamily="34" charset="0"/>
              </a:defRPr>
            </a:lvl1pPr>
            <a:extLst/>
          </a:lstStyle>
          <a:p>
            <a:r>
              <a:rPr kumimoji="0" lang="fr-FR" dirty="0" smtClean="0"/>
              <a:t>Modifiez le style du titre</a:t>
            </a:r>
            <a:endParaRPr kumimoji="0" lang="en-US" dirty="0"/>
          </a:p>
        </p:txBody>
      </p:sp>
      <p:sp>
        <p:nvSpPr>
          <p:cNvPr id="3" name="Espace réservé du contenu 2"/>
          <p:cNvSpPr>
            <a:spLocks noGrp="1"/>
          </p:cNvSpPr>
          <p:nvPr>
            <p:ph idx="1"/>
          </p:nvPr>
        </p:nvSpPr>
        <p:spPr/>
        <p:txBody>
          <a:bodyPr/>
          <a:lstStyle>
            <a:lvl1pPr>
              <a:defRPr>
                <a:solidFill>
                  <a:schemeClr val="accent6">
                    <a:lumMod val="40000"/>
                    <a:lumOff val="60000"/>
                  </a:schemeClr>
                </a:solidFill>
                <a:latin typeface="Arial" panose="020B0604020202020204" pitchFamily="34" charset="0"/>
                <a:cs typeface="Arial" panose="020B0604020202020204" pitchFamily="34" charset="0"/>
              </a:defRPr>
            </a:lvl1pPr>
            <a:lvl2pPr>
              <a:defRPr>
                <a:solidFill>
                  <a:schemeClr val="accent5">
                    <a:lumMod val="40000"/>
                    <a:lumOff val="60000"/>
                  </a:schemeClr>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fr-FR" dirty="0" smtClean="0"/>
              <a:t>Modifiez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5" name="Espace réservé du pied de page 4"/>
          <p:cNvSpPr>
            <a:spLocks noGrp="1"/>
          </p:cNvSpPr>
          <p:nvPr>
            <p:ph type="ftr" sz="quarter" idx="11"/>
          </p:nvPr>
        </p:nvSpPr>
        <p:spPr/>
        <p:txBody>
          <a:bodyPr/>
          <a:lstStyle>
            <a:extLst/>
          </a:lstStyle>
          <a:p>
            <a:endParaRPr lang="en-CA"/>
          </a:p>
        </p:txBody>
      </p:sp>
      <p:sp>
        <p:nvSpPr>
          <p:cNvPr id="6" name="Espace réservé du numéro de diapositive 5"/>
          <p:cNvSpPr>
            <a:spLocks noGrp="1"/>
          </p:cNvSpPr>
          <p:nvPr>
            <p:ph type="sldNum" sz="quarter" idx="12"/>
          </p:nvPr>
        </p:nvSpPr>
        <p:spPr/>
        <p:txBody>
          <a:bodyPr/>
          <a:lstStyle>
            <a:extLst/>
          </a:lstStyle>
          <a:p>
            <a:fld id="{E3350318-25ED-4254-AAE3-9954F127AF66}" type="slidenum">
              <a:rPr lang="en-CA" smtClean="0"/>
              <a:t>‹N›</a:t>
            </a:fld>
            <a:endParaRPr lang="en-CA"/>
          </a:p>
        </p:txBody>
      </p:sp>
      <p:sp>
        <p:nvSpPr>
          <p:cNvPr id="7" name="Rectangle 6"/>
          <p:cNvSpPr/>
          <p:nvPr userDrawn="1"/>
        </p:nvSpPr>
        <p:spPr>
          <a:xfrm>
            <a:off x="0" y="0"/>
            <a:ext cx="611560" cy="6858000"/>
          </a:xfrm>
          <a:prstGeom prst="rect">
            <a:avLst/>
          </a:prstGeom>
          <a:solidFill>
            <a:srgbClr val="000E2A"/>
          </a:solidFill>
          <a:ln>
            <a:solidFill>
              <a:srgbClr val="000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5" name="Espace réservé du pied de page 4"/>
          <p:cNvSpPr>
            <a:spLocks noGrp="1"/>
          </p:cNvSpPr>
          <p:nvPr>
            <p:ph type="ftr" sz="quarter" idx="11"/>
          </p:nvPr>
        </p:nvSpPr>
        <p:spPr/>
        <p:txBody>
          <a:bodyPr/>
          <a:lstStyle>
            <a:extLst/>
          </a:lstStyle>
          <a:p>
            <a:endParaRPr lang="en-CA"/>
          </a:p>
        </p:txBody>
      </p:sp>
      <p:sp>
        <p:nvSpPr>
          <p:cNvPr id="6" name="Espace réservé du numéro de diapositive 5"/>
          <p:cNvSpPr>
            <a:spLocks noGrp="1"/>
          </p:cNvSpPr>
          <p:nvPr>
            <p:ph type="sldNum" sz="quarter" idx="12"/>
          </p:nvPr>
        </p:nvSpPr>
        <p:spPr/>
        <p:txBody>
          <a:bodyPr/>
          <a:lstStyle>
            <a:extLst/>
          </a:lstStyle>
          <a:p>
            <a:fld id="{E3350318-25ED-4254-AAE3-9954F127AF66}" type="slidenum">
              <a:rPr lang="en-CA" smtClean="0"/>
              <a:t>‹N›</a:t>
            </a:fld>
            <a:endParaRPr lang="en-C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Modifiez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6" name="Espace réservé du pied de page 5"/>
          <p:cNvSpPr>
            <a:spLocks noGrp="1"/>
          </p:cNvSpPr>
          <p:nvPr>
            <p:ph type="ftr" sz="quarter" idx="11"/>
          </p:nvPr>
        </p:nvSpPr>
        <p:spPr/>
        <p:txBody>
          <a:bodyPr/>
          <a:lstStyle>
            <a:extLst/>
          </a:lstStyle>
          <a:p>
            <a:endParaRPr lang="en-CA"/>
          </a:p>
        </p:txBody>
      </p:sp>
      <p:sp>
        <p:nvSpPr>
          <p:cNvPr id="7" name="Espace réservé du numéro de diapositive 6"/>
          <p:cNvSpPr>
            <a:spLocks noGrp="1"/>
          </p:cNvSpPr>
          <p:nvPr>
            <p:ph type="sldNum" sz="quarter" idx="12"/>
          </p:nvPr>
        </p:nvSpPr>
        <p:spPr/>
        <p:txBody>
          <a:bodyPr/>
          <a:lstStyle>
            <a:extLst/>
          </a:lstStyle>
          <a:p>
            <a:fld id="{E3350318-25ED-4254-AAE3-9954F127AF66}" type="slidenum">
              <a:rPr lang="en-CA" smtClean="0"/>
              <a:t>‹N›</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8" name="Espace réservé du pied de page 7"/>
          <p:cNvSpPr>
            <a:spLocks noGrp="1"/>
          </p:cNvSpPr>
          <p:nvPr>
            <p:ph type="ftr" sz="quarter" idx="11"/>
          </p:nvPr>
        </p:nvSpPr>
        <p:spPr/>
        <p:txBody>
          <a:bodyPr/>
          <a:lstStyle>
            <a:extLst/>
          </a:lstStyle>
          <a:p>
            <a:endParaRPr lang="en-CA"/>
          </a:p>
        </p:txBody>
      </p:sp>
      <p:sp>
        <p:nvSpPr>
          <p:cNvPr id="9" name="Espace réservé du numéro de diapositive 8"/>
          <p:cNvSpPr>
            <a:spLocks noGrp="1"/>
          </p:cNvSpPr>
          <p:nvPr>
            <p:ph type="sldNum" sz="quarter" idx="12"/>
          </p:nvPr>
        </p:nvSpPr>
        <p:spPr/>
        <p:txBody>
          <a:bodyPr/>
          <a:lstStyle>
            <a:extLst/>
          </a:lstStyle>
          <a:p>
            <a:fld id="{E3350318-25ED-4254-AAE3-9954F127AF66}" type="slidenum">
              <a:rPr lang="en-CA" smtClean="0"/>
              <a:t>‹N›</a:t>
            </a:fld>
            <a:endParaRPr lang="en-C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4" name="Espace réservé du pied de page 3"/>
          <p:cNvSpPr>
            <a:spLocks noGrp="1"/>
          </p:cNvSpPr>
          <p:nvPr>
            <p:ph type="ftr" sz="quarter" idx="11"/>
          </p:nvPr>
        </p:nvSpPr>
        <p:spPr/>
        <p:txBody>
          <a:bodyPr/>
          <a:lstStyle>
            <a:extLst/>
          </a:lstStyle>
          <a:p>
            <a:endParaRPr lang="en-CA"/>
          </a:p>
        </p:txBody>
      </p:sp>
      <p:sp>
        <p:nvSpPr>
          <p:cNvPr id="5" name="Espace réservé du numéro de diapositive 4"/>
          <p:cNvSpPr>
            <a:spLocks noGrp="1"/>
          </p:cNvSpPr>
          <p:nvPr>
            <p:ph type="sldNum" sz="quarter" idx="12"/>
          </p:nvPr>
        </p:nvSpPr>
        <p:spPr/>
        <p:txBody>
          <a:bodyPr/>
          <a:lstStyle>
            <a:extLst/>
          </a:lstStyle>
          <a:p>
            <a:fld id="{E3350318-25ED-4254-AAE3-9954F127AF66}" type="slidenum">
              <a:rPr lang="en-CA" smtClean="0"/>
              <a:t>‹N›</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3" name="Espace réservé du pied de page 2"/>
          <p:cNvSpPr>
            <a:spLocks noGrp="1"/>
          </p:cNvSpPr>
          <p:nvPr>
            <p:ph type="ftr" sz="quarter" idx="11"/>
          </p:nvPr>
        </p:nvSpPr>
        <p:spPr/>
        <p:txBody>
          <a:bodyPr/>
          <a:lstStyle>
            <a:extLst/>
          </a:lstStyle>
          <a:p>
            <a:endParaRPr lang="en-CA"/>
          </a:p>
        </p:txBody>
      </p:sp>
      <p:sp>
        <p:nvSpPr>
          <p:cNvPr id="4" name="Espace réservé du numéro de diapositive 3"/>
          <p:cNvSpPr>
            <a:spLocks noGrp="1"/>
          </p:cNvSpPr>
          <p:nvPr>
            <p:ph type="sldNum" sz="quarter" idx="12"/>
          </p:nvPr>
        </p:nvSpPr>
        <p:spPr/>
        <p:txBody>
          <a:bodyPr/>
          <a:lstStyle>
            <a:extLst/>
          </a:lstStyle>
          <a:p>
            <a:fld id="{E3350318-25ED-4254-AAE3-9954F127AF66}" type="slidenum">
              <a:rPr lang="en-CA" smtClean="0"/>
              <a:t>‹N›</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8229600" cy="1162050"/>
          </a:xfrm>
        </p:spPr>
        <p:txBody>
          <a:bodyPr anchor="ctr"/>
          <a:lstStyle>
            <a:lvl1pPr algn="l">
              <a:buNone/>
              <a:defRPr sz="3600" b="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23BD5A4-A091-4CC1-BF65-7E4CBDAE1E5F}" type="datetimeFigureOut">
              <a:rPr lang="en-CA" smtClean="0"/>
              <a:t>06/01/2016</a:t>
            </a:fld>
            <a:endParaRPr lang="en-CA"/>
          </a:p>
        </p:txBody>
      </p:sp>
      <p:sp>
        <p:nvSpPr>
          <p:cNvPr id="6" name="Espace réservé du pied de page 5"/>
          <p:cNvSpPr>
            <a:spLocks noGrp="1"/>
          </p:cNvSpPr>
          <p:nvPr>
            <p:ph type="ftr" sz="quarter" idx="11"/>
          </p:nvPr>
        </p:nvSpPr>
        <p:spPr/>
        <p:txBody>
          <a:bodyPr/>
          <a:lstStyle>
            <a:extLst/>
          </a:lstStyle>
          <a:p>
            <a:endParaRPr lang="en-CA"/>
          </a:p>
        </p:txBody>
      </p:sp>
      <p:sp>
        <p:nvSpPr>
          <p:cNvPr id="7" name="Espace réservé du numéro de diapositive 6"/>
          <p:cNvSpPr>
            <a:spLocks noGrp="1"/>
          </p:cNvSpPr>
          <p:nvPr>
            <p:ph type="sldNum" sz="quarter" idx="12"/>
          </p:nvPr>
        </p:nvSpPr>
        <p:spPr/>
        <p:txBody>
          <a:bodyPr/>
          <a:lstStyle>
            <a:extLst/>
          </a:lstStyle>
          <a:p>
            <a:fld id="{E3350318-25ED-4254-AAE3-9954F127AF66}" type="slidenum">
              <a:rPr lang="en-CA" smtClean="0"/>
              <a:t>‹N›</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D23BD5A4-A091-4CC1-BF65-7E4CBDAE1E5F}" type="datetimeFigureOut">
              <a:rPr lang="en-CA" smtClean="0"/>
              <a:t>06/01/2016</a:t>
            </a:fld>
            <a:endParaRPr lang="en-CA"/>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en-CA"/>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E3350318-25ED-4254-AAE3-9954F127AF66}" type="slidenum">
              <a:rPr lang="en-CA" smtClean="0"/>
              <a:t>‹N›</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23BD5A4-A091-4CC1-BF65-7E4CBDAE1E5F}" type="datetimeFigureOut">
              <a:rPr lang="en-CA" smtClean="0"/>
              <a:t>06/01/2016</a:t>
            </a:fld>
            <a:endParaRPr lang="en-CA"/>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CA"/>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3350318-25ED-4254-AAE3-9954F127AF66}" type="slidenum">
              <a:rPr lang="en-CA" smtClean="0"/>
              <a:t>‹N›</a:t>
            </a:fld>
            <a:endParaRPr lang="en-CA"/>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692696"/>
            <a:ext cx="7772400" cy="1975104"/>
          </a:xfrm>
        </p:spPr>
        <p:txBody>
          <a:bodyPr>
            <a:normAutofit/>
          </a:bodyPr>
          <a:lstStyle/>
          <a:p>
            <a:r>
              <a:rPr lang="en-CA" dirty="0"/>
              <a:t>The health of female workers. Is science </a:t>
            </a:r>
            <a:r>
              <a:rPr lang="en-CA" dirty="0" smtClean="0"/>
              <a:t>Still One-eyed?</a:t>
            </a:r>
            <a:endParaRPr lang="en-CA" dirty="0"/>
          </a:p>
        </p:txBody>
      </p:sp>
      <p:sp>
        <p:nvSpPr>
          <p:cNvPr id="4" name="ZoneTexte 3"/>
          <p:cNvSpPr txBox="1"/>
          <p:nvPr/>
        </p:nvSpPr>
        <p:spPr>
          <a:xfrm>
            <a:off x="3923928" y="5013176"/>
            <a:ext cx="5037341" cy="1384995"/>
          </a:xfrm>
          <a:prstGeom prst="rect">
            <a:avLst/>
          </a:prstGeom>
          <a:noFill/>
        </p:spPr>
        <p:txBody>
          <a:bodyPr wrap="none" rtlCol="0">
            <a:spAutoFit/>
          </a:bodyPr>
          <a:lstStyle/>
          <a:p>
            <a:pPr algn="ctr"/>
            <a:r>
              <a:rPr lang="en-CA" sz="2800" dirty="0" smtClean="0">
                <a:solidFill>
                  <a:schemeClr val="accent2">
                    <a:lumMod val="40000"/>
                    <a:lumOff val="60000"/>
                  </a:schemeClr>
                </a:solidFill>
              </a:rPr>
              <a:t>Karen Messing</a:t>
            </a:r>
          </a:p>
          <a:p>
            <a:pPr algn="ctr"/>
            <a:r>
              <a:rPr lang="en-CA" sz="2800" dirty="0" smtClean="0">
                <a:solidFill>
                  <a:schemeClr val="accent2">
                    <a:lumMod val="40000"/>
                    <a:lumOff val="60000"/>
                  </a:schemeClr>
                </a:solidFill>
              </a:rPr>
              <a:t>CINBIOSE</a:t>
            </a:r>
          </a:p>
          <a:p>
            <a:pPr algn="ctr"/>
            <a:r>
              <a:rPr lang="en-CA" sz="2800" dirty="0" err="1" smtClean="0">
                <a:solidFill>
                  <a:schemeClr val="accent2">
                    <a:lumMod val="40000"/>
                    <a:lumOff val="60000"/>
                  </a:schemeClr>
                </a:solidFill>
              </a:rPr>
              <a:t>Université</a:t>
            </a:r>
            <a:r>
              <a:rPr lang="en-CA" sz="2800" dirty="0" smtClean="0">
                <a:solidFill>
                  <a:schemeClr val="accent2">
                    <a:lumMod val="40000"/>
                    <a:lumOff val="60000"/>
                  </a:schemeClr>
                </a:solidFill>
              </a:rPr>
              <a:t> du Québec à Montréal</a:t>
            </a:r>
            <a:endParaRPr lang="en-CA" sz="2800" dirty="0">
              <a:solidFill>
                <a:schemeClr val="accent2">
                  <a:lumMod val="40000"/>
                  <a:lumOff val="60000"/>
                </a:schemeClr>
              </a:solidFill>
            </a:endParaRPr>
          </a:p>
        </p:txBody>
      </p:sp>
      <p:pic>
        <p:nvPicPr>
          <p:cNvPr id="6" name="Picture 6" descr="phot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757" y="3307765"/>
            <a:ext cx="130651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1543915495"/>
              </p:ext>
            </p:extLst>
          </p:nvPr>
        </p:nvGraphicFramePr>
        <p:xfrm>
          <a:off x="7037198" y="1"/>
          <a:ext cx="2106802" cy="1268760"/>
        </p:xfrm>
        <a:graphic>
          <a:graphicData uri="http://schemas.openxmlformats.org/presentationml/2006/ole">
            <mc:AlternateContent xmlns:mc="http://schemas.openxmlformats.org/markup-compatibility/2006">
              <mc:Choice xmlns:v="urn:schemas-microsoft-com:vml" Requires="v">
                <p:oleObj spid="_x0000_s4126" name="Bitmap Image" r:id="rId4" imgW="9505995" imgH="5752677" progId="Paint.Picture">
                  <p:embed/>
                </p:oleObj>
              </mc:Choice>
              <mc:Fallback>
                <p:oleObj name="Bitmap Image" r:id="rId4" imgW="9505995" imgH="5752677"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198" y="1"/>
                        <a:ext cx="2106802" cy="1268760"/>
                      </a:xfrm>
                      <a:prstGeom prst="rect">
                        <a:avLst/>
                      </a:prstGeom>
                      <a:noFill/>
                      <a:ln>
                        <a:noFill/>
                      </a:ln>
                      <a:effectLst/>
                    </p:spPr>
                  </p:pic>
                </p:oleObj>
              </mc:Fallback>
            </mc:AlternateContent>
          </a:graphicData>
        </a:graphic>
      </p:graphicFrame>
      <p:pic>
        <p:nvPicPr>
          <p:cNvPr id="4102" name="Picture 6" descr="Image result for karen mess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068960"/>
            <a:ext cx="1872208" cy="27736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phot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2250560"/>
            <a:ext cx="3168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539552" cy="6858000"/>
          </a:xfrm>
          <a:prstGeom prst="rect">
            <a:avLst/>
          </a:prstGeom>
          <a:solidFill>
            <a:srgbClr val="000E2A"/>
          </a:solidFill>
          <a:ln>
            <a:solidFill>
              <a:srgbClr val="000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116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2" y="12616"/>
            <a:ext cx="9144000" cy="1431925"/>
          </a:xfrm>
        </p:spPr>
        <p:txBody>
          <a:bodyPr/>
          <a:lstStyle/>
          <a:p>
            <a:pPr algn="ctr">
              <a:defRPr/>
            </a:pPr>
            <a:r>
              <a:rPr lang="en-CA" sz="3200" dirty="0" smtClean="0"/>
              <a:t>Exposures of men and women matched to the same occupation (interview data)</a:t>
            </a:r>
            <a:endParaRPr lang="en-CA"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31083008"/>
              </p:ext>
            </p:extLst>
          </p:nvPr>
        </p:nvGraphicFramePr>
        <p:xfrm>
          <a:off x="1043608" y="1196752"/>
          <a:ext cx="7826376" cy="5037032"/>
        </p:xfrm>
        <a:graphic>
          <a:graphicData uri="http://schemas.openxmlformats.org/drawingml/2006/table">
            <a:tbl>
              <a:tblPr firstRow="1" bandRow="1">
                <a:tableStyleId>{5C22544A-7EE6-4342-B048-85BDC9FD1C3A}</a:tableStyleId>
              </a:tblPr>
              <a:tblGrid>
                <a:gridCol w="2608792"/>
                <a:gridCol w="2608792"/>
                <a:gridCol w="2608792"/>
              </a:tblGrid>
              <a:tr h="1188686">
                <a:tc>
                  <a:txBody>
                    <a:bodyPr/>
                    <a:lstStyle/>
                    <a:p>
                      <a:r>
                        <a:rPr lang="en-CA" sz="2800" dirty="0" smtClean="0"/>
                        <a:t>Occupationally exposed to </a:t>
                      </a:r>
                      <a:endParaRPr lang="en-CA" sz="2800" dirty="0"/>
                    </a:p>
                  </a:txBody>
                  <a:tcPr marL="91448" marR="91448" marT="45703" marB="45703"/>
                </a:tc>
                <a:tc>
                  <a:txBody>
                    <a:bodyPr/>
                    <a:lstStyle/>
                    <a:p>
                      <a:pPr algn="ctr"/>
                      <a:r>
                        <a:rPr lang="en-CA" sz="2800" dirty="0" smtClean="0"/>
                        <a:t>Women</a:t>
                      </a:r>
                    </a:p>
                    <a:p>
                      <a:pPr algn="ctr"/>
                      <a:r>
                        <a:rPr lang="en-CA" sz="2800" dirty="0" smtClean="0"/>
                        <a:t>(N=604)</a:t>
                      </a:r>
                    </a:p>
                    <a:p>
                      <a:pPr algn="ctr"/>
                      <a:r>
                        <a:rPr lang="en-CA" sz="2800" dirty="0" smtClean="0"/>
                        <a:t>% yes</a:t>
                      </a:r>
                      <a:endParaRPr lang="en-CA" sz="2800" dirty="0"/>
                    </a:p>
                  </a:txBody>
                  <a:tcPr marL="91448" marR="91448" marT="45703" marB="45703"/>
                </a:tc>
                <a:tc>
                  <a:txBody>
                    <a:bodyPr/>
                    <a:lstStyle/>
                    <a:p>
                      <a:pPr algn="ctr"/>
                      <a:r>
                        <a:rPr lang="en-CA" sz="2800" dirty="0" smtClean="0"/>
                        <a:t>Men</a:t>
                      </a:r>
                    </a:p>
                    <a:p>
                      <a:pPr algn="ctr"/>
                      <a:r>
                        <a:rPr lang="en-CA" sz="2800" dirty="0" smtClean="0"/>
                        <a:t>(N=604)</a:t>
                      </a:r>
                    </a:p>
                    <a:p>
                      <a:pPr algn="ctr"/>
                      <a:r>
                        <a:rPr lang="en-CA" sz="2800" dirty="0" smtClean="0"/>
                        <a:t>% yes</a:t>
                      </a:r>
                      <a:endParaRPr lang="en-CA" sz="2800" dirty="0"/>
                    </a:p>
                  </a:txBody>
                  <a:tcPr marL="91448" marR="91448" marT="45703" marB="45703"/>
                </a:tc>
              </a:tr>
              <a:tr h="680155">
                <a:tc>
                  <a:txBody>
                    <a:bodyPr/>
                    <a:lstStyle/>
                    <a:p>
                      <a:r>
                        <a:rPr lang="en-CA" sz="2800" dirty="0" smtClean="0">
                          <a:latin typeface="Arial" panose="020B0604020202020204" pitchFamily="34" charset="0"/>
                          <a:cs typeface="Arial" panose="020B0604020202020204" pitchFamily="34" charset="0"/>
                        </a:rPr>
                        <a:t>Smoke/fumes</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14%</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30%</a:t>
                      </a:r>
                      <a:endParaRPr lang="en-CA" sz="2800" dirty="0">
                        <a:latin typeface="Arial" panose="020B0604020202020204" pitchFamily="34" charset="0"/>
                        <a:cs typeface="Arial" panose="020B0604020202020204" pitchFamily="34" charset="0"/>
                      </a:endParaRPr>
                    </a:p>
                  </a:txBody>
                  <a:tcPr marL="91448" marR="91448" marT="45703" marB="45703"/>
                </a:tc>
              </a:tr>
              <a:tr h="680155">
                <a:tc>
                  <a:txBody>
                    <a:bodyPr/>
                    <a:lstStyle/>
                    <a:p>
                      <a:r>
                        <a:rPr lang="en-CA" sz="2800" dirty="0" smtClean="0">
                          <a:latin typeface="Arial" panose="020B0604020202020204" pitchFamily="34" charset="0"/>
                          <a:cs typeface="Arial" panose="020B0604020202020204" pitchFamily="34" charset="0"/>
                        </a:rPr>
                        <a:t>Oils/solvents</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13%</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30%</a:t>
                      </a:r>
                      <a:endParaRPr lang="en-CA" sz="2800" dirty="0">
                        <a:latin typeface="Arial" panose="020B0604020202020204" pitchFamily="34" charset="0"/>
                        <a:cs typeface="Arial" panose="020B0604020202020204" pitchFamily="34" charset="0"/>
                      </a:endParaRPr>
                    </a:p>
                  </a:txBody>
                  <a:tcPr marL="91448" marR="91448" marT="45703" marB="45703"/>
                </a:tc>
              </a:tr>
              <a:tr h="680155">
                <a:tc>
                  <a:txBody>
                    <a:bodyPr/>
                    <a:lstStyle/>
                    <a:p>
                      <a:r>
                        <a:rPr lang="en-CA" sz="2800" dirty="0" smtClean="0">
                          <a:latin typeface="Arial" panose="020B0604020202020204" pitchFamily="34" charset="0"/>
                          <a:cs typeface="Arial" panose="020B0604020202020204" pitchFamily="34" charset="0"/>
                        </a:rPr>
                        <a:t>Night shift</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3%</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8%</a:t>
                      </a:r>
                      <a:endParaRPr lang="en-CA" sz="2800" dirty="0">
                        <a:latin typeface="Arial" panose="020B0604020202020204" pitchFamily="34" charset="0"/>
                        <a:cs typeface="Arial" panose="020B0604020202020204" pitchFamily="34" charset="0"/>
                      </a:endParaRPr>
                    </a:p>
                  </a:txBody>
                  <a:tcPr marL="91448" marR="91448" marT="45703" marB="45703"/>
                </a:tc>
              </a:tr>
              <a:tr h="680155">
                <a:tc>
                  <a:txBody>
                    <a:bodyPr/>
                    <a:lstStyle/>
                    <a:p>
                      <a:r>
                        <a:rPr lang="en-CA" sz="2800" dirty="0" smtClean="0">
                          <a:latin typeface="Arial" panose="020B0604020202020204" pitchFamily="34" charset="0"/>
                          <a:cs typeface="Arial" panose="020B0604020202020204" pitchFamily="34" charset="0"/>
                        </a:rPr>
                        <a:t>Irregular hours</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11%</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18%</a:t>
                      </a:r>
                      <a:endParaRPr lang="en-CA" sz="2800" dirty="0">
                        <a:latin typeface="Arial" panose="020B0604020202020204" pitchFamily="34" charset="0"/>
                        <a:cs typeface="Arial" panose="020B0604020202020204" pitchFamily="34" charset="0"/>
                      </a:endParaRPr>
                    </a:p>
                  </a:txBody>
                  <a:tcPr marL="91448" marR="91448" marT="45703" marB="45703"/>
                </a:tc>
              </a:tr>
              <a:tr h="680155">
                <a:tc>
                  <a:txBody>
                    <a:bodyPr/>
                    <a:lstStyle/>
                    <a:p>
                      <a:r>
                        <a:rPr lang="en-CA" sz="2800" dirty="0" smtClean="0">
                          <a:latin typeface="Arial" panose="020B0604020202020204" pitchFamily="34" charset="0"/>
                          <a:cs typeface="Arial" panose="020B0604020202020204" pitchFamily="34" charset="0"/>
                        </a:rPr>
                        <a:t>Very fast speed</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53%</a:t>
                      </a:r>
                      <a:endParaRPr lang="en-CA" sz="2800" dirty="0">
                        <a:latin typeface="Arial" panose="020B0604020202020204" pitchFamily="34" charset="0"/>
                        <a:cs typeface="Arial" panose="020B0604020202020204" pitchFamily="34" charset="0"/>
                      </a:endParaRPr>
                    </a:p>
                  </a:txBody>
                  <a:tcPr marL="91448" marR="91448" marT="45703" marB="45703"/>
                </a:tc>
                <a:tc>
                  <a:txBody>
                    <a:bodyPr/>
                    <a:lstStyle/>
                    <a:p>
                      <a:pPr algn="ctr"/>
                      <a:r>
                        <a:rPr lang="en-CA" sz="2800" dirty="0" smtClean="0">
                          <a:latin typeface="Arial" panose="020B0604020202020204" pitchFamily="34" charset="0"/>
                          <a:cs typeface="Arial" panose="020B0604020202020204" pitchFamily="34" charset="0"/>
                        </a:rPr>
                        <a:t>43%</a:t>
                      </a:r>
                      <a:endParaRPr lang="en-CA" sz="2800" dirty="0">
                        <a:latin typeface="Arial" panose="020B0604020202020204" pitchFamily="34" charset="0"/>
                        <a:cs typeface="Arial" panose="020B0604020202020204" pitchFamily="34" charset="0"/>
                      </a:endParaRPr>
                    </a:p>
                  </a:txBody>
                  <a:tcPr marL="91448" marR="91448" marT="45703" marB="45703"/>
                </a:tc>
              </a:tr>
            </a:tbl>
          </a:graphicData>
        </a:graphic>
      </p:graphicFrame>
      <p:sp>
        <p:nvSpPr>
          <p:cNvPr id="12321" name="ZoneTexte 4"/>
          <p:cNvSpPr txBox="1">
            <a:spLocks noChangeArrowheads="1"/>
          </p:cNvSpPr>
          <p:nvPr/>
        </p:nvSpPr>
        <p:spPr bwMode="auto">
          <a:xfrm>
            <a:off x="3203848" y="6488113"/>
            <a:ext cx="5909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r>
              <a:rPr lang="en-CA" sz="2400" dirty="0" err="1"/>
              <a:t>Eng</a:t>
            </a:r>
            <a:r>
              <a:rPr lang="en-CA" sz="2400" dirty="0"/>
              <a:t> et al. 2011 </a:t>
            </a:r>
            <a:r>
              <a:rPr lang="en-CA" sz="2400" i="1" dirty="0" err="1"/>
              <a:t>Occup</a:t>
            </a:r>
            <a:r>
              <a:rPr lang="en-CA" sz="2400" i="1" dirty="0"/>
              <a:t>. </a:t>
            </a:r>
            <a:r>
              <a:rPr lang="en-CA" sz="2400" i="1" dirty="0" err="1"/>
              <a:t>Envi</a:t>
            </a:r>
            <a:r>
              <a:rPr lang="en-CA" sz="2400" i="1" dirty="0"/>
              <a:t>. Med.</a:t>
            </a:r>
            <a:r>
              <a:rPr lang="en-CA" sz="2400" dirty="0"/>
              <a:t> </a:t>
            </a:r>
          </a:p>
        </p:txBody>
      </p:sp>
    </p:spTree>
    <p:extLst>
      <p:ext uri="{BB962C8B-B14F-4D97-AF65-F5344CB8AC3E}">
        <p14:creationId xmlns:p14="http://schemas.microsoft.com/office/powerpoint/2010/main" val="393946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613" y="304800"/>
            <a:ext cx="4160837" cy="1431925"/>
          </a:xfrm>
        </p:spPr>
        <p:txBody>
          <a:bodyPr/>
          <a:lstStyle/>
          <a:p>
            <a:pPr algn="ctr">
              <a:defRPr/>
            </a:pPr>
            <a:r>
              <a:rPr lang="en-CA" sz="3200" dirty="0" smtClean="0"/>
              <a:t/>
            </a:r>
            <a:br>
              <a:rPr lang="en-CA" sz="3200" dirty="0" smtClean="0"/>
            </a:br>
            <a:endParaRPr lang="en-CA" sz="3200" dirty="0"/>
          </a:p>
        </p:txBody>
      </p:sp>
      <p:sp>
        <p:nvSpPr>
          <p:cNvPr id="4" name="Rectangle 3"/>
          <p:cNvSpPr txBox="1">
            <a:spLocks noChangeArrowheads="1"/>
          </p:cNvSpPr>
          <p:nvPr/>
        </p:nvSpPr>
        <p:spPr bwMode="auto">
          <a:xfrm>
            <a:off x="1403350" y="6453188"/>
            <a:ext cx="7705725" cy="371475"/>
          </a:xfrm>
          <a:prstGeom prst="rect">
            <a:avLst/>
          </a:prstGeom>
          <a:solidFill>
            <a:schemeClr val="tx1"/>
          </a:solidFill>
          <a:ln w="9525">
            <a:solidFill>
              <a:srgbClr val="FFFF99"/>
            </a:solidFill>
            <a:miter lim="800000"/>
            <a:headEnd/>
            <a:tailEnd/>
          </a:ln>
          <a:effectLst/>
          <a:ex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lnSpc>
                <a:spcPct val="80000"/>
              </a:lnSpc>
              <a:buFontTx/>
              <a:buNone/>
              <a:defRPr/>
            </a:pPr>
            <a:r>
              <a:rPr lang="fr-CA" sz="2000" b="1" dirty="0" err="1" smtClean="0">
                <a:solidFill>
                  <a:srgbClr val="000E2A"/>
                </a:solidFill>
                <a:effectLst/>
                <a:latin typeface="Arial" panose="020B0604020202020204" pitchFamily="34" charset="0"/>
                <a:cs typeface="Arial" panose="020B0604020202020204" pitchFamily="34" charset="0"/>
              </a:rPr>
              <a:t>Laperrière</a:t>
            </a:r>
            <a:r>
              <a:rPr lang="fr-CA" sz="2000" b="1" dirty="0" smtClean="0">
                <a:solidFill>
                  <a:srgbClr val="000E2A"/>
                </a:solidFill>
                <a:effectLst/>
                <a:latin typeface="Arial" panose="020B0604020202020204" pitchFamily="34" charset="0"/>
                <a:cs typeface="Arial" panose="020B0604020202020204" pitchFamily="34" charset="0"/>
              </a:rPr>
              <a:t> et al. 2006; Calvet et al. 2012</a:t>
            </a:r>
            <a:endParaRPr lang="fr-CA" sz="2000" b="1" dirty="0">
              <a:solidFill>
                <a:srgbClr val="000E2A"/>
              </a:solidFill>
              <a:effectLst/>
              <a:latin typeface="Arial" panose="020B0604020202020204" pitchFamily="34" charset="0"/>
              <a:cs typeface="Arial" panose="020B0604020202020204" pitchFamily="34" charset="0"/>
            </a:endParaRPr>
          </a:p>
        </p:txBody>
      </p:sp>
      <p:pic>
        <p:nvPicPr>
          <p:cNvPr id="1331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450" y="0"/>
            <a:ext cx="3003550" cy="14747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7483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4"/>
          <p:cNvGraphicFramePr>
            <a:graphicFrameLocks/>
          </p:cNvGraphicFramePr>
          <p:nvPr>
            <p:extLst>
              <p:ext uri="{D42A27DB-BD31-4B8C-83A1-F6EECF244321}">
                <p14:modId xmlns:p14="http://schemas.microsoft.com/office/powerpoint/2010/main" val="1107184639"/>
              </p:ext>
            </p:extLst>
          </p:nvPr>
        </p:nvGraphicFramePr>
        <p:xfrm>
          <a:off x="1403350" y="1941514"/>
          <a:ext cx="7753350" cy="4511674"/>
        </p:xfrm>
        <a:graphic>
          <a:graphicData uri="http://schemas.openxmlformats.org/drawingml/2006/table">
            <a:tbl>
              <a:tblPr firstRow="1" bandRow="1">
                <a:tableStyleId>{5C22544A-7EE6-4342-B048-85BDC9FD1C3A}</a:tableStyleId>
              </a:tblPr>
              <a:tblGrid>
                <a:gridCol w="2461308"/>
                <a:gridCol w="2592181"/>
                <a:gridCol w="2699861"/>
              </a:tblGrid>
              <a:tr h="945013">
                <a:tc>
                  <a:txBody>
                    <a:bodyPr/>
                    <a:lstStyle/>
                    <a:p>
                      <a:r>
                        <a:rPr lang="en-CA" sz="2800" dirty="0" smtClean="0"/>
                        <a:t>Job observed</a:t>
                      </a:r>
                      <a:endParaRPr lang="en-CA" sz="2800" dirty="0"/>
                    </a:p>
                  </a:txBody>
                  <a:tcPr marL="91436" marR="91436" marT="45726" marB="45726">
                    <a:solidFill>
                      <a:srgbClr val="002060"/>
                    </a:solidFill>
                  </a:tcPr>
                </a:tc>
                <a:tc>
                  <a:txBody>
                    <a:bodyPr/>
                    <a:lstStyle/>
                    <a:p>
                      <a:pPr algn="ctr"/>
                      <a:r>
                        <a:rPr lang="en-CA" sz="2800" dirty="0" smtClean="0"/>
                        <a:t>Women</a:t>
                      </a:r>
                    </a:p>
                  </a:txBody>
                  <a:tcPr marL="91436" marR="91436" marT="45726" marB="45726">
                    <a:solidFill>
                      <a:srgbClr val="002060"/>
                    </a:solidFill>
                  </a:tcPr>
                </a:tc>
                <a:tc>
                  <a:txBody>
                    <a:bodyPr/>
                    <a:lstStyle/>
                    <a:p>
                      <a:pPr algn="ctr"/>
                      <a:r>
                        <a:rPr lang="en-CA" sz="2800" dirty="0" smtClean="0"/>
                        <a:t>Men</a:t>
                      </a:r>
                    </a:p>
                  </a:txBody>
                  <a:tcPr marL="91436" marR="91436" marT="45726" marB="45726">
                    <a:solidFill>
                      <a:srgbClr val="002060"/>
                    </a:solidFill>
                  </a:tcPr>
                </a:tc>
              </a:tr>
              <a:tr h="1188887">
                <a:tc>
                  <a:txBody>
                    <a:bodyPr/>
                    <a:lstStyle/>
                    <a:p>
                      <a:r>
                        <a:rPr lang="en-CA" sz="2400" dirty="0" smtClean="0">
                          <a:latin typeface="Arial" panose="020B0604020202020204" pitchFamily="34" charset="0"/>
                          <a:cs typeface="Arial" panose="020B0604020202020204" pitchFamily="34" charset="0"/>
                        </a:rPr>
                        <a:t>Food servers</a:t>
                      </a:r>
                    </a:p>
                    <a:p>
                      <a:r>
                        <a:rPr lang="en-CA" sz="2400" dirty="0" smtClean="0">
                          <a:latin typeface="Arial" panose="020B0604020202020204" pitchFamily="34" charset="0"/>
                          <a:cs typeface="Arial" panose="020B0604020202020204" pitchFamily="34" charset="0"/>
                        </a:rPr>
                        <a:t>(same restaurant)</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6">
                        <a:lumMod val="20000"/>
                        <a:lumOff val="80000"/>
                      </a:schemeClr>
                    </a:solidFill>
                  </a:tcPr>
                </a:tc>
                <a:tc>
                  <a:txBody>
                    <a:bodyPr/>
                    <a:lstStyle/>
                    <a:p>
                      <a:pPr marL="342900" indent="-342900" algn="ctr">
                        <a:buFont typeface="Arial" pitchFamily="34" charset="0"/>
                        <a:buChar char="•"/>
                      </a:pPr>
                      <a:r>
                        <a:rPr lang="en-CA" sz="2400" dirty="0" smtClean="0">
                          <a:latin typeface="Arial" panose="020B0604020202020204" pitchFamily="34" charset="0"/>
                          <a:cs typeface="Arial" panose="020B0604020202020204" pitchFamily="34" charset="0"/>
                        </a:rPr>
                        <a:t>38</a:t>
                      </a:r>
                      <a:r>
                        <a:rPr lang="en-CA" sz="2400" baseline="0" dirty="0" smtClean="0">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rPr>
                        <a:t>steps/min</a:t>
                      </a:r>
                    </a:p>
                    <a:p>
                      <a:pPr marL="342900" indent="-342900" algn="ctr">
                        <a:buFont typeface="Arial" pitchFamily="34" charset="0"/>
                        <a:buChar char="•"/>
                      </a:pPr>
                      <a:r>
                        <a:rPr lang="en-CA" sz="2400" dirty="0" smtClean="0">
                          <a:latin typeface="Arial" panose="020B0604020202020204" pitchFamily="34" charset="0"/>
                          <a:cs typeface="Arial" panose="020B0604020202020204" pitchFamily="34" charset="0"/>
                        </a:rPr>
                        <a:t>walk 27% of time</a:t>
                      </a:r>
                    </a:p>
                  </a:txBody>
                  <a:tcPr marL="91436" marR="91436" marT="45726" marB="45726">
                    <a:solidFill>
                      <a:schemeClr val="accent6">
                        <a:lumMod val="20000"/>
                        <a:lumOff val="80000"/>
                      </a:schemeClr>
                    </a:solidFill>
                  </a:tcPr>
                </a:tc>
                <a:tc>
                  <a:txBody>
                    <a:bodyPr/>
                    <a:lstStyle/>
                    <a:p>
                      <a:pPr marL="342900" indent="-342900" algn="ctr">
                        <a:buFont typeface="Arial" pitchFamily="34" charset="0"/>
                        <a:buChar char="•"/>
                      </a:pPr>
                      <a:r>
                        <a:rPr lang="en-CA" sz="2400" dirty="0" smtClean="0">
                          <a:latin typeface="Arial" panose="020B0604020202020204" pitchFamily="34" charset="0"/>
                          <a:cs typeface="Arial" panose="020B0604020202020204" pitchFamily="34" charset="0"/>
                        </a:rPr>
                        <a:t>21 steps/min</a:t>
                      </a:r>
                    </a:p>
                    <a:p>
                      <a:pPr marL="342900" marR="0" indent="-342900" algn="ctr" defTabSz="914400" rtl="0" eaLnBrk="1" fontAlgn="auto" latinLnBrk="0" hangingPunct="1">
                        <a:lnSpc>
                          <a:spcPct val="100000"/>
                        </a:lnSpc>
                        <a:spcBef>
                          <a:spcPts val="0"/>
                        </a:spcBef>
                        <a:spcAft>
                          <a:spcPts val="0"/>
                        </a:spcAft>
                        <a:buClrTx/>
                        <a:buSzTx/>
                        <a:buFont typeface="Arial" pitchFamily="34" charset="0"/>
                        <a:buChar char="•"/>
                        <a:tabLst/>
                        <a:defRPr/>
                      </a:pPr>
                      <a:r>
                        <a:rPr lang="en-CA" sz="2400" dirty="0" smtClean="0">
                          <a:latin typeface="Arial" panose="020B0604020202020204" pitchFamily="34" charset="0"/>
                          <a:cs typeface="Arial" panose="020B0604020202020204" pitchFamily="34" charset="0"/>
                        </a:rPr>
                        <a:t>walk 15% of time</a:t>
                      </a:r>
                    </a:p>
                  </a:txBody>
                  <a:tcPr marL="91436" marR="91436" marT="45726" marB="45726">
                    <a:solidFill>
                      <a:schemeClr val="accent6">
                        <a:lumMod val="20000"/>
                        <a:lumOff val="80000"/>
                      </a:schemeClr>
                    </a:solidFill>
                  </a:tcPr>
                </a:tc>
              </a:tr>
              <a:tr h="1188887">
                <a:tc>
                  <a:txBody>
                    <a:bodyPr/>
                    <a:lstStyle/>
                    <a:p>
                      <a:r>
                        <a:rPr lang="en-CA" sz="2400" dirty="0" smtClean="0">
                          <a:latin typeface="Arial" panose="020B0604020202020204" pitchFamily="34" charset="0"/>
                          <a:cs typeface="Arial" panose="020B0604020202020204" pitchFamily="34" charset="0"/>
                        </a:rPr>
                        <a:t>Hospital</a:t>
                      </a:r>
                      <a:r>
                        <a:rPr lang="en-CA" sz="2400" baseline="0" dirty="0" smtClean="0">
                          <a:latin typeface="Arial" panose="020B0604020202020204" pitchFamily="34" charset="0"/>
                          <a:cs typeface="Arial" panose="020B0604020202020204" pitchFamily="34" charset="0"/>
                        </a:rPr>
                        <a:t> c</a:t>
                      </a:r>
                      <a:r>
                        <a:rPr lang="en-CA" sz="2400" dirty="0" smtClean="0">
                          <a:latin typeface="Arial" panose="020B0604020202020204" pitchFamily="34" charset="0"/>
                          <a:cs typeface="Arial" panose="020B0604020202020204" pitchFamily="34" charset="0"/>
                        </a:rPr>
                        <a:t>leaners (same hospitals)</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1">
                        <a:lumMod val="20000"/>
                        <a:lumOff val="80000"/>
                      </a:schemeClr>
                    </a:solidFill>
                  </a:tcPr>
                </a:tc>
                <a:tc>
                  <a:txBody>
                    <a:bodyPr/>
                    <a:lstStyle/>
                    <a:p>
                      <a:pPr algn="ctr"/>
                      <a:r>
                        <a:rPr lang="en-CA" sz="2400" dirty="0" smtClean="0">
                          <a:latin typeface="Arial" panose="020B0604020202020204" pitchFamily="34" charset="0"/>
                          <a:cs typeface="Arial" panose="020B0604020202020204" pitchFamily="34" charset="0"/>
                        </a:rPr>
                        <a:t>38 minutes/day</a:t>
                      </a:r>
                    </a:p>
                    <a:p>
                      <a:pPr algn="ctr"/>
                      <a:r>
                        <a:rPr lang="en-CA" sz="2400" dirty="0" smtClean="0">
                          <a:latin typeface="Arial" panose="020B0604020202020204" pitchFamily="34" charset="0"/>
                          <a:cs typeface="Arial" panose="020B0604020202020204" pitchFamily="34" charset="0"/>
                        </a:rPr>
                        <a:t>cleaning</a:t>
                      </a:r>
                      <a:r>
                        <a:rPr lang="en-CA" sz="2400" baseline="0" dirty="0" smtClean="0">
                          <a:latin typeface="Arial" panose="020B0604020202020204" pitchFamily="34" charset="0"/>
                          <a:cs typeface="Arial" panose="020B0604020202020204" pitchFamily="34" charset="0"/>
                        </a:rPr>
                        <a:t> toilets</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1">
                        <a:lumMod val="20000"/>
                        <a:lumOff val="80000"/>
                      </a:schemeClr>
                    </a:solidFill>
                  </a:tcPr>
                </a:tc>
                <a:tc>
                  <a:txBody>
                    <a:bodyPr/>
                    <a:lstStyle/>
                    <a:p>
                      <a:pPr algn="ctr"/>
                      <a:r>
                        <a:rPr lang="en-CA" sz="2400" dirty="0" smtClean="0">
                          <a:latin typeface="Arial" panose="020B0604020202020204" pitchFamily="34" charset="0"/>
                          <a:cs typeface="Arial" panose="020B0604020202020204" pitchFamily="34" charset="0"/>
                        </a:rPr>
                        <a:t>19 minutes/day</a:t>
                      </a:r>
                    </a:p>
                    <a:p>
                      <a:pPr algn="ctr"/>
                      <a:r>
                        <a:rPr lang="en-CA" sz="2400" dirty="0" smtClean="0">
                          <a:latin typeface="Arial" panose="020B0604020202020204" pitchFamily="34" charset="0"/>
                          <a:cs typeface="Arial" panose="020B0604020202020204" pitchFamily="34" charset="0"/>
                        </a:rPr>
                        <a:t>cleaning</a:t>
                      </a:r>
                      <a:r>
                        <a:rPr lang="en-CA" sz="2400" baseline="0" dirty="0" smtClean="0">
                          <a:latin typeface="Arial" panose="020B0604020202020204" pitchFamily="34" charset="0"/>
                          <a:cs typeface="Arial" panose="020B0604020202020204" pitchFamily="34" charset="0"/>
                        </a:rPr>
                        <a:t> toilets</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1">
                        <a:lumMod val="20000"/>
                        <a:lumOff val="80000"/>
                      </a:schemeClr>
                    </a:solidFill>
                  </a:tcPr>
                </a:tc>
              </a:tr>
              <a:tr h="1188887">
                <a:tc>
                  <a:txBody>
                    <a:bodyPr/>
                    <a:lstStyle/>
                    <a:p>
                      <a:r>
                        <a:rPr lang="en-CA" sz="2400" dirty="0" smtClean="0">
                          <a:latin typeface="Arial" panose="020B0604020202020204" pitchFamily="34" charset="0"/>
                          <a:cs typeface="Arial" panose="020B0604020202020204" pitchFamily="34" charset="0"/>
                        </a:rPr>
                        <a:t>Hospital</a:t>
                      </a:r>
                      <a:r>
                        <a:rPr lang="en-CA" sz="2400" baseline="0" dirty="0" smtClean="0">
                          <a:latin typeface="Arial" panose="020B0604020202020204" pitchFamily="34" charset="0"/>
                          <a:cs typeface="Arial" panose="020B0604020202020204" pitchFamily="34" charset="0"/>
                        </a:rPr>
                        <a:t> c</a:t>
                      </a:r>
                      <a:r>
                        <a:rPr lang="en-CA" sz="2400" dirty="0" smtClean="0">
                          <a:latin typeface="Arial" panose="020B0604020202020204" pitchFamily="34" charset="0"/>
                          <a:cs typeface="Arial" panose="020B0604020202020204" pitchFamily="34" charset="0"/>
                        </a:rPr>
                        <a:t>leaners (same hospitals)</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6">
                        <a:lumMod val="20000"/>
                        <a:lumOff val="80000"/>
                      </a:schemeClr>
                    </a:solidFill>
                  </a:tcPr>
                </a:tc>
                <a:tc>
                  <a:txBody>
                    <a:bodyPr/>
                    <a:lstStyle/>
                    <a:p>
                      <a:pPr algn="ctr"/>
                      <a:r>
                        <a:rPr lang="en-CA" sz="2400" dirty="0" smtClean="0">
                          <a:latin typeface="Arial" panose="020B0604020202020204" pitchFamily="34" charset="0"/>
                          <a:cs typeface="Arial" panose="020B0604020202020204" pitchFamily="34" charset="0"/>
                        </a:rPr>
                        <a:t>83 minutes/day</a:t>
                      </a:r>
                    </a:p>
                    <a:p>
                      <a:pPr algn="ctr"/>
                      <a:r>
                        <a:rPr lang="en-CA" sz="2400" dirty="0" smtClean="0">
                          <a:latin typeface="Arial" panose="020B0604020202020204" pitchFamily="34" charset="0"/>
                          <a:cs typeface="Arial" panose="020B0604020202020204" pitchFamily="34" charset="0"/>
                        </a:rPr>
                        <a:t>mopping</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6">
                        <a:lumMod val="20000"/>
                        <a:lumOff val="80000"/>
                      </a:schemeClr>
                    </a:solidFill>
                  </a:tcPr>
                </a:tc>
                <a:tc>
                  <a:txBody>
                    <a:bodyPr/>
                    <a:lstStyle/>
                    <a:p>
                      <a:pPr algn="ctr"/>
                      <a:r>
                        <a:rPr lang="en-CA" sz="2400" dirty="0" smtClean="0">
                          <a:latin typeface="Arial" panose="020B0604020202020204" pitchFamily="34" charset="0"/>
                          <a:cs typeface="Arial" panose="020B0604020202020204" pitchFamily="34" charset="0"/>
                        </a:rPr>
                        <a:t>160 minutes/day</a:t>
                      </a:r>
                    </a:p>
                    <a:p>
                      <a:pPr algn="ctr"/>
                      <a:r>
                        <a:rPr lang="en-CA" sz="2400" dirty="0" smtClean="0">
                          <a:latin typeface="Arial" panose="020B0604020202020204" pitchFamily="34" charset="0"/>
                          <a:cs typeface="Arial" panose="020B0604020202020204" pitchFamily="34" charset="0"/>
                        </a:rPr>
                        <a:t>mopping</a:t>
                      </a:r>
                      <a:endParaRPr lang="en-CA" sz="2400" dirty="0">
                        <a:latin typeface="Arial" panose="020B0604020202020204" pitchFamily="34" charset="0"/>
                        <a:cs typeface="Arial" panose="020B0604020202020204" pitchFamily="34" charset="0"/>
                      </a:endParaRPr>
                    </a:p>
                  </a:txBody>
                  <a:tcPr marL="91436" marR="91436" marT="45726" marB="45726">
                    <a:solidFill>
                      <a:schemeClr val="accent6">
                        <a:lumMod val="20000"/>
                        <a:lumOff val="80000"/>
                      </a:schemeClr>
                    </a:solidFill>
                  </a:tcPr>
                </a:tc>
              </a:tr>
            </a:tbl>
          </a:graphicData>
        </a:graphic>
      </p:graphicFrame>
      <p:sp>
        <p:nvSpPr>
          <p:cNvPr id="3" name="ZoneTexte 2"/>
          <p:cNvSpPr txBox="1"/>
          <p:nvPr/>
        </p:nvSpPr>
        <p:spPr>
          <a:xfrm>
            <a:off x="2267744" y="476672"/>
            <a:ext cx="3830508" cy="584775"/>
          </a:xfrm>
          <a:prstGeom prst="rect">
            <a:avLst/>
          </a:prstGeom>
          <a:noFill/>
        </p:spPr>
        <p:txBody>
          <a:bodyPr wrap="square" rtlCol="0">
            <a:spAutoFit/>
          </a:bodyPr>
          <a:lstStyle/>
          <a:p>
            <a:pPr algn="ctr"/>
            <a:r>
              <a:rPr lang="en-CA" sz="3200" dirty="0" smtClean="0">
                <a:solidFill>
                  <a:srgbClr val="FFFF00"/>
                </a:solidFill>
                <a:latin typeface="Arial" panose="020B0604020202020204" pitchFamily="34" charset="0"/>
                <a:cs typeface="Arial" panose="020B0604020202020204" pitchFamily="34" charset="0"/>
              </a:rPr>
              <a:t>Observations</a:t>
            </a:r>
            <a:endParaRPr lang="en-CA" sz="3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588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589185" y="10592"/>
            <a:ext cx="8229600" cy="609600"/>
          </a:xfrm>
        </p:spPr>
        <p:txBody>
          <a:bodyPr/>
          <a:lstStyle/>
          <a:p>
            <a:r>
              <a:rPr lang="fr-CA" altLang="en-US" sz="3200" dirty="0" err="1" smtClean="0">
                <a:latin typeface="Arial" panose="020B0604020202020204" pitchFamily="34" charset="0"/>
                <a:cs typeface="Arial" panose="020B0604020202020204" pitchFamily="34" charset="0"/>
              </a:rPr>
              <a:t>Women</a:t>
            </a:r>
            <a:r>
              <a:rPr lang="fr-CA" altLang="en-US" sz="3200" dirty="0" smtClean="0">
                <a:latin typeface="Arial" panose="020B0604020202020204" pitchFamily="34" charset="0"/>
                <a:cs typeface="Arial" panose="020B0604020202020204" pitchFamily="34" charset="0"/>
              </a:rPr>
              <a:t> and men lifting </a:t>
            </a:r>
            <a:r>
              <a:rPr lang="fr-CA" altLang="en-US" sz="3200" dirty="0" err="1" smtClean="0">
                <a:latin typeface="Arial" panose="020B0604020202020204" pitchFamily="34" charset="0"/>
                <a:cs typeface="Arial" panose="020B0604020202020204" pitchFamily="34" charset="0"/>
              </a:rPr>
              <a:t>weights</a:t>
            </a:r>
            <a:r>
              <a:rPr lang="fr-CA" altLang="en-US" sz="3200" dirty="0" smtClean="0">
                <a:latin typeface="Arial" panose="020B0604020202020204" pitchFamily="34" charset="0"/>
                <a:cs typeface="Arial" panose="020B0604020202020204" pitchFamily="34" charset="0"/>
              </a:rPr>
              <a:t> (maximum)</a:t>
            </a:r>
            <a:endParaRPr lang="fr-CA" altLang="en-US" sz="3200" dirty="0">
              <a:latin typeface="Arial" panose="020B0604020202020204" pitchFamily="34" charset="0"/>
              <a:cs typeface="Arial" panose="020B0604020202020204" pitchFamily="34" charset="0"/>
            </a:endParaRPr>
          </a:p>
        </p:txBody>
      </p:sp>
      <p:sp>
        <p:nvSpPr>
          <p:cNvPr id="699486" name="Rectangle 94"/>
          <p:cNvSpPr>
            <a:spLocks noGrp="1" noChangeArrowheads="1"/>
          </p:cNvSpPr>
          <p:nvPr>
            <p:ph type="body" sz="half" idx="2"/>
          </p:nvPr>
        </p:nvSpPr>
        <p:spPr>
          <a:xfrm>
            <a:off x="2530727" y="648216"/>
            <a:ext cx="6336704" cy="1902351"/>
          </a:xfrm>
        </p:spPr>
        <p:txBody>
          <a:bodyPr>
            <a:normAutofit/>
          </a:bodyPr>
          <a:lstStyle/>
          <a:p>
            <a:r>
              <a:rPr lang="fr-CA" altLang="en-US" sz="2800" b="1" dirty="0" smtClean="0">
                <a:solidFill>
                  <a:srgbClr val="FFFF00"/>
                </a:solidFill>
                <a:latin typeface="Arial" panose="020B0604020202020204" pitchFamily="34" charset="0"/>
                <a:cs typeface="Arial" panose="020B0604020202020204" pitchFamily="34" charset="0"/>
              </a:rPr>
              <a:t>Novice men</a:t>
            </a:r>
            <a:r>
              <a:rPr lang="fr-CA" altLang="en-US" sz="2800" b="1" dirty="0">
                <a:solidFill>
                  <a:srgbClr val="FFFF00"/>
                </a:solidFill>
                <a:latin typeface="Arial" panose="020B0604020202020204" pitchFamily="34" charset="0"/>
                <a:cs typeface="Arial" panose="020B0604020202020204" pitchFamily="34" charset="0"/>
              </a:rPr>
              <a:t>	</a:t>
            </a:r>
            <a:r>
              <a:rPr lang="fr-CA" altLang="en-US" sz="2800" b="1" dirty="0" smtClean="0">
                <a:solidFill>
                  <a:srgbClr val="FFFF00"/>
                </a:solidFill>
                <a:latin typeface="Arial" panose="020B0604020202020204" pitchFamily="34" charset="0"/>
                <a:cs typeface="Arial" panose="020B0604020202020204" pitchFamily="34" charset="0"/>
              </a:rPr>
              <a:t>= 139 </a:t>
            </a:r>
            <a:r>
              <a:rPr lang="fr-CA" altLang="en-US" sz="2800" b="1" dirty="0">
                <a:solidFill>
                  <a:srgbClr val="FFFF00"/>
                </a:solidFill>
                <a:latin typeface="Arial" panose="020B0604020202020204" pitchFamily="34" charset="0"/>
                <a:cs typeface="Arial" panose="020B0604020202020204" pitchFamily="34" charset="0"/>
              </a:rPr>
              <a:t>kg </a:t>
            </a:r>
            <a:r>
              <a:rPr lang="fr-CA" altLang="en-US" sz="2800" b="1" dirty="0" smtClean="0">
                <a:solidFill>
                  <a:srgbClr val="FFFF00"/>
                </a:solidFill>
                <a:latin typeface="Arial" panose="020B0604020202020204" pitchFamily="34" charset="0"/>
                <a:cs typeface="Arial" panose="020B0604020202020204" pitchFamily="34" charset="0"/>
              </a:rPr>
              <a:t>(</a:t>
            </a:r>
            <a:r>
              <a:rPr lang="fr-CA" altLang="en-US" sz="2800" b="1" u="sng" dirty="0" smtClean="0">
                <a:solidFill>
                  <a:srgbClr val="FFFF00"/>
                </a:solidFill>
                <a:latin typeface="Arial" panose="020B0604020202020204" pitchFamily="34" charset="0"/>
                <a:cs typeface="Arial" panose="020B0604020202020204" pitchFamily="34" charset="0"/>
              </a:rPr>
              <a:t>+</a:t>
            </a:r>
            <a:r>
              <a:rPr lang="fr-CA" altLang="en-US" sz="2800" b="1" dirty="0" smtClean="0">
                <a:solidFill>
                  <a:srgbClr val="FFFF00"/>
                </a:solidFill>
                <a:latin typeface="Arial" panose="020B0604020202020204" pitchFamily="34" charset="0"/>
                <a:cs typeface="Arial" panose="020B0604020202020204" pitchFamily="34" charset="0"/>
              </a:rPr>
              <a:t>25 </a:t>
            </a:r>
            <a:r>
              <a:rPr lang="fr-CA" altLang="en-US" sz="2800" b="1" dirty="0">
                <a:solidFill>
                  <a:srgbClr val="FFFF00"/>
                </a:solidFill>
                <a:latin typeface="Arial" panose="020B0604020202020204" pitchFamily="34" charset="0"/>
                <a:cs typeface="Arial" panose="020B0604020202020204" pitchFamily="34" charset="0"/>
              </a:rPr>
              <a:t>kg)</a:t>
            </a:r>
          </a:p>
          <a:p>
            <a:r>
              <a:rPr lang="fr-CA" altLang="en-US" sz="2800" b="1" dirty="0" smtClean="0">
                <a:solidFill>
                  <a:srgbClr val="FFFF00"/>
                </a:solidFill>
                <a:latin typeface="Arial" panose="020B0604020202020204" pitchFamily="34" charset="0"/>
                <a:cs typeface="Arial" panose="020B0604020202020204" pitchFamily="34" charset="0"/>
              </a:rPr>
              <a:t>Expert men</a:t>
            </a:r>
            <a:r>
              <a:rPr lang="fr-CA" altLang="en-US" sz="2800" b="1" dirty="0">
                <a:solidFill>
                  <a:srgbClr val="FFFF00"/>
                </a:solidFill>
                <a:latin typeface="Arial" panose="020B0604020202020204" pitchFamily="34" charset="0"/>
                <a:cs typeface="Arial" panose="020B0604020202020204" pitchFamily="34" charset="0"/>
              </a:rPr>
              <a:t>	= 138 kg </a:t>
            </a:r>
            <a:r>
              <a:rPr lang="fr-CA" altLang="en-US" sz="2800" b="1" dirty="0" smtClean="0">
                <a:solidFill>
                  <a:srgbClr val="FFFF00"/>
                </a:solidFill>
                <a:latin typeface="Arial" panose="020B0604020202020204" pitchFamily="34" charset="0"/>
                <a:cs typeface="Arial" panose="020B0604020202020204" pitchFamily="34" charset="0"/>
              </a:rPr>
              <a:t>(</a:t>
            </a:r>
            <a:r>
              <a:rPr lang="fr-CA" altLang="en-US" sz="2800" b="1" u="sng" dirty="0">
                <a:solidFill>
                  <a:srgbClr val="FFFF00"/>
                </a:solidFill>
                <a:latin typeface="Arial" panose="020B0604020202020204" pitchFamily="34" charset="0"/>
                <a:cs typeface="Arial" panose="020B0604020202020204" pitchFamily="34" charset="0"/>
              </a:rPr>
              <a:t>+</a:t>
            </a:r>
            <a:r>
              <a:rPr lang="fr-CA" altLang="en-US" sz="2800" b="1" dirty="0" smtClean="0">
                <a:solidFill>
                  <a:srgbClr val="FFFF00"/>
                </a:solidFill>
                <a:latin typeface="Arial" panose="020B0604020202020204" pitchFamily="34" charset="0"/>
                <a:cs typeface="Arial" panose="020B0604020202020204" pitchFamily="34" charset="0"/>
              </a:rPr>
              <a:t>28 </a:t>
            </a:r>
            <a:r>
              <a:rPr lang="fr-CA" altLang="en-US" sz="2800" b="1" dirty="0">
                <a:solidFill>
                  <a:srgbClr val="FFFF00"/>
                </a:solidFill>
                <a:latin typeface="Arial" panose="020B0604020202020204" pitchFamily="34" charset="0"/>
                <a:cs typeface="Arial" panose="020B0604020202020204" pitchFamily="34" charset="0"/>
              </a:rPr>
              <a:t>kg)</a:t>
            </a:r>
          </a:p>
          <a:p>
            <a:r>
              <a:rPr lang="fr-CA" altLang="en-US" sz="2800" b="1" dirty="0" err="1" smtClean="0">
                <a:solidFill>
                  <a:srgbClr val="FFFF00"/>
                </a:solidFill>
                <a:latin typeface="Arial" panose="020B0604020202020204" pitchFamily="34" charset="0"/>
                <a:cs typeface="Arial" panose="020B0604020202020204" pitchFamily="34" charset="0"/>
              </a:rPr>
              <a:t>Women</a:t>
            </a:r>
            <a:r>
              <a:rPr lang="fr-CA" altLang="en-US" sz="2800" b="1" dirty="0">
                <a:solidFill>
                  <a:srgbClr val="FFFF00"/>
                </a:solidFill>
                <a:latin typeface="Arial" panose="020B0604020202020204" pitchFamily="34" charset="0"/>
                <a:cs typeface="Arial" panose="020B0604020202020204" pitchFamily="34" charset="0"/>
              </a:rPr>
              <a:t>		= </a:t>
            </a:r>
            <a:r>
              <a:rPr lang="fr-CA" altLang="en-US" sz="2800" b="1" dirty="0" smtClean="0">
                <a:solidFill>
                  <a:srgbClr val="FFFF00"/>
                </a:solidFill>
                <a:latin typeface="Arial" panose="020B0604020202020204" pitchFamily="34" charset="0"/>
                <a:cs typeface="Arial" panose="020B0604020202020204" pitchFamily="34" charset="0"/>
              </a:rPr>
              <a:t>68 </a:t>
            </a:r>
            <a:r>
              <a:rPr lang="fr-CA" altLang="en-US" sz="2800" b="1" dirty="0">
                <a:solidFill>
                  <a:srgbClr val="FFFF00"/>
                </a:solidFill>
                <a:latin typeface="Arial" panose="020B0604020202020204" pitchFamily="34" charset="0"/>
                <a:cs typeface="Arial" panose="020B0604020202020204" pitchFamily="34" charset="0"/>
              </a:rPr>
              <a:t>kg </a:t>
            </a:r>
            <a:r>
              <a:rPr lang="fr-CA" altLang="en-US" sz="2800" b="1" dirty="0" smtClean="0">
                <a:solidFill>
                  <a:srgbClr val="FFFF00"/>
                </a:solidFill>
                <a:latin typeface="Arial" panose="020B0604020202020204" pitchFamily="34" charset="0"/>
                <a:cs typeface="Arial" panose="020B0604020202020204" pitchFamily="34" charset="0"/>
              </a:rPr>
              <a:t>(</a:t>
            </a:r>
            <a:r>
              <a:rPr lang="fr-CA" altLang="en-US" sz="2800" b="1" u="sng" dirty="0">
                <a:solidFill>
                  <a:srgbClr val="FFFF00"/>
                </a:solidFill>
                <a:latin typeface="Arial" panose="020B0604020202020204" pitchFamily="34" charset="0"/>
                <a:cs typeface="Arial" panose="020B0604020202020204" pitchFamily="34" charset="0"/>
              </a:rPr>
              <a:t>+</a:t>
            </a:r>
            <a:r>
              <a:rPr lang="fr-CA" altLang="en-US" sz="2800" b="1" dirty="0" smtClean="0">
                <a:solidFill>
                  <a:srgbClr val="FFFF00"/>
                </a:solidFill>
                <a:latin typeface="Arial" panose="020B0604020202020204" pitchFamily="34" charset="0"/>
                <a:cs typeface="Arial" panose="020B0604020202020204" pitchFamily="34" charset="0"/>
              </a:rPr>
              <a:t>16 </a:t>
            </a:r>
            <a:r>
              <a:rPr lang="fr-CA" altLang="en-US" sz="2800" b="1" dirty="0">
                <a:solidFill>
                  <a:srgbClr val="FFFF00"/>
                </a:solidFill>
                <a:latin typeface="Arial" panose="020B0604020202020204" pitchFamily="34" charset="0"/>
                <a:cs typeface="Arial" panose="020B0604020202020204" pitchFamily="34" charset="0"/>
              </a:rPr>
              <a:t>kg)</a:t>
            </a:r>
            <a:endParaRPr lang="fr-FR" altLang="en-US" sz="2800" b="1" dirty="0">
              <a:solidFill>
                <a:srgbClr val="FFFF00"/>
              </a:solidFill>
              <a:latin typeface="Arial" panose="020B0604020202020204" pitchFamily="34" charset="0"/>
              <a:cs typeface="Arial" panose="020B0604020202020204" pitchFamily="34" charset="0"/>
            </a:endParaRPr>
          </a:p>
        </p:txBody>
      </p:sp>
      <p:sp>
        <p:nvSpPr>
          <p:cNvPr id="699479" name="Text Box 87"/>
          <p:cNvSpPr txBox="1">
            <a:spLocks noChangeArrowheads="1"/>
          </p:cNvSpPr>
          <p:nvPr/>
        </p:nvSpPr>
        <p:spPr bwMode="auto">
          <a:xfrm>
            <a:off x="1066800" y="6488668"/>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CA" altLang="en-US" b="1" dirty="0" err="1" smtClean="0">
                <a:latin typeface="Arial" panose="020B0604020202020204" pitchFamily="34" charset="0"/>
                <a:cs typeface="Arial" panose="020B0604020202020204" pitchFamily="34" charset="0"/>
              </a:rPr>
              <a:t>Chaffin</a:t>
            </a:r>
            <a:r>
              <a:rPr lang="fr-CA" altLang="en-US" b="1" dirty="0" smtClean="0">
                <a:latin typeface="Arial" panose="020B0604020202020204" pitchFamily="34" charset="0"/>
                <a:cs typeface="Arial" panose="020B0604020202020204" pitchFamily="34" charset="0"/>
              </a:rPr>
              <a:t> </a:t>
            </a:r>
            <a:r>
              <a:rPr lang="fr-CA" altLang="en-US" b="1" dirty="0">
                <a:latin typeface="Arial" panose="020B0604020202020204" pitchFamily="34" charset="0"/>
                <a:cs typeface="Arial" panose="020B0604020202020204" pitchFamily="34" charset="0"/>
              </a:rPr>
              <a:t>et al.,</a:t>
            </a:r>
            <a:r>
              <a:rPr lang="fr-CA" altLang="en-US" b="1" dirty="0" smtClean="0">
                <a:latin typeface="Arial" panose="020B0604020202020204" pitchFamily="34" charset="0"/>
                <a:cs typeface="Arial" panose="020B0604020202020204" pitchFamily="34" charset="0"/>
              </a:rPr>
              <a:t>2006 </a:t>
            </a:r>
            <a:r>
              <a:rPr lang="fr-CA" altLang="en-US" b="1" dirty="0" smtClean="0">
                <a:solidFill>
                  <a:srgbClr val="FFFF00"/>
                </a:solidFill>
                <a:latin typeface="Arial" panose="020B0604020202020204" pitchFamily="34" charset="0"/>
                <a:cs typeface="Arial" panose="020B0604020202020204" pitchFamily="34" charset="0"/>
              </a:rPr>
              <a:t>Plamondon </a:t>
            </a:r>
            <a:r>
              <a:rPr lang="fr-CA" altLang="en-US" b="1" dirty="0">
                <a:solidFill>
                  <a:srgbClr val="FFFF00"/>
                </a:solidFill>
                <a:latin typeface="Arial" panose="020B0604020202020204" pitchFamily="34" charset="0"/>
                <a:cs typeface="Arial" panose="020B0604020202020204" pitchFamily="34" charset="0"/>
              </a:rPr>
              <a:t>et </a:t>
            </a:r>
            <a:r>
              <a:rPr lang="fr-CA" altLang="en-US" b="1" dirty="0" smtClean="0">
                <a:solidFill>
                  <a:srgbClr val="FFFF00"/>
                </a:solidFill>
                <a:latin typeface="Arial" panose="020B0604020202020204" pitchFamily="34" charset="0"/>
                <a:cs typeface="Arial" panose="020B0604020202020204" pitchFamily="34" charset="0"/>
              </a:rPr>
              <a:t>al. 2014</a:t>
            </a:r>
            <a:endParaRPr lang="fr-CA" altLang="en-US" b="1" dirty="0">
              <a:solidFill>
                <a:srgbClr val="FFFF00"/>
              </a:solidFill>
              <a:latin typeface="Arial" panose="020B0604020202020204" pitchFamily="34" charset="0"/>
              <a:cs typeface="Arial" panose="020B0604020202020204" pitchFamily="34" charset="0"/>
            </a:endParaRPr>
          </a:p>
        </p:txBody>
      </p:sp>
      <p:sp>
        <p:nvSpPr>
          <p:cNvPr id="699480" name="Text Box 88"/>
          <p:cNvSpPr txBox="1">
            <a:spLocks noChangeArrowheads="1"/>
          </p:cNvSpPr>
          <p:nvPr/>
        </p:nvSpPr>
        <p:spPr bwMode="auto">
          <a:xfrm>
            <a:off x="593725" y="55292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CA" altLang="en-US"/>
          </a:p>
        </p:txBody>
      </p:sp>
      <p:grpSp>
        <p:nvGrpSpPr>
          <p:cNvPr id="699482" name="Group 90"/>
          <p:cNvGrpSpPr>
            <a:grpSpLocks/>
          </p:cNvGrpSpPr>
          <p:nvPr/>
        </p:nvGrpSpPr>
        <p:grpSpPr bwMode="auto">
          <a:xfrm>
            <a:off x="154239" y="1615477"/>
            <a:ext cx="2376488" cy="2924175"/>
            <a:chOff x="1488" y="864"/>
            <a:chExt cx="2527" cy="3216"/>
          </a:xfrm>
        </p:grpSpPr>
        <p:pic>
          <p:nvPicPr>
            <p:cNvPr id="699483" name="Picture 91" descr="DSC01135"/>
            <p:cNvPicPr>
              <a:picLocks noChangeAspect="1" noChangeArrowheads="1"/>
            </p:cNvPicPr>
            <p:nvPr/>
          </p:nvPicPr>
          <p:blipFill>
            <a:blip r:embed="rId2" cstate="print">
              <a:extLst>
                <a:ext uri="{28A0092B-C50C-407E-A947-70E740481C1C}">
                  <a14:useLocalDpi xmlns:a14="http://schemas.microsoft.com/office/drawing/2010/main" val="0"/>
                </a:ext>
              </a:extLst>
            </a:blip>
            <a:srcRect l="24472" t="5844" r="21927" b="3247"/>
            <a:stretch>
              <a:fillRect/>
            </a:stretch>
          </p:blipFill>
          <p:spPr bwMode="auto">
            <a:xfrm>
              <a:off x="1488" y="864"/>
              <a:ext cx="2527" cy="32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9484" name="Oval 92"/>
            <p:cNvSpPr>
              <a:spLocks noChangeArrowheads="1"/>
            </p:cNvSpPr>
            <p:nvPr/>
          </p:nvSpPr>
          <p:spPr bwMode="auto">
            <a:xfrm>
              <a:off x="1968" y="1104"/>
              <a:ext cx="288" cy="48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CA"/>
            </a:p>
          </p:txBody>
        </p:sp>
      </p:grpSp>
      <p:sp>
        <p:nvSpPr>
          <p:cNvPr id="3" name="Rectangle 2"/>
          <p:cNvSpPr/>
          <p:nvPr/>
        </p:nvSpPr>
        <p:spPr>
          <a:xfrm>
            <a:off x="1488" y="10592"/>
            <a:ext cx="468313" cy="6858000"/>
          </a:xfrm>
          <a:prstGeom prst="rect">
            <a:avLst/>
          </a:prstGeom>
          <a:solidFill>
            <a:schemeClr val="tx2">
              <a:lumMod val="1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39532"/>
            <a:ext cx="3744342" cy="22001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691681" y="4666346"/>
            <a:ext cx="7272808" cy="2246769"/>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solidFill>
                  <a:srgbClr val="FFFF00"/>
                </a:solidFill>
              </a:rPr>
              <a:t>Women have similar endurance to men</a:t>
            </a:r>
          </a:p>
          <a:p>
            <a:pPr marL="285750" indent="-285750">
              <a:buFont typeface="Arial" panose="020B0604020202020204" pitchFamily="34" charset="0"/>
              <a:buChar char="•"/>
            </a:pPr>
            <a:r>
              <a:rPr lang="en-CA" sz="2800" dirty="0" smtClean="0">
                <a:solidFill>
                  <a:srgbClr val="FFFF00"/>
                </a:solidFill>
              </a:rPr>
              <a:t>Women’s performance similar to men if weight of boxes reduced, interval short</a:t>
            </a:r>
          </a:p>
          <a:p>
            <a:pPr marL="285750" indent="-285750">
              <a:buFont typeface="Arial" panose="020B0604020202020204" pitchFamily="34" charset="0"/>
              <a:buChar char="•"/>
            </a:pPr>
            <a:r>
              <a:rPr lang="en-CA" sz="2800" dirty="0" smtClean="0">
                <a:solidFill>
                  <a:srgbClr val="FFFF00"/>
                </a:solidFill>
              </a:rPr>
              <a:t>Less risk if weight reduced</a:t>
            </a:r>
          </a:p>
          <a:p>
            <a:pPr marL="285750" indent="-285750">
              <a:buFont typeface="Arial" panose="020B0604020202020204" pitchFamily="34" charset="0"/>
              <a:buChar char="•"/>
            </a:pPr>
            <a:endParaRPr lang="en-CA" sz="2800" dirty="0">
              <a:solidFill>
                <a:srgbClr val="FFFF00"/>
              </a:solidFill>
            </a:endParaRPr>
          </a:p>
        </p:txBody>
      </p:sp>
    </p:spTree>
    <p:extLst>
      <p:ext uri="{BB962C8B-B14F-4D97-AF65-F5344CB8AC3E}">
        <p14:creationId xmlns:p14="http://schemas.microsoft.com/office/powerpoint/2010/main" val="20024986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latin typeface="Arial" panose="020B0604020202020204" pitchFamily="34" charset="0"/>
                <a:cs typeface="Arial" panose="020B0604020202020204" pitchFamily="34" charset="0"/>
              </a:rPr>
              <a:t>Career</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paths</a:t>
            </a:r>
            <a:r>
              <a:rPr lang="fr-CA" dirty="0" smtClean="0">
                <a:latin typeface="Arial" panose="020B0604020202020204" pitchFamily="34" charset="0"/>
                <a:cs typeface="Arial" panose="020B0604020202020204" pitchFamily="34" charset="0"/>
              </a:rPr>
              <a:t> and </a:t>
            </a:r>
            <a:r>
              <a:rPr lang="fr-CA" dirty="0" err="1" smtClean="0">
                <a:latin typeface="Arial" panose="020B0604020202020204" pitchFamily="34" charset="0"/>
                <a:cs typeface="Arial" panose="020B0604020202020204" pitchFamily="34" charset="0"/>
              </a:rPr>
              <a:t>occupational</a:t>
            </a:r>
            <a:r>
              <a:rPr lang="fr-CA" dirty="0" smtClean="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health</a:t>
            </a:r>
            <a:r>
              <a:rPr lang="fr-CA" dirty="0" smtClean="0">
                <a:latin typeface="Arial" panose="020B0604020202020204" pitchFamily="34" charset="0"/>
                <a:cs typeface="Arial" panose="020B0604020202020204" pitchFamily="34" charset="0"/>
              </a:rPr>
              <a:t> (ANACT)</a:t>
            </a:r>
            <a:endParaRPr lang="fr-CA" dirty="0">
              <a:latin typeface="Arial" panose="020B0604020202020204" pitchFamily="34" charset="0"/>
              <a:cs typeface="Arial" panose="020B0604020202020204" pitchFamily="34" charset="0"/>
            </a:endParaRPr>
          </a:p>
        </p:txBody>
      </p:sp>
      <p:sp>
        <p:nvSpPr>
          <p:cNvPr id="4" name="Espace réservé du contenu 3"/>
          <p:cNvSpPr>
            <a:spLocks noGrp="1"/>
          </p:cNvSpPr>
          <p:nvPr>
            <p:ph sz="quarter" idx="2"/>
          </p:nvPr>
        </p:nvSpPr>
        <p:spPr>
          <a:xfrm>
            <a:off x="457478" y="1484784"/>
            <a:ext cx="8748464" cy="1224136"/>
          </a:xfrm>
        </p:spPr>
        <p:txBody>
          <a:bodyPr/>
          <a:lstStyle/>
          <a:p>
            <a:r>
              <a:rPr lang="fr-CA" dirty="0" smtClean="0"/>
              <a:t>The employer: </a:t>
            </a:r>
            <a:r>
              <a:rPr lang="fr-CA" dirty="0" err="1" smtClean="0"/>
              <a:t>we</a:t>
            </a:r>
            <a:r>
              <a:rPr lang="fr-CA" dirty="0" smtClean="0"/>
              <a:t> </a:t>
            </a:r>
            <a:r>
              <a:rPr lang="fr-CA" dirty="0" err="1" smtClean="0"/>
              <a:t>won’t</a:t>
            </a:r>
            <a:r>
              <a:rPr lang="fr-CA" dirty="0" smtClean="0"/>
              <a:t> </a:t>
            </a:r>
            <a:r>
              <a:rPr lang="fr-CA" dirty="0" err="1" smtClean="0"/>
              <a:t>hire</a:t>
            </a:r>
            <a:r>
              <a:rPr lang="fr-CA" dirty="0" smtClean="0"/>
              <a:t> </a:t>
            </a:r>
            <a:r>
              <a:rPr lang="fr-CA" dirty="0" err="1" smtClean="0"/>
              <a:t>women</a:t>
            </a:r>
            <a:r>
              <a:rPr lang="fr-CA" dirty="0" smtClean="0"/>
              <a:t>, </a:t>
            </a:r>
            <a:r>
              <a:rPr lang="fr-CA" dirty="0" err="1" smtClean="0"/>
              <a:t>they</a:t>
            </a:r>
            <a:r>
              <a:rPr lang="fr-CA" dirty="0" smtClean="0"/>
              <a:t> </a:t>
            </a:r>
            <a:r>
              <a:rPr lang="fr-CA" dirty="0" err="1" smtClean="0"/>
              <a:t>get</a:t>
            </a:r>
            <a:r>
              <a:rPr lang="fr-CA" dirty="0" smtClean="0"/>
              <a:t> </a:t>
            </a:r>
            <a:r>
              <a:rPr lang="fr-CA" dirty="0" err="1" smtClean="0"/>
              <a:t>sick</a:t>
            </a:r>
            <a:r>
              <a:rPr lang="fr-CA" dirty="0" smtClean="0"/>
              <a:t> </a:t>
            </a:r>
            <a:r>
              <a:rPr lang="fr-CA" dirty="0" err="1" smtClean="0"/>
              <a:t>too</a:t>
            </a:r>
            <a:r>
              <a:rPr lang="fr-CA" dirty="0" smtClean="0"/>
              <a:t> </a:t>
            </a:r>
            <a:r>
              <a:rPr lang="fr-CA" dirty="0" err="1" smtClean="0"/>
              <a:t>often</a:t>
            </a:r>
            <a:endParaRPr lang="fr-CA" dirty="0"/>
          </a:p>
        </p:txBody>
      </p:sp>
      <p:pic>
        <p:nvPicPr>
          <p:cNvPr id="6" name="Image 5" descr="poignets2b.jpg                                                 011A521FSystemX                        C0097F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1775" y="4658695"/>
            <a:ext cx="2562225" cy="2232660"/>
          </a:xfrm>
          <a:prstGeom prst="rect">
            <a:avLst/>
          </a:prstGeom>
          <a:noFill/>
          <a:ln>
            <a:noFill/>
          </a:ln>
        </p:spPr>
      </p:pic>
      <p:grpSp>
        <p:nvGrpSpPr>
          <p:cNvPr id="11" name="Groupe 10"/>
          <p:cNvGrpSpPr/>
          <p:nvPr/>
        </p:nvGrpSpPr>
        <p:grpSpPr>
          <a:xfrm>
            <a:off x="539552" y="2681305"/>
            <a:ext cx="5400676" cy="4210050"/>
            <a:chOff x="467544" y="2501082"/>
            <a:chExt cx="5400676" cy="4210050"/>
          </a:xfrm>
        </p:grpSpPr>
        <p:grpSp>
          <p:nvGrpSpPr>
            <p:cNvPr id="7" name="Groupe 6"/>
            <p:cNvGrpSpPr>
              <a:grpSpLocks/>
            </p:cNvGrpSpPr>
            <p:nvPr/>
          </p:nvGrpSpPr>
          <p:grpSpPr bwMode="auto">
            <a:xfrm>
              <a:off x="467544" y="2501082"/>
              <a:ext cx="5400675" cy="4210050"/>
              <a:chOff x="15283" y="5145"/>
              <a:chExt cx="74918" cy="44864"/>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3" y="7620"/>
                <a:ext cx="64393" cy="42389"/>
              </a:xfrm>
              <a:prstGeom prst="rect">
                <a:avLst/>
              </a:prstGeom>
              <a:solidFill>
                <a:srgbClr val="FFFFFF"/>
              </a:solidFill>
            </p:spPr>
          </p:pic>
          <p:sp>
            <p:nvSpPr>
              <p:cNvPr id="9" name="Rectangle 8"/>
              <p:cNvSpPr>
                <a:spLocks noChangeArrowheads="1"/>
              </p:cNvSpPr>
              <p:nvPr/>
            </p:nvSpPr>
            <p:spPr bwMode="auto">
              <a:xfrm>
                <a:off x="15283" y="5145"/>
                <a:ext cx="74918" cy="12861"/>
              </a:xfrm>
              <a:prstGeom prst="rect">
                <a:avLst/>
              </a:prstGeom>
              <a:solidFill>
                <a:srgbClr val="FFFFFF"/>
              </a:solidFill>
              <a:ln w="9525">
                <a:solidFill>
                  <a:srgbClr val="FFFFFF"/>
                </a:solidFill>
                <a:round/>
                <a:headEnd/>
                <a:tailEnd/>
              </a:ln>
            </p:spPr>
            <p:txBody>
              <a:bodyPr rot="0" vert="horz" wrap="square" lIns="91440" tIns="45720" rIns="91440" bIns="45720" anchor="t" anchorCtr="0" upright="1">
                <a:noAutofit/>
              </a:bodyPr>
              <a:lstStyle/>
              <a:p>
                <a:pPr>
                  <a:lnSpc>
                    <a:spcPct val="150000"/>
                  </a:lnSpc>
                  <a:spcBef>
                    <a:spcPts val="600"/>
                  </a:spcBef>
                  <a:spcAft>
                    <a:spcPts val="0"/>
                  </a:spcAft>
                </a:pPr>
                <a:r>
                  <a:rPr lang="fr-CA" sz="1200">
                    <a:effectLst/>
                    <a:latin typeface="Times New Roman"/>
                    <a:ea typeface="Times New Roman"/>
                    <a:cs typeface="Times New Roman"/>
                  </a:rPr>
                  <a:t> </a:t>
                </a:r>
                <a:endParaRPr lang="fr-CA" sz="1200">
                  <a:effectLst/>
                  <a:latin typeface="Times New Roman"/>
                  <a:ea typeface="Calibri"/>
                  <a:cs typeface="Times New Roman"/>
                </a:endParaRPr>
              </a:p>
            </p:txBody>
          </p:sp>
        </p:grpSp>
        <p:sp>
          <p:nvSpPr>
            <p:cNvPr id="10" name="Rectangle 9"/>
            <p:cNvSpPr/>
            <p:nvPr/>
          </p:nvSpPr>
          <p:spPr bwMode="auto">
            <a:xfrm>
              <a:off x="5109496" y="3573016"/>
              <a:ext cx="758724" cy="31381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Times New Roman" pitchFamily="18" charset="0"/>
              </a:endParaRPr>
            </a:p>
          </p:txBody>
        </p:sp>
      </p:grpSp>
      <p:sp>
        <p:nvSpPr>
          <p:cNvPr id="3" name="Ellipse 2"/>
          <p:cNvSpPr/>
          <p:nvPr/>
        </p:nvSpPr>
        <p:spPr>
          <a:xfrm>
            <a:off x="3779912" y="2208543"/>
            <a:ext cx="3168352" cy="247588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latin typeface="Arial" panose="020B0604020202020204" pitchFamily="34" charset="0"/>
                <a:cs typeface="Arial" panose="020B0604020202020204" pitchFamily="34" charset="0"/>
              </a:rPr>
              <a:t>But what work are the women and men doing? </a:t>
            </a:r>
            <a:endParaRPr lang="en-CA" sz="28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0"/>
            <a:ext cx="3955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44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More studies of ″</a:t>
            </a:r>
            <a:r>
              <a:rPr lang="en-CA" dirty="0"/>
              <a:t>women’s problems ″</a:t>
            </a:r>
          </a:p>
        </p:txBody>
      </p:sp>
      <p:sp>
        <p:nvSpPr>
          <p:cNvPr id="5" name="Espace réservé du contenu 4"/>
          <p:cNvSpPr>
            <a:spLocks noGrp="1"/>
          </p:cNvSpPr>
          <p:nvPr>
            <p:ph idx="1"/>
          </p:nvPr>
        </p:nvSpPr>
        <p:spPr>
          <a:xfrm>
            <a:off x="899592" y="2060848"/>
            <a:ext cx="7772400" cy="4572000"/>
          </a:xfrm>
        </p:spPr>
        <p:txBody>
          <a:bodyPr/>
          <a:lstStyle/>
          <a:p>
            <a:r>
              <a:rPr lang="en-CA" dirty="0" smtClean="0">
                <a:solidFill>
                  <a:schemeClr val="tx1"/>
                </a:solidFill>
              </a:rPr>
              <a:t>Factors studied: </a:t>
            </a:r>
          </a:p>
          <a:p>
            <a:pPr lvl="1"/>
            <a:r>
              <a:rPr lang="en-CA" sz="2800" dirty="0" smtClean="0">
                <a:solidFill>
                  <a:schemeClr val="tx1"/>
                </a:solidFill>
              </a:rPr>
              <a:t>Early menopause – “low-status” occupations; stress; pesticides; solvents; high strain job; shift work</a:t>
            </a:r>
          </a:p>
          <a:p>
            <a:pPr lvl="1"/>
            <a:r>
              <a:rPr lang="en-CA" sz="2800" dirty="0" err="1" smtClean="0">
                <a:solidFill>
                  <a:schemeClr val="tx1"/>
                </a:solidFill>
              </a:rPr>
              <a:t>Osteoporosis:shift</a:t>
            </a:r>
            <a:r>
              <a:rPr lang="en-CA" sz="2800" dirty="0" smtClean="0">
                <a:solidFill>
                  <a:schemeClr val="tx1"/>
                </a:solidFill>
              </a:rPr>
              <a:t> work, weight-bearing during work (inverse), lead, hand workload, working posture</a:t>
            </a:r>
          </a:p>
          <a:p>
            <a:pPr lvl="1"/>
            <a:r>
              <a:rPr lang="en-CA" sz="2800" dirty="0" smtClean="0">
                <a:solidFill>
                  <a:schemeClr val="tx1"/>
                </a:solidFill>
              </a:rPr>
              <a:t>Dyspareunia: job stress</a:t>
            </a:r>
            <a:endParaRPr lang="en-CA" sz="2800" dirty="0">
              <a:solidFill>
                <a:schemeClr val="tx1"/>
              </a:solidFill>
            </a:endParaRPr>
          </a:p>
        </p:txBody>
      </p:sp>
    </p:spTree>
    <p:extLst>
      <p:ext uri="{BB962C8B-B14F-4D97-AF65-F5344CB8AC3E}">
        <p14:creationId xmlns:p14="http://schemas.microsoft.com/office/powerpoint/2010/main" val="1067077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Factors studied </a:t>
            </a:r>
            <a:endParaRPr lang="en-CA" dirty="0"/>
          </a:p>
        </p:txBody>
      </p:sp>
      <p:sp>
        <p:nvSpPr>
          <p:cNvPr id="5" name="Espace réservé du contenu 4"/>
          <p:cNvSpPr>
            <a:spLocks noGrp="1"/>
          </p:cNvSpPr>
          <p:nvPr>
            <p:ph idx="1"/>
          </p:nvPr>
        </p:nvSpPr>
        <p:spPr/>
        <p:txBody>
          <a:bodyPr/>
          <a:lstStyle/>
          <a:p>
            <a:r>
              <a:rPr lang="en-CA" sz="3200" dirty="0" smtClean="0">
                <a:solidFill>
                  <a:schemeClr val="tx1"/>
                </a:solidFill>
              </a:rPr>
              <a:t>Infertility</a:t>
            </a:r>
          </a:p>
          <a:p>
            <a:pPr lvl="1"/>
            <a:r>
              <a:rPr lang="en-CA" sz="2800" dirty="0" smtClean="0">
                <a:solidFill>
                  <a:schemeClr val="tx1"/>
                </a:solidFill>
              </a:rPr>
              <a:t>Previously suspected and explored further: shift work, metals, solvents, pesticides, education work</a:t>
            </a:r>
          </a:p>
          <a:p>
            <a:pPr lvl="1"/>
            <a:r>
              <a:rPr lang="en-CA" sz="2800" dirty="0" smtClean="0">
                <a:solidFill>
                  <a:schemeClr val="tx1"/>
                </a:solidFill>
              </a:rPr>
              <a:t>Currently explored: sex work, cosmetology, military, service station attendant (fumes?), textile industry, shoe manufacturing, antineoplastic drugs</a:t>
            </a:r>
            <a:endParaRPr lang="en-CA" sz="2800" dirty="0">
              <a:solidFill>
                <a:schemeClr val="tx1"/>
              </a:solidFill>
            </a:endParaRPr>
          </a:p>
        </p:txBody>
      </p:sp>
    </p:spTree>
    <p:extLst>
      <p:ext uri="{BB962C8B-B14F-4D97-AF65-F5344CB8AC3E}">
        <p14:creationId xmlns:p14="http://schemas.microsoft.com/office/powerpoint/2010/main" val="480628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978080" cy="914400"/>
          </a:xfrm>
        </p:spPr>
        <p:txBody>
          <a:bodyPr/>
          <a:lstStyle/>
          <a:p>
            <a:r>
              <a:rPr lang="en-CA" sz="3600" dirty="0" smtClean="0"/>
              <a:t>BUT it’s not all rosy</a:t>
            </a:r>
            <a:br>
              <a:rPr lang="en-CA" sz="3600" dirty="0" smtClean="0"/>
            </a:br>
            <a:r>
              <a:rPr lang="en-CA" sz="3600" dirty="0" smtClean="0">
                <a:solidFill>
                  <a:srgbClr val="FDDBF4"/>
                </a:solidFill>
              </a:rPr>
              <a:t>2014 question on </a:t>
            </a:r>
            <a:r>
              <a:rPr lang="en-CA" sz="3600" dirty="0" err="1" smtClean="0">
                <a:solidFill>
                  <a:srgbClr val="FDDBF4"/>
                </a:solidFill>
              </a:rPr>
              <a:t>ResearchGate</a:t>
            </a:r>
            <a:endParaRPr lang="en-CA" sz="3600" dirty="0">
              <a:solidFill>
                <a:srgbClr val="FDDBF4"/>
              </a:solidFill>
            </a:endParaRPr>
          </a:p>
        </p:txBody>
      </p:sp>
      <p:sp>
        <p:nvSpPr>
          <p:cNvPr id="3" name="Espace réservé du contenu 2"/>
          <p:cNvSpPr>
            <a:spLocks noGrp="1"/>
          </p:cNvSpPr>
          <p:nvPr>
            <p:ph idx="1"/>
          </p:nvPr>
        </p:nvSpPr>
        <p:spPr>
          <a:xfrm>
            <a:off x="539552" y="1340768"/>
            <a:ext cx="7772400" cy="4572000"/>
          </a:xfrm>
        </p:spPr>
        <p:txBody>
          <a:bodyPr/>
          <a:lstStyle/>
          <a:p>
            <a:r>
              <a:rPr lang="en-CA" b="1" cap="small" dirty="0" smtClean="0">
                <a:solidFill>
                  <a:schemeClr val="tx1"/>
                </a:solidFill>
              </a:rPr>
              <a:t>“</a:t>
            </a:r>
            <a:r>
              <a:rPr lang="en-CA" b="1" dirty="0" smtClean="0">
                <a:solidFill>
                  <a:schemeClr val="tx1"/>
                </a:solidFill>
              </a:rPr>
              <a:t>Has </a:t>
            </a:r>
            <a:r>
              <a:rPr lang="en-CA" b="1" dirty="0">
                <a:solidFill>
                  <a:schemeClr val="tx1"/>
                </a:solidFill>
              </a:rPr>
              <a:t>anyone examined the effect of breast size on the biomechanics of lifting in industry or health care?</a:t>
            </a:r>
          </a:p>
          <a:p>
            <a:pPr marL="68580" indent="0">
              <a:buNone/>
            </a:pPr>
            <a:r>
              <a:rPr lang="en-CA" dirty="0">
                <a:solidFill>
                  <a:schemeClr val="tx1"/>
                </a:solidFill>
              </a:rPr>
              <a:t>Seems like women with larger breasts would have to carry objects further from the body, with effects on lifting efficacy.  </a:t>
            </a:r>
            <a:r>
              <a:rPr lang="fr-CA" dirty="0">
                <a:solidFill>
                  <a:schemeClr val="tx1"/>
                </a:solidFill>
              </a:rPr>
              <a:t>But I </a:t>
            </a:r>
            <a:r>
              <a:rPr lang="fr-CA" dirty="0" err="1">
                <a:solidFill>
                  <a:schemeClr val="tx1"/>
                </a:solidFill>
              </a:rPr>
              <a:t>can't</a:t>
            </a:r>
            <a:r>
              <a:rPr lang="fr-CA" dirty="0">
                <a:solidFill>
                  <a:schemeClr val="tx1"/>
                </a:solidFill>
              </a:rPr>
              <a:t> </a:t>
            </a:r>
            <a:r>
              <a:rPr lang="fr-CA" dirty="0" err="1">
                <a:solidFill>
                  <a:schemeClr val="tx1"/>
                </a:solidFill>
              </a:rPr>
              <a:t>find</a:t>
            </a:r>
            <a:r>
              <a:rPr lang="fr-CA" dirty="0">
                <a:solidFill>
                  <a:schemeClr val="tx1"/>
                </a:solidFill>
              </a:rPr>
              <a:t> </a:t>
            </a:r>
            <a:r>
              <a:rPr lang="fr-CA" dirty="0" err="1">
                <a:solidFill>
                  <a:schemeClr val="tx1"/>
                </a:solidFill>
              </a:rPr>
              <a:t>anything</a:t>
            </a:r>
            <a:r>
              <a:rPr lang="fr-CA" dirty="0">
                <a:solidFill>
                  <a:schemeClr val="tx1"/>
                </a:solidFill>
              </a:rPr>
              <a:t> about </a:t>
            </a:r>
            <a:r>
              <a:rPr lang="fr-CA" dirty="0" err="1" smtClean="0">
                <a:solidFill>
                  <a:schemeClr val="tx1"/>
                </a:solidFill>
              </a:rPr>
              <a:t>this</a:t>
            </a:r>
            <a:r>
              <a:rPr lang="en-CA" b="1" cap="small" dirty="0" smtClean="0">
                <a:solidFill>
                  <a:schemeClr val="tx1"/>
                </a:solidFill>
              </a:rPr>
              <a:t>.</a:t>
            </a:r>
            <a:r>
              <a:rPr lang="fr-CA" dirty="0" smtClean="0">
                <a:solidFill>
                  <a:schemeClr val="tx1"/>
                </a:solidFill>
              </a:rPr>
              <a:t> ″</a:t>
            </a:r>
            <a:endParaRPr lang="en-CA" dirty="0">
              <a:solidFill>
                <a:schemeClr val="tx1"/>
              </a:solidFill>
            </a:endParaRPr>
          </a:p>
        </p:txBody>
      </p:sp>
      <p:pic>
        <p:nvPicPr>
          <p:cNvPr id="1030" name="Picture 6" descr="Résultats de recherche d'images pour « woman carrying big box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4695824"/>
            <a:ext cx="2114550" cy="2162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29450" y="6741368"/>
            <a:ext cx="2114550" cy="116632"/>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740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772400" cy="914400"/>
          </a:xfrm>
        </p:spPr>
        <p:txBody>
          <a:bodyPr/>
          <a:lstStyle/>
          <a:p>
            <a:r>
              <a:rPr lang="en-CA" dirty="0" smtClean="0"/>
              <a:t>1</a:t>
            </a:r>
            <a:r>
              <a:rPr lang="en-CA" baseline="30000" dirty="0" smtClean="0"/>
              <a:t>st </a:t>
            </a:r>
            <a:r>
              <a:rPr lang="en-CA" dirty="0" smtClean="0"/>
              <a:t>answer</a:t>
            </a:r>
            <a:endParaRPr lang="en-CA" dirty="0"/>
          </a:p>
        </p:txBody>
      </p:sp>
      <p:sp>
        <p:nvSpPr>
          <p:cNvPr id="3" name="Espace réservé du contenu 2"/>
          <p:cNvSpPr>
            <a:spLocks noGrp="1"/>
          </p:cNvSpPr>
          <p:nvPr>
            <p:ph idx="1"/>
          </p:nvPr>
        </p:nvSpPr>
        <p:spPr>
          <a:xfrm>
            <a:off x="1065701" y="1052736"/>
            <a:ext cx="7772400" cy="4572000"/>
          </a:xfrm>
        </p:spPr>
        <p:txBody>
          <a:bodyPr/>
          <a:lstStyle/>
          <a:p>
            <a:r>
              <a:rPr lang="en-CA" dirty="0">
                <a:solidFill>
                  <a:schemeClr val="tx1"/>
                </a:solidFill>
              </a:rPr>
              <a:t>I do not find any reason that </a:t>
            </a:r>
            <a:r>
              <a:rPr lang="en-CA" dirty="0" smtClean="0">
                <a:solidFill>
                  <a:schemeClr val="tx1"/>
                </a:solidFill>
              </a:rPr>
              <a:t>females </a:t>
            </a:r>
            <a:r>
              <a:rPr lang="en-CA" dirty="0">
                <a:solidFill>
                  <a:schemeClr val="tx1"/>
                </a:solidFill>
              </a:rPr>
              <a:t>"would have to carry objects further from the body". This would overload the lumbar spine. No matter if the breast size is large or small, they should lift and carry objects close to the body (under the breast). </a:t>
            </a:r>
          </a:p>
        </p:txBody>
      </p:sp>
      <p:pic>
        <p:nvPicPr>
          <p:cNvPr id="5123" name="Picture 3" descr="C:\Users\Cyane\Dropbox\Chargements appareil photo\2015-03-05 09.4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5520" y="4861163"/>
            <a:ext cx="1503606" cy="20130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yane\Dropbox\Chargements appareil photo\2015-03-05 09.4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631" y="4861163"/>
            <a:ext cx="1503605" cy="201309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yane\Dropbox\Chargements appareil photo\2015-03-05 09.40.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28" y="4861163"/>
            <a:ext cx="1503606" cy="20130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Cyane\Dropbox\Chargements appareil photo\2015-03-05 09.4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920" y="4861162"/>
            <a:ext cx="1503607" cy="201309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Cyane\Dropbox\Chargements appareil photo\2015-03-05 09.40.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7376" y="4861163"/>
            <a:ext cx="1503605" cy="201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additive="base">
                                        <p:cTn id="15" dur="500" fill="hold"/>
                                        <p:tgtEl>
                                          <p:spTgt spid="5124"/>
                                        </p:tgtEl>
                                        <p:attrNameLst>
                                          <p:attrName>ppt_x</p:attrName>
                                        </p:attrNameLst>
                                      </p:cBhvr>
                                      <p:tavLst>
                                        <p:tav tm="0">
                                          <p:val>
                                            <p:strVal val="#ppt_x"/>
                                          </p:val>
                                        </p:tav>
                                        <p:tav tm="100000">
                                          <p:val>
                                            <p:strVal val="#ppt_x"/>
                                          </p:val>
                                        </p:tav>
                                      </p:tavLst>
                                    </p:anim>
                                    <p:anim calcmode="lin" valueType="num">
                                      <p:cBhvr additive="base">
                                        <p:cTn id="16" dur="500" fill="hold"/>
                                        <p:tgtEl>
                                          <p:spTgt spid="51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 calcmode="lin" valueType="num">
                                      <p:cBhvr additive="base">
                                        <p:cTn id="23" dur="500" fill="hold"/>
                                        <p:tgtEl>
                                          <p:spTgt spid="5127"/>
                                        </p:tgtEl>
                                        <p:attrNameLst>
                                          <p:attrName>ppt_x</p:attrName>
                                        </p:attrNameLst>
                                      </p:cBhvr>
                                      <p:tavLst>
                                        <p:tav tm="0">
                                          <p:val>
                                            <p:strVal val="#ppt_x"/>
                                          </p:val>
                                        </p:tav>
                                        <p:tav tm="100000">
                                          <p:val>
                                            <p:strVal val="#ppt_x"/>
                                          </p:val>
                                        </p:tav>
                                      </p:tavLst>
                                    </p:anim>
                                    <p:anim calcmode="lin" valueType="num">
                                      <p:cBhvr additive="base">
                                        <p:cTn id="2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a:t>
            </a:r>
            <a:r>
              <a:rPr lang="en-CA" baseline="30000" dirty="0" smtClean="0"/>
              <a:t>nd </a:t>
            </a:r>
            <a:r>
              <a:rPr lang="en-CA" dirty="0"/>
              <a:t>answer</a:t>
            </a:r>
          </a:p>
        </p:txBody>
      </p:sp>
      <p:sp>
        <p:nvSpPr>
          <p:cNvPr id="3" name="Espace réservé du contenu 2"/>
          <p:cNvSpPr>
            <a:spLocks noGrp="1"/>
          </p:cNvSpPr>
          <p:nvPr>
            <p:ph idx="1"/>
          </p:nvPr>
        </p:nvSpPr>
        <p:spPr>
          <a:xfrm>
            <a:off x="827584" y="1268760"/>
            <a:ext cx="7772400" cy="4572000"/>
          </a:xfrm>
        </p:spPr>
        <p:txBody>
          <a:bodyPr>
            <a:normAutofit lnSpcReduction="10000"/>
          </a:bodyPr>
          <a:lstStyle/>
          <a:p>
            <a:r>
              <a:rPr lang="en-CA" dirty="0" smtClean="0"/>
              <a:t>…</a:t>
            </a:r>
            <a:r>
              <a:rPr lang="en-CA" dirty="0" smtClean="0">
                <a:solidFill>
                  <a:schemeClr val="tx1"/>
                </a:solidFill>
              </a:rPr>
              <a:t>your </a:t>
            </a:r>
            <a:r>
              <a:rPr lang="en-CA" dirty="0">
                <a:solidFill>
                  <a:schemeClr val="tx1"/>
                </a:solidFill>
              </a:rPr>
              <a:t>question may be about females, but may also indirectly be answered in males.  If a man has significant body fat, we would expect him to have larger abdominal </a:t>
            </a:r>
            <a:r>
              <a:rPr lang="en-CA" dirty="0" smtClean="0">
                <a:solidFill>
                  <a:schemeClr val="tx1"/>
                </a:solidFill>
              </a:rPr>
              <a:t>girth… </a:t>
            </a:r>
            <a:r>
              <a:rPr lang="en-CA" dirty="0">
                <a:solidFill>
                  <a:schemeClr val="tx1"/>
                </a:solidFill>
              </a:rPr>
              <a:t> Spine researchers should have some answers on </a:t>
            </a:r>
            <a:r>
              <a:rPr lang="en-CA" dirty="0" smtClean="0">
                <a:solidFill>
                  <a:schemeClr val="tx1"/>
                </a:solidFill>
              </a:rPr>
              <a:t>this…if </a:t>
            </a:r>
            <a:r>
              <a:rPr lang="en-CA" dirty="0">
                <a:solidFill>
                  <a:schemeClr val="tx1"/>
                </a:solidFill>
              </a:rPr>
              <a:t>an obese man has significant body fat, as evidenced by larger breast fat, we may predict he will have increased risk of back pain</a:t>
            </a:r>
            <a:endParaRPr lang="en-CA" dirty="0" smtClean="0">
              <a:solidFill>
                <a:schemeClr val="tx1"/>
              </a:solidFill>
            </a:endParaRPr>
          </a:p>
          <a:p>
            <a:endParaRPr lang="en-CA" dirty="0"/>
          </a:p>
        </p:txBody>
      </p:sp>
      <p:pic>
        <p:nvPicPr>
          <p:cNvPr id="4098" name="Picture 2" descr="Résultats de recherche d'images pour « fat man and thin wom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512614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s de recherche d'images pour « fat man and thin wom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426180"/>
            <a:ext cx="1944216" cy="145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0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3</a:t>
            </a:r>
            <a:r>
              <a:rPr lang="en-CA" baseline="30000" dirty="0" smtClean="0"/>
              <a:t>rd</a:t>
            </a:r>
            <a:r>
              <a:rPr lang="en-CA" dirty="0" smtClean="0"/>
              <a:t> answer</a:t>
            </a:r>
            <a:endParaRPr lang="en-CA" dirty="0"/>
          </a:p>
        </p:txBody>
      </p:sp>
      <p:sp>
        <p:nvSpPr>
          <p:cNvPr id="3" name="Espace réservé du contenu 2"/>
          <p:cNvSpPr>
            <a:spLocks noGrp="1"/>
          </p:cNvSpPr>
          <p:nvPr>
            <p:ph idx="1"/>
          </p:nvPr>
        </p:nvSpPr>
        <p:spPr/>
        <p:txBody>
          <a:bodyPr>
            <a:normAutofit/>
          </a:bodyPr>
          <a:lstStyle/>
          <a:p>
            <a:r>
              <a:rPr lang="en-CA" b="1" i="1" dirty="0">
                <a:solidFill>
                  <a:schemeClr val="tx1"/>
                </a:solidFill>
              </a:rPr>
              <a:t>I have not studied the problem but </a:t>
            </a:r>
            <a:r>
              <a:rPr lang="en-CA" b="1" i="1" dirty="0" smtClean="0">
                <a:solidFill>
                  <a:schemeClr val="tx1"/>
                </a:solidFill>
              </a:rPr>
              <a:t>I have </a:t>
            </a:r>
            <a:r>
              <a:rPr lang="en-CA" b="1" i="1" dirty="0">
                <a:solidFill>
                  <a:schemeClr val="tx1"/>
                </a:solidFill>
              </a:rPr>
              <a:t>a solution for the problem. </a:t>
            </a:r>
            <a:r>
              <a:rPr lang="en-CA" dirty="0" smtClean="0">
                <a:solidFill>
                  <a:schemeClr val="tx1"/>
                </a:solidFill>
              </a:rPr>
              <a:t>In </a:t>
            </a:r>
            <a:r>
              <a:rPr lang="en-CA" dirty="0">
                <a:solidFill>
                  <a:schemeClr val="tx1"/>
                </a:solidFill>
              </a:rPr>
              <a:t>Indian villages, women carry heavy weights, up to 30 </a:t>
            </a:r>
            <a:r>
              <a:rPr lang="en-CA" dirty="0" err="1">
                <a:solidFill>
                  <a:schemeClr val="tx1"/>
                </a:solidFill>
              </a:rPr>
              <a:t>kgs</a:t>
            </a:r>
            <a:r>
              <a:rPr lang="en-CA" dirty="0">
                <a:solidFill>
                  <a:schemeClr val="tx1"/>
                </a:solidFill>
              </a:rPr>
              <a:t>, on their back (packed in a basket or sack or bag) or on their head. </a:t>
            </a:r>
          </a:p>
        </p:txBody>
      </p:sp>
      <p:pic>
        <p:nvPicPr>
          <p:cNvPr id="2050" name="Picture 2" descr="Résultats de recherche d'images pour « woman carrying big box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81343"/>
            <a:ext cx="3443667" cy="257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23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3568" y="332656"/>
            <a:ext cx="7772400" cy="914400"/>
          </a:xfrm>
        </p:spPr>
        <p:txBody>
          <a:bodyPr/>
          <a:lstStyle/>
          <a:p>
            <a:r>
              <a:rPr lang="en-CA" dirty="0" smtClean="0"/>
              <a:t>Outline of the presentation</a:t>
            </a:r>
            <a:endParaRPr lang="en-CA" dirty="0"/>
          </a:p>
        </p:txBody>
      </p:sp>
      <p:sp>
        <p:nvSpPr>
          <p:cNvPr id="5" name="Espace réservé du contenu 4"/>
          <p:cNvSpPr>
            <a:spLocks noGrp="1"/>
          </p:cNvSpPr>
          <p:nvPr>
            <p:ph idx="1"/>
          </p:nvPr>
        </p:nvSpPr>
        <p:spPr>
          <a:xfrm>
            <a:off x="914400" y="1484784"/>
            <a:ext cx="8229600" cy="4885800"/>
          </a:xfrm>
        </p:spPr>
        <p:txBody>
          <a:bodyPr/>
          <a:lstStyle/>
          <a:p>
            <a:r>
              <a:rPr lang="en-CA" sz="3200" dirty="0" smtClean="0"/>
              <a:t>General situation in 1996</a:t>
            </a:r>
          </a:p>
          <a:p>
            <a:r>
              <a:rPr lang="en-CA" sz="3200" dirty="0" smtClean="0"/>
              <a:t>General situation in 2015</a:t>
            </a:r>
          </a:p>
          <a:p>
            <a:pPr lvl="1"/>
            <a:r>
              <a:rPr lang="en-CA" dirty="0" smtClean="0">
                <a:solidFill>
                  <a:schemeClr val="tx1"/>
                </a:solidFill>
              </a:rPr>
              <a:t>Inclusion of women</a:t>
            </a:r>
          </a:p>
          <a:p>
            <a:pPr lvl="1"/>
            <a:r>
              <a:rPr lang="en-CA" dirty="0" smtClean="0">
                <a:solidFill>
                  <a:schemeClr val="tx1"/>
                </a:solidFill>
              </a:rPr>
              <a:t>Topics covered</a:t>
            </a:r>
          </a:p>
          <a:p>
            <a:pPr lvl="1"/>
            <a:r>
              <a:rPr lang="en-CA" dirty="0" smtClean="0">
                <a:solidFill>
                  <a:schemeClr val="tx1"/>
                </a:solidFill>
              </a:rPr>
              <a:t>Topics less covered</a:t>
            </a:r>
          </a:p>
          <a:p>
            <a:r>
              <a:rPr lang="en-CA" dirty="0" smtClean="0">
                <a:solidFill>
                  <a:schemeClr val="tx1"/>
                </a:solidFill>
              </a:rPr>
              <a:t>Some questions to think about</a:t>
            </a:r>
          </a:p>
          <a:p>
            <a:pPr lvl="1"/>
            <a:r>
              <a:rPr lang="en-CA" sz="3000" dirty="0" smtClean="0">
                <a:solidFill>
                  <a:srgbClr val="FFFFCC"/>
                </a:solidFill>
              </a:rPr>
              <a:t>Methods</a:t>
            </a:r>
          </a:p>
          <a:p>
            <a:pPr lvl="1"/>
            <a:r>
              <a:rPr lang="en-CA" sz="3000" dirty="0" smtClean="0">
                <a:solidFill>
                  <a:srgbClr val="FFFFCC"/>
                </a:solidFill>
              </a:rPr>
              <a:t>Approaches</a:t>
            </a:r>
          </a:p>
          <a:p>
            <a:pPr lvl="1"/>
            <a:r>
              <a:rPr lang="en-CA" sz="3000" dirty="0" smtClean="0">
                <a:solidFill>
                  <a:srgbClr val="FFFFCC"/>
                </a:solidFill>
              </a:rPr>
              <a:t>Policy</a:t>
            </a:r>
          </a:p>
          <a:p>
            <a:endParaRPr lang="en-CA" dirty="0"/>
          </a:p>
        </p:txBody>
      </p:sp>
    </p:spTree>
    <p:extLst>
      <p:ext uri="{BB962C8B-B14F-4D97-AF65-F5344CB8AC3E}">
        <p14:creationId xmlns:p14="http://schemas.microsoft.com/office/powerpoint/2010/main" val="419255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4</a:t>
            </a:r>
            <a:r>
              <a:rPr lang="en-CA" baseline="30000" dirty="0" smtClean="0"/>
              <a:t>th</a:t>
            </a:r>
            <a:r>
              <a:rPr lang="en-CA" dirty="0" smtClean="0"/>
              <a:t> answer</a:t>
            </a:r>
            <a:endParaRPr lang="en-CA" dirty="0"/>
          </a:p>
        </p:txBody>
      </p:sp>
      <p:sp>
        <p:nvSpPr>
          <p:cNvPr id="3" name="Espace réservé du contenu 2"/>
          <p:cNvSpPr>
            <a:spLocks noGrp="1"/>
          </p:cNvSpPr>
          <p:nvPr>
            <p:ph idx="1"/>
          </p:nvPr>
        </p:nvSpPr>
        <p:spPr>
          <a:xfrm>
            <a:off x="899592" y="1412776"/>
            <a:ext cx="7772400" cy="4572000"/>
          </a:xfrm>
        </p:spPr>
        <p:txBody>
          <a:bodyPr>
            <a:normAutofit/>
          </a:bodyPr>
          <a:lstStyle/>
          <a:p>
            <a:r>
              <a:rPr lang="fr-CA" dirty="0" smtClean="0">
                <a:solidFill>
                  <a:schemeClr val="tx1"/>
                </a:solidFill>
              </a:rPr>
              <a:t>…in </a:t>
            </a:r>
            <a:r>
              <a:rPr lang="fr-CA" dirty="0">
                <a:solidFill>
                  <a:schemeClr val="tx1"/>
                </a:solidFill>
              </a:rPr>
              <a:t>Spain </a:t>
            </a:r>
            <a:r>
              <a:rPr lang="fr-CA" dirty="0" err="1">
                <a:solidFill>
                  <a:schemeClr val="tx1"/>
                </a:solidFill>
              </a:rPr>
              <a:t>we</a:t>
            </a:r>
            <a:r>
              <a:rPr lang="fr-CA" dirty="0">
                <a:solidFill>
                  <a:schemeClr val="tx1"/>
                </a:solidFill>
              </a:rPr>
              <a:t> </a:t>
            </a:r>
            <a:r>
              <a:rPr lang="fr-CA" dirty="0" err="1">
                <a:solidFill>
                  <a:schemeClr val="tx1"/>
                </a:solidFill>
              </a:rPr>
              <a:t>say</a:t>
            </a:r>
            <a:r>
              <a:rPr lang="fr-CA" dirty="0">
                <a:solidFill>
                  <a:schemeClr val="tx1"/>
                </a:solidFill>
              </a:rPr>
              <a:t> "</a:t>
            </a:r>
            <a:r>
              <a:rPr lang="fr-CA" dirty="0" err="1">
                <a:solidFill>
                  <a:schemeClr val="tx1"/>
                </a:solidFill>
              </a:rPr>
              <a:t>tiran</a:t>
            </a:r>
            <a:r>
              <a:rPr lang="fr-CA" dirty="0">
                <a:solidFill>
                  <a:schemeClr val="tx1"/>
                </a:solidFill>
              </a:rPr>
              <a:t> </a:t>
            </a:r>
            <a:r>
              <a:rPr lang="fr-CA" dirty="0" err="1">
                <a:solidFill>
                  <a:schemeClr val="tx1"/>
                </a:solidFill>
              </a:rPr>
              <a:t>más</a:t>
            </a:r>
            <a:r>
              <a:rPr lang="fr-CA" dirty="0">
                <a:solidFill>
                  <a:schemeClr val="tx1"/>
                </a:solidFill>
              </a:rPr>
              <a:t> dos </a:t>
            </a:r>
            <a:r>
              <a:rPr lang="fr-CA" dirty="0" err="1">
                <a:solidFill>
                  <a:schemeClr val="tx1"/>
                </a:solidFill>
              </a:rPr>
              <a:t>tetas</a:t>
            </a:r>
            <a:r>
              <a:rPr lang="fr-CA" dirty="0">
                <a:solidFill>
                  <a:schemeClr val="tx1"/>
                </a:solidFill>
              </a:rPr>
              <a:t> </a:t>
            </a:r>
            <a:r>
              <a:rPr lang="fr-CA" dirty="0" smtClean="0">
                <a:solidFill>
                  <a:schemeClr val="tx1"/>
                </a:solidFill>
              </a:rPr>
              <a:t>que </a:t>
            </a:r>
            <a:r>
              <a:rPr lang="fr-CA" dirty="0">
                <a:solidFill>
                  <a:schemeClr val="tx1"/>
                </a:solidFill>
              </a:rPr>
              <a:t>dos </a:t>
            </a:r>
            <a:r>
              <a:rPr lang="fr-CA" dirty="0" err="1" smtClean="0">
                <a:solidFill>
                  <a:schemeClr val="tx1"/>
                </a:solidFill>
              </a:rPr>
              <a:t>carretas</a:t>
            </a:r>
            <a:r>
              <a:rPr lang="fr-CA" dirty="0" smtClean="0">
                <a:solidFill>
                  <a:schemeClr val="tx1"/>
                </a:solidFill>
              </a:rPr>
              <a:t> (KM: deux </a:t>
            </a:r>
            <a:r>
              <a:rPr lang="fr-CA" dirty="0" err="1" smtClean="0">
                <a:solidFill>
                  <a:schemeClr val="tx1"/>
                </a:solidFill>
              </a:rPr>
              <a:t>tetons</a:t>
            </a:r>
            <a:r>
              <a:rPr lang="fr-CA" dirty="0" smtClean="0">
                <a:solidFill>
                  <a:schemeClr val="tx1"/>
                </a:solidFill>
              </a:rPr>
              <a:t> (at)tirent plus que deux chariots/</a:t>
            </a:r>
            <a:r>
              <a:rPr lang="fr-CA" dirty="0" err="1" smtClean="0">
                <a:solidFill>
                  <a:schemeClr val="tx1"/>
                </a:solidFill>
              </a:rPr>
              <a:t>two</a:t>
            </a:r>
            <a:r>
              <a:rPr lang="fr-CA" dirty="0" smtClean="0">
                <a:solidFill>
                  <a:schemeClr val="tx1"/>
                </a:solidFill>
              </a:rPr>
              <a:t> </a:t>
            </a:r>
            <a:r>
              <a:rPr lang="fr-CA" dirty="0" err="1" smtClean="0">
                <a:solidFill>
                  <a:schemeClr val="tx1"/>
                </a:solidFill>
              </a:rPr>
              <a:t>tits</a:t>
            </a:r>
            <a:r>
              <a:rPr lang="fr-CA" dirty="0" smtClean="0">
                <a:solidFill>
                  <a:schemeClr val="tx1"/>
                </a:solidFill>
              </a:rPr>
              <a:t> have more pull </a:t>
            </a:r>
            <a:r>
              <a:rPr lang="fr-CA" dirty="0" err="1" smtClean="0">
                <a:solidFill>
                  <a:schemeClr val="tx1"/>
                </a:solidFill>
              </a:rPr>
              <a:t>than</a:t>
            </a:r>
            <a:r>
              <a:rPr lang="fr-CA" dirty="0" smtClean="0">
                <a:solidFill>
                  <a:schemeClr val="tx1"/>
                </a:solidFill>
              </a:rPr>
              <a:t> </a:t>
            </a:r>
            <a:r>
              <a:rPr lang="fr-CA" dirty="0" err="1" smtClean="0">
                <a:solidFill>
                  <a:schemeClr val="tx1"/>
                </a:solidFill>
              </a:rPr>
              <a:t>two</a:t>
            </a:r>
            <a:r>
              <a:rPr lang="fr-CA" dirty="0" smtClean="0">
                <a:solidFill>
                  <a:schemeClr val="tx1"/>
                </a:solidFill>
              </a:rPr>
              <a:t> </a:t>
            </a:r>
            <a:r>
              <a:rPr lang="fr-CA" dirty="0" err="1" smtClean="0">
                <a:solidFill>
                  <a:schemeClr val="tx1"/>
                </a:solidFill>
              </a:rPr>
              <a:t>carts</a:t>
            </a:r>
            <a:r>
              <a:rPr lang="fr-CA" dirty="0" smtClean="0">
                <a:solidFill>
                  <a:schemeClr val="tx1"/>
                </a:solidFill>
              </a:rPr>
              <a:t>)</a:t>
            </a:r>
          </a:p>
          <a:p>
            <a:r>
              <a:rPr lang="fr-CA" dirty="0" err="1" smtClean="0">
                <a:solidFill>
                  <a:schemeClr val="accent2">
                    <a:lumMod val="40000"/>
                    <a:lumOff val="60000"/>
                  </a:schemeClr>
                </a:solidFill>
              </a:rPr>
              <a:t>Response</a:t>
            </a:r>
            <a:r>
              <a:rPr lang="fr-CA" dirty="0" smtClean="0">
                <a:solidFill>
                  <a:schemeClr val="accent2">
                    <a:lumMod val="40000"/>
                    <a:lumOff val="60000"/>
                  </a:schemeClr>
                </a:solidFill>
              </a:rPr>
              <a:t> to </a:t>
            </a:r>
            <a:r>
              <a:rPr lang="fr-CA" dirty="0" err="1" smtClean="0">
                <a:solidFill>
                  <a:schemeClr val="accent2">
                    <a:lumMod val="40000"/>
                    <a:lumOff val="60000"/>
                  </a:schemeClr>
                </a:solidFill>
              </a:rPr>
              <a:t>this</a:t>
            </a:r>
            <a:r>
              <a:rPr lang="fr-CA" dirty="0" smtClean="0">
                <a:solidFill>
                  <a:schemeClr val="accent2">
                    <a:lumMod val="40000"/>
                    <a:lumOff val="60000"/>
                  </a:schemeClr>
                </a:solidFill>
              </a:rPr>
              <a:t>:  </a:t>
            </a:r>
            <a:r>
              <a:rPr lang="fr-CA" dirty="0" smtClean="0">
                <a:solidFill>
                  <a:schemeClr val="tx1"/>
                </a:solidFill>
              </a:rPr>
              <a:t> </a:t>
            </a:r>
            <a:r>
              <a:rPr lang="fr-CA" dirty="0">
                <a:solidFill>
                  <a:schemeClr val="tx1"/>
                </a:solidFill>
              </a:rPr>
              <a:t> " </a:t>
            </a:r>
            <a:r>
              <a:rPr lang="fr-FR" dirty="0" err="1" smtClean="0">
                <a:solidFill>
                  <a:schemeClr val="tx1"/>
                </a:solidFill>
              </a:rPr>
              <a:t>this</a:t>
            </a:r>
            <a:r>
              <a:rPr lang="fr-FR" dirty="0" smtClean="0">
                <a:solidFill>
                  <a:schemeClr val="tx1"/>
                </a:solidFill>
              </a:rPr>
              <a:t> </a:t>
            </a:r>
            <a:r>
              <a:rPr lang="fr-FR" dirty="0" err="1">
                <a:solidFill>
                  <a:schemeClr val="tx1"/>
                </a:solidFill>
              </a:rPr>
              <a:t>is</a:t>
            </a:r>
            <a:r>
              <a:rPr lang="fr-FR" dirty="0">
                <a:solidFill>
                  <a:schemeClr val="tx1"/>
                </a:solidFill>
              </a:rPr>
              <a:t> a good </a:t>
            </a:r>
            <a:r>
              <a:rPr lang="fr-FR" dirty="0" err="1" smtClean="0">
                <a:solidFill>
                  <a:schemeClr val="tx1"/>
                </a:solidFill>
              </a:rPr>
              <a:t>proverb</a:t>
            </a:r>
            <a:r>
              <a:rPr lang="fr-FR" dirty="0" smtClean="0">
                <a:solidFill>
                  <a:schemeClr val="tx1"/>
                </a:solidFill>
              </a:rPr>
              <a:t> Vicente.</a:t>
            </a:r>
            <a:r>
              <a:rPr lang="fr-CA" dirty="0" smtClean="0">
                <a:solidFill>
                  <a:schemeClr val="tx1"/>
                </a:solidFill>
              </a:rPr>
              <a:t> </a:t>
            </a:r>
            <a:r>
              <a:rPr lang="fr-CA" dirty="0">
                <a:solidFill>
                  <a:schemeClr val="tx1"/>
                </a:solidFill>
              </a:rPr>
              <a:t>" </a:t>
            </a:r>
            <a:r>
              <a:rPr lang="fr-FR" dirty="0" smtClean="0"/>
              <a:t> </a:t>
            </a:r>
            <a:endParaRPr lang="en-CA" dirty="0"/>
          </a:p>
        </p:txBody>
      </p:sp>
      <p:pic>
        <p:nvPicPr>
          <p:cNvPr id="3074" name="Picture 2" descr="https://hendrixcoaching.com/wp-content/uploads/2014/02/Laughing-M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474" y="4365103"/>
            <a:ext cx="3856526" cy="252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75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b="1" dirty="0" smtClean="0">
                <a:latin typeface="Arial" panose="020B0604020202020204" pitchFamily="34" charset="0"/>
                <a:cs typeface="Arial" panose="020B0604020202020204" pitchFamily="34" charset="0"/>
              </a:rPr>
              <a:t>Some current questions on musculoskeletal disorders (MSDs)</a:t>
            </a:r>
            <a:r>
              <a:rPr lang="en-CA" sz="3200" b="1" dirty="0">
                <a:latin typeface="Arial" panose="020B0604020202020204" pitchFamily="34" charset="0"/>
                <a:cs typeface="Arial" panose="020B0604020202020204" pitchFamily="34" charset="0"/>
              </a:rPr>
              <a:t/>
            </a:r>
            <a:br>
              <a:rPr lang="en-CA" sz="3200" b="1" dirty="0">
                <a:latin typeface="Arial" panose="020B0604020202020204" pitchFamily="34" charset="0"/>
                <a:cs typeface="Arial" panose="020B0604020202020204" pitchFamily="34" charset="0"/>
              </a:rPr>
            </a:br>
            <a:endParaRPr lang="en-CA" sz="32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39552" y="1628800"/>
            <a:ext cx="8237538" cy="4572000"/>
          </a:xfrm>
        </p:spPr>
        <p:txBody>
          <a:bodyPr/>
          <a:lstStyle/>
          <a:p>
            <a:r>
              <a:rPr lang="en-CA" dirty="0" smtClean="0"/>
              <a:t>Are we correctly capturing women’s exposures in questionnaires (e.g. static postures)</a:t>
            </a:r>
          </a:p>
          <a:p>
            <a:r>
              <a:rPr lang="en-CA" dirty="0" smtClean="0"/>
              <a:t>What are the relationships among MSDs, gender, psychosocial risks and social support</a:t>
            </a:r>
          </a:p>
          <a:p>
            <a:r>
              <a:rPr lang="en-CA" dirty="0" smtClean="0"/>
              <a:t>MSDs and ageing among women and men</a:t>
            </a:r>
            <a:endParaRPr lang="en-CA" dirty="0"/>
          </a:p>
        </p:txBody>
      </p:sp>
      <p:pic>
        <p:nvPicPr>
          <p:cNvPr id="4" name="Picture 3" descr="C:\Users\Cyane\Documents\Présentations\Pix\flight attend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4752527"/>
            <a:ext cx="1397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Cyane\Documents\Présentations\Pix\us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574" y="5347289"/>
            <a:ext cx="19970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777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200" b="1" dirty="0" smtClean="0">
                <a:latin typeface="Arial" panose="020B0604020202020204" pitchFamily="34" charset="0"/>
                <a:cs typeface="Arial" panose="020B0604020202020204" pitchFamily="34" charset="0"/>
              </a:rPr>
              <a:t>Some of many outstanding questions about the effects of work on mental health</a:t>
            </a:r>
            <a:r>
              <a:rPr lang="en-CA" sz="3200" b="1" dirty="0">
                <a:latin typeface="Arial" panose="020B0604020202020204" pitchFamily="34" charset="0"/>
                <a:cs typeface="Arial" panose="020B0604020202020204" pitchFamily="34" charset="0"/>
              </a:rPr>
              <a:t/>
            </a:r>
            <a:br>
              <a:rPr lang="en-CA" sz="3200" b="1" dirty="0">
                <a:latin typeface="Arial" panose="020B0604020202020204" pitchFamily="34" charset="0"/>
                <a:cs typeface="Arial" panose="020B0604020202020204" pitchFamily="34" charset="0"/>
              </a:rPr>
            </a:br>
            <a:endParaRPr lang="en-CA" sz="32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endParaRPr lang="en-CA" dirty="0" smtClean="0"/>
          </a:p>
          <a:p>
            <a:r>
              <a:rPr lang="en-CA" dirty="0" smtClean="0"/>
              <a:t>Are gender-mixed work teams a good idea? </a:t>
            </a:r>
          </a:p>
          <a:p>
            <a:r>
              <a:rPr lang="en-CA" dirty="0" smtClean="0"/>
              <a:t>Are we capturing men’s mental health outcomes in questionnaires (e.g., alcoholism, drug dependency…)</a:t>
            </a:r>
          </a:p>
          <a:p>
            <a:r>
              <a:rPr lang="en-CA" dirty="0" smtClean="0"/>
              <a:t>What are the effects of gender discrimination and how can they be measured </a:t>
            </a:r>
            <a:endParaRPr lang="en-CA" dirty="0"/>
          </a:p>
        </p:txBody>
      </p:sp>
    </p:spTree>
    <p:extLst>
      <p:ext uri="{BB962C8B-B14F-4D97-AF65-F5344CB8AC3E}">
        <p14:creationId xmlns:p14="http://schemas.microsoft.com/office/powerpoint/2010/main" val="1409382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8244408" cy="914400"/>
          </a:xfrm>
        </p:spPr>
        <p:txBody>
          <a:bodyPr/>
          <a:lstStyle/>
          <a:p>
            <a:r>
              <a:rPr lang="en-CA" sz="3600" dirty="0" smtClean="0"/>
              <a:t>Some low-status groups who could use gender-sensitive research</a:t>
            </a:r>
            <a:r>
              <a:rPr lang="en-CA" dirty="0" smtClean="0"/>
              <a:t/>
            </a:r>
            <a:br>
              <a:rPr lang="en-CA" dirty="0" smtClean="0"/>
            </a:br>
            <a:endParaRPr lang="en-CA" dirty="0"/>
          </a:p>
        </p:txBody>
      </p:sp>
      <p:sp>
        <p:nvSpPr>
          <p:cNvPr id="3" name="Espace réservé du contenu 2"/>
          <p:cNvSpPr>
            <a:spLocks noGrp="1"/>
          </p:cNvSpPr>
          <p:nvPr>
            <p:ph idx="1"/>
          </p:nvPr>
        </p:nvSpPr>
        <p:spPr>
          <a:xfrm>
            <a:off x="611560" y="2060848"/>
            <a:ext cx="7772400" cy="4572000"/>
          </a:xfrm>
        </p:spPr>
        <p:txBody>
          <a:bodyPr>
            <a:normAutofit fontScale="85000" lnSpcReduction="20000"/>
          </a:bodyPr>
          <a:lstStyle/>
          <a:p>
            <a:r>
              <a:rPr lang="en-CA" dirty="0" smtClean="0"/>
              <a:t>Food service</a:t>
            </a:r>
          </a:p>
          <a:p>
            <a:pPr lvl="1"/>
            <a:r>
              <a:rPr lang="en-CA" dirty="0" smtClean="0"/>
              <a:t>Handling heavy weights</a:t>
            </a:r>
          </a:p>
          <a:p>
            <a:pPr lvl="1"/>
            <a:r>
              <a:rPr lang="en-CA" dirty="0" smtClean="0"/>
              <a:t>Prolonged standing</a:t>
            </a:r>
          </a:p>
          <a:p>
            <a:pPr lvl="1"/>
            <a:r>
              <a:rPr lang="en-CA" dirty="0" smtClean="0"/>
              <a:t>No rest breaks</a:t>
            </a:r>
          </a:p>
          <a:p>
            <a:pPr lvl="1"/>
            <a:r>
              <a:rPr lang="en-CA" dirty="0" smtClean="0"/>
              <a:t>Cuts and burns</a:t>
            </a:r>
          </a:p>
          <a:p>
            <a:pPr lvl="1"/>
            <a:r>
              <a:rPr lang="en-CA" dirty="0" smtClean="0"/>
              <a:t>Violence </a:t>
            </a:r>
          </a:p>
          <a:p>
            <a:pPr lvl="1"/>
            <a:r>
              <a:rPr lang="en-CA" dirty="0" smtClean="0"/>
              <a:t>Piecework (North America)</a:t>
            </a:r>
          </a:p>
          <a:p>
            <a:r>
              <a:rPr lang="en-CA" dirty="0" smtClean="0"/>
              <a:t>Sex work</a:t>
            </a:r>
          </a:p>
          <a:p>
            <a:pPr lvl="1"/>
            <a:r>
              <a:rPr lang="en-CA" dirty="0" smtClean="0"/>
              <a:t>Violence</a:t>
            </a:r>
          </a:p>
          <a:p>
            <a:pPr lvl="1"/>
            <a:r>
              <a:rPr lang="en-CA" dirty="0" smtClean="0"/>
              <a:t>Musculoskeletal problems</a:t>
            </a:r>
          </a:p>
          <a:p>
            <a:pPr lvl="1"/>
            <a:r>
              <a:rPr lang="en-CA" dirty="0" smtClean="0"/>
              <a:t>Disease</a:t>
            </a:r>
          </a:p>
          <a:p>
            <a:r>
              <a:rPr lang="en-CA" dirty="0" smtClean="0"/>
              <a:t>Immigrants, migrants and minorities		</a:t>
            </a:r>
            <a:endParaRPr lang="en-CA" dirty="0"/>
          </a:p>
        </p:txBody>
      </p:sp>
      <p:pic>
        <p:nvPicPr>
          <p:cNvPr id="4" name="Picture 2" descr="C:\Users\Cyane\Documents\Présentations\Pix\serveuse This Magazine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611" y="1916832"/>
            <a:ext cx="3858389" cy="259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05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Some other things to think about</a:t>
            </a:r>
            <a:endParaRPr lang="en-CA" dirty="0"/>
          </a:p>
        </p:txBody>
      </p:sp>
      <p:sp>
        <p:nvSpPr>
          <p:cNvPr id="3" name="Espace réservé du contenu 2"/>
          <p:cNvSpPr>
            <a:spLocks noGrp="1"/>
          </p:cNvSpPr>
          <p:nvPr>
            <p:ph idx="1"/>
          </p:nvPr>
        </p:nvSpPr>
        <p:spPr/>
        <p:txBody>
          <a:bodyPr>
            <a:normAutofit/>
          </a:bodyPr>
          <a:lstStyle/>
          <a:p>
            <a:r>
              <a:rPr lang="en-CA" dirty="0" smtClean="0"/>
              <a:t>1. Stratifying for gender is still not standard practice</a:t>
            </a:r>
          </a:p>
          <a:p>
            <a:pPr lvl="1"/>
            <a:r>
              <a:rPr lang="en-CA" dirty="0" smtClean="0">
                <a:solidFill>
                  <a:schemeClr val="tx1"/>
                </a:solidFill>
              </a:rPr>
              <a:t>In epidemiology, is multiple logistic regression the best method for dealing </a:t>
            </a:r>
            <a:r>
              <a:rPr lang="en-CA" dirty="0">
                <a:solidFill>
                  <a:schemeClr val="tx1"/>
                </a:solidFill>
              </a:rPr>
              <a:t>with </a:t>
            </a:r>
            <a:r>
              <a:rPr lang="en-CA" dirty="0" err="1">
                <a:solidFill>
                  <a:schemeClr val="tx1"/>
                </a:solidFill>
              </a:rPr>
              <a:t>gender</a:t>
            </a:r>
            <a:r>
              <a:rPr lang="en-CA" dirty="0" err="1" smtClean="0">
                <a:solidFill>
                  <a:schemeClr val="tx1"/>
                </a:solidFill>
              </a:rPr>
              <a:t>∕sex</a:t>
            </a:r>
            <a:r>
              <a:rPr lang="en-CA" dirty="0" smtClean="0">
                <a:solidFill>
                  <a:schemeClr val="tx1"/>
                </a:solidFill>
              </a:rPr>
              <a:t> as a variable?  What are other methods?</a:t>
            </a:r>
          </a:p>
        </p:txBody>
      </p:sp>
    </p:spTree>
    <p:extLst>
      <p:ext uri="{BB962C8B-B14F-4D97-AF65-F5344CB8AC3E}">
        <p14:creationId xmlns:p14="http://schemas.microsoft.com/office/powerpoint/2010/main" val="2732111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304800"/>
            <a:ext cx="7969250" cy="1431925"/>
          </a:xfrm>
        </p:spPr>
        <p:txBody>
          <a:bodyPr/>
          <a:lstStyle/>
          <a:p>
            <a:pPr>
              <a:defRPr/>
            </a:pPr>
            <a:r>
              <a:rPr lang="en-CA" sz="3600" dirty="0" smtClean="0"/>
              <a:t>Why stratify?</a:t>
            </a:r>
            <a:endParaRPr lang="en-CA" sz="3600" dirty="0"/>
          </a:p>
        </p:txBody>
      </p:sp>
      <p:sp>
        <p:nvSpPr>
          <p:cNvPr id="3" name="Espace réservé du contenu 2"/>
          <p:cNvSpPr>
            <a:spLocks noGrp="1"/>
          </p:cNvSpPr>
          <p:nvPr>
            <p:ph idx="1"/>
          </p:nvPr>
        </p:nvSpPr>
        <p:spPr>
          <a:xfrm>
            <a:off x="893609" y="1124744"/>
            <a:ext cx="8243887" cy="4824536"/>
          </a:xfrm>
        </p:spPr>
        <p:txBody>
          <a:bodyPr>
            <a:normAutofit fontScale="92500" lnSpcReduction="20000"/>
          </a:bodyPr>
          <a:lstStyle/>
          <a:p>
            <a:pPr marL="68580" indent="0">
              <a:buNone/>
              <a:defRPr/>
            </a:pPr>
            <a:r>
              <a:rPr lang="en-CA" b="1" dirty="0" smtClean="0">
                <a:solidFill>
                  <a:srgbClr val="66FF33"/>
                </a:solidFill>
              </a:rPr>
              <a:t>Stratification by gender allows better confidence in exposure-outcome relationships for both genders compared to adjusting for gender</a:t>
            </a:r>
          </a:p>
          <a:p>
            <a:pPr>
              <a:defRPr/>
            </a:pPr>
            <a:r>
              <a:rPr lang="en-CA" dirty="0">
                <a:solidFill>
                  <a:schemeClr val="tx1"/>
                </a:solidFill>
              </a:rPr>
              <a:t>You can’t measure all exposures; gender may be a proxy for unmeasured exposures</a:t>
            </a:r>
          </a:p>
          <a:p>
            <a:pPr>
              <a:defRPr/>
            </a:pPr>
            <a:r>
              <a:rPr lang="en-CA" dirty="0" smtClean="0">
                <a:solidFill>
                  <a:schemeClr val="tx1"/>
                </a:solidFill>
              </a:rPr>
              <a:t>Also, to gauge progress toward equality, we need to know about men’s and women’s work </a:t>
            </a:r>
          </a:p>
          <a:p>
            <a:pPr>
              <a:defRPr/>
            </a:pPr>
            <a:r>
              <a:rPr lang="en-CA" dirty="0" smtClean="0">
                <a:solidFill>
                  <a:schemeClr val="tx1"/>
                </a:solidFill>
              </a:rPr>
              <a:t>Stratifying can remind scientists of the need </a:t>
            </a:r>
            <a:r>
              <a:rPr lang="en-CA" dirty="0">
                <a:solidFill>
                  <a:schemeClr val="tx1"/>
                </a:solidFill>
              </a:rPr>
              <a:t>to include exposures relevant </a:t>
            </a:r>
            <a:r>
              <a:rPr lang="en-CA" dirty="0" smtClean="0">
                <a:solidFill>
                  <a:schemeClr val="tx1"/>
                </a:solidFill>
              </a:rPr>
              <a:t>for both  </a:t>
            </a:r>
            <a:r>
              <a:rPr lang="en-CA" dirty="0">
                <a:solidFill>
                  <a:schemeClr val="tx1"/>
                </a:solidFill>
              </a:rPr>
              <a:t>women and men (harassment, working conditions incompatible with family </a:t>
            </a:r>
            <a:r>
              <a:rPr lang="en-CA" dirty="0" smtClean="0">
                <a:solidFill>
                  <a:schemeClr val="tx1"/>
                </a:solidFill>
              </a:rPr>
              <a:t> responsibilities)</a:t>
            </a:r>
            <a:endParaRPr lang="en-CA" dirty="0">
              <a:solidFill>
                <a:schemeClr val="tx1"/>
              </a:solidFill>
            </a:endParaRPr>
          </a:p>
          <a:p>
            <a:pPr>
              <a:defRPr/>
            </a:pPr>
            <a:endParaRPr lang="en-CA" sz="2800" dirty="0" smtClean="0"/>
          </a:p>
        </p:txBody>
      </p:sp>
    </p:spTree>
    <p:extLst>
      <p:ext uri="{BB962C8B-B14F-4D97-AF65-F5344CB8AC3E}">
        <p14:creationId xmlns:p14="http://schemas.microsoft.com/office/powerpoint/2010/main" val="842582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304800"/>
            <a:ext cx="4513263" cy="1431925"/>
          </a:xfrm>
        </p:spPr>
        <p:txBody>
          <a:bodyPr/>
          <a:lstStyle/>
          <a:p>
            <a:pPr>
              <a:defRPr/>
            </a:pPr>
            <a:r>
              <a:rPr lang="en-CA" sz="3200" dirty="0" smtClean="0">
                <a:cs typeface="Arial" panose="020B0604020202020204" pitchFamily="34" charset="0"/>
              </a:rPr>
              <a:t>Why stratify? (2)  </a:t>
            </a:r>
            <a:r>
              <a:rPr lang="en-CA" sz="3200" dirty="0" smtClean="0">
                <a:latin typeface="Arial" panose="020B0604020202020204" pitchFamily="34" charset="0"/>
                <a:cs typeface="Arial" panose="020B0604020202020204" pitchFamily="34" charset="0"/>
              </a:rPr>
              <a:t/>
            </a:r>
            <a:br>
              <a:rPr lang="en-CA" sz="3200" dirty="0" smtClean="0">
                <a:latin typeface="Arial" panose="020B0604020202020204" pitchFamily="34" charset="0"/>
                <a:cs typeface="Arial" panose="020B0604020202020204" pitchFamily="34" charset="0"/>
              </a:rPr>
            </a:br>
            <a:endParaRPr lang="en-CA" sz="32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99592" y="1989138"/>
            <a:ext cx="7772400" cy="4572000"/>
          </a:xfrm>
        </p:spPr>
        <p:txBody>
          <a:bodyPr/>
          <a:lstStyle/>
          <a:p>
            <a:pPr marL="342900" lvl="1" indent="-342900">
              <a:buClr>
                <a:schemeClr val="hlink"/>
              </a:buClr>
              <a:buSzPct val="70000"/>
              <a:buFont typeface="Wingdings" pitchFamily="2" charset="2"/>
              <a:buChar char="n"/>
              <a:defRPr/>
            </a:pPr>
            <a:r>
              <a:rPr lang="en-CA" sz="2800" dirty="0" smtClean="0">
                <a:solidFill>
                  <a:schemeClr val="tx1"/>
                </a:solidFill>
              </a:rPr>
              <a:t>Women doing “repetitive work” may make more movements per minute than men ascribed the same variable; men “lifting weights” may lift more weight than the corresponding women</a:t>
            </a:r>
          </a:p>
          <a:p>
            <a:pPr>
              <a:defRPr/>
            </a:pPr>
            <a:r>
              <a:rPr lang="en-CA" sz="2800" dirty="0" smtClean="0">
                <a:solidFill>
                  <a:schemeClr val="tx1"/>
                </a:solidFill>
              </a:rPr>
              <a:t>Result: </a:t>
            </a:r>
            <a:r>
              <a:rPr lang="en-CA" sz="2800" dirty="0" smtClean="0">
                <a:solidFill>
                  <a:srgbClr val="FFFFFF"/>
                </a:solidFill>
              </a:rPr>
              <a:t>men may appear to suffer more than women from the same exposure to “lifting weights”; women may appear to suffer more from “repetitive work”</a:t>
            </a:r>
            <a:endParaRPr lang="en-CA" sz="2800"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738" y="0"/>
            <a:ext cx="2989262"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559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0" y="0"/>
            <a:ext cx="9144000" cy="6381750"/>
          </a:xfrm>
          <a:solidFill>
            <a:srgbClr val="2401A3"/>
          </a:solidFill>
        </p:spPr>
        <p:txBody>
          <a:bodyPr/>
          <a:lstStyle/>
          <a:p>
            <a:pPr>
              <a:spcBef>
                <a:spcPts val="600"/>
              </a:spcBef>
              <a:defRPr/>
            </a:pPr>
            <a:r>
              <a:rPr lang="en-CA" altLang="fr-FR" sz="3200" dirty="0" smtClean="0"/>
              <a:t/>
            </a:r>
            <a:br>
              <a:rPr lang="en-CA" altLang="fr-FR" sz="3200" dirty="0" smtClean="0"/>
            </a:br>
            <a:endParaRPr lang="en-CA" altLang="fr-FR" sz="3200" dirty="0" smtClean="0"/>
          </a:p>
        </p:txBody>
      </p:sp>
      <p:graphicFrame>
        <p:nvGraphicFramePr>
          <p:cNvPr id="6" name="Espace réservé du contenu 4"/>
          <p:cNvGraphicFramePr>
            <a:graphicFrameLocks/>
          </p:cNvGraphicFramePr>
          <p:nvPr>
            <p:extLst>
              <p:ext uri="{D42A27DB-BD31-4B8C-83A1-F6EECF244321}">
                <p14:modId xmlns:p14="http://schemas.microsoft.com/office/powerpoint/2010/main" val="2889187590"/>
              </p:ext>
            </p:extLst>
          </p:nvPr>
        </p:nvGraphicFramePr>
        <p:xfrm>
          <a:off x="829380" y="1269182"/>
          <a:ext cx="7753350" cy="5112568"/>
        </p:xfrm>
        <a:graphic>
          <a:graphicData uri="http://schemas.openxmlformats.org/drawingml/2006/table">
            <a:tbl>
              <a:tblPr firstRow="1" bandRow="1">
                <a:tableStyleId>{5C22544A-7EE6-4342-B048-85BDC9FD1C3A}</a:tableStyleId>
              </a:tblPr>
              <a:tblGrid>
                <a:gridCol w="2584450"/>
                <a:gridCol w="2584450"/>
                <a:gridCol w="2584450"/>
              </a:tblGrid>
              <a:tr h="1440160">
                <a:tc>
                  <a:txBody>
                    <a:bodyPr/>
                    <a:lstStyle/>
                    <a:p>
                      <a:endParaRPr lang="en-CA" sz="2400" dirty="0">
                        <a:latin typeface="Arial" panose="020B0604020202020204" pitchFamily="34" charset="0"/>
                        <a:cs typeface="Arial" panose="020B0604020202020204" pitchFamily="34" charset="0"/>
                      </a:endParaRPr>
                    </a:p>
                  </a:txBody>
                  <a:tcPr marL="91436" marR="91436" marT="45716" marB="45716">
                    <a:solidFill>
                      <a:srgbClr val="00B0F0"/>
                    </a:solidFill>
                  </a:tcPr>
                </a:tc>
                <a:tc>
                  <a:txBody>
                    <a:bodyPr/>
                    <a:lstStyle/>
                    <a:p>
                      <a:pPr algn="ctr"/>
                      <a:r>
                        <a:rPr lang="en-CA" sz="2400" dirty="0" smtClean="0">
                          <a:latin typeface="Arial" panose="020B0604020202020204" pitchFamily="34" charset="0"/>
                          <a:cs typeface="Arial" panose="020B0604020202020204" pitchFamily="34" charset="0"/>
                        </a:rPr>
                        <a:t>Women</a:t>
                      </a:r>
                    </a:p>
                    <a:p>
                      <a:pPr algn="ctr"/>
                      <a:r>
                        <a:rPr lang="en-CA" sz="2400" dirty="0" smtClean="0">
                          <a:latin typeface="Arial" panose="020B0604020202020204" pitchFamily="34" charset="0"/>
                          <a:cs typeface="Arial" panose="020B0604020202020204" pitchFamily="34" charset="0"/>
                        </a:rPr>
                        <a:t>N=2358</a:t>
                      </a:r>
                      <a:endParaRPr lang="en-CA" sz="2400" dirty="0">
                        <a:latin typeface="Arial" panose="020B0604020202020204" pitchFamily="34" charset="0"/>
                        <a:cs typeface="Arial" panose="020B0604020202020204" pitchFamily="34" charset="0"/>
                      </a:endParaRPr>
                    </a:p>
                  </a:txBody>
                  <a:tcPr marL="91436" marR="91436" marT="45716" marB="45716">
                    <a:solidFill>
                      <a:srgbClr val="00B0F0"/>
                    </a:solidFill>
                  </a:tcPr>
                </a:tc>
                <a:tc>
                  <a:txBody>
                    <a:bodyPr/>
                    <a:lstStyle/>
                    <a:p>
                      <a:pPr algn="ctr"/>
                      <a:r>
                        <a:rPr lang="en-CA" sz="2400" dirty="0" smtClean="0">
                          <a:latin typeface="Arial" panose="020B0604020202020204" pitchFamily="34" charset="0"/>
                          <a:cs typeface="Arial" panose="020B0604020202020204" pitchFamily="34" charset="0"/>
                        </a:rPr>
                        <a:t>Men</a:t>
                      </a:r>
                    </a:p>
                    <a:p>
                      <a:pPr algn="ctr"/>
                      <a:r>
                        <a:rPr lang="en-CA" sz="2400" dirty="0" smtClean="0">
                          <a:latin typeface="Arial" panose="020B0604020202020204" pitchFamily="34" charset="0"/>
                          <a:cs typeface="Arial" panose="020B0604020202020204" pitchFamily="34" charset="0"/>
                        </a:rPr>
                        <a:t>N=3201</a:t>
                      </a:r>
                      <a:endParaRPr lang="en-CA" sz="2400" dirty="0">
                        <a:latin typeface="Arial" panose="020B0604020202020204" pitchFamily="34" charset="0"/>
                        <a:cs typeface="Arial" panose="020B0604020202020204" pitchFamily="34" charset="0"/>
                      </a:endParaRPr>
                    </a:p>
                  </a:txBody>
                  <a:tcPr marL="91436" marR="91436" marT="45716" marB="45716">
                    <a:solidFill>
                      <a:srgbClr val="00B0F0"/>
                    </a:solidFill>
                  </a:tcPr>
                </a:tc>
              </a:tr>
              <a:tr h="822334">
                <a:tc>
                  <a:txBody>
                    <a:bodyPr/>
                    <a:lstStyle/>
                    <a:p>
                      <a:r>
                        <a:rPr lang="en-CA" sz="2400" dirty="0" smtClean="0">
                          <a:latin typeface="Arial" panose="020B0604020202020204" pitchFamily="34" charset="0"/>
                          <a:cs typeface="Arial" panose="020B0604020202020204" pitchFamily="34" charset="0"/>
                        </a:rPr>
                        <a:t>Fixed position</a:t>
                      </a:r>
                      <a:endParaRPr lang="en-CA" sz="2400" dirty="0">
                        <a:latin typeface="Arial" panose="020B0604020202020204" pitchFamily="34" charset="0"/>
                        <a:cs typeface="Arial" panose="020B0604020202020204" pitchFamily="34" charset="0"/>
                      </a:endParaRPr>
                    </a:p>
                  </a:txBody>
                  <a:tcPr marL="91436" marR="91436" marT="45716" marB="45716"/>
                </a:tc>
                <a:tc>
                  <a:txBody>
                    <a:bodyPr/>
                    <a:lstStyle/>
                    <a:p>
                      <a:pPr algn="ctr"/>
                      <a:r>
                        <a:rPr lang="en-CA" sz="2400" dirty="0" smtClean="0">
                          <a:latin typeface="Arial" panose="020B0604020202020204" pitchFamily="34" charset="0"/>
                          <a:cs typeface="Arial" panose="020B0604020202020204" pitchFamily="34" charset="0"/>
                        </a:rPr>
                        <a:t>14%</a:t>
                      </a:r>
                      <a:endParaRPr lang="en-CA" sz="2400" dirty="0">
                        <a:latin typeface="Arial" panose="020B0604020202020204" pitchFamily="34" charset="0"/>
                        <a:cs typeface="Arial" panose="020B0604020202020204" pitchFamily="34" charset="0"/>
                      </a:endParaRPr>
                    </a:p>
                  </a:txBody>
                  <a:tcPr marL="91436" marR="91436" marT="45716" marB="45716"/>
                </a:tc>
                <a:tc>
                  <a:txBody>
                    <a:bodyPr/>
                    <a:lstStyle/>
                    <a:p>
                      <a:pPr algn="ctr"/>
                      <a:r>
                        <a:rPr lang="en-CA" sz="2400" dirty="0" smtClean="0">
                          <a:latin typeface="Arial" panose="020B0604020202020204" pitchFamily="34" charset="0"/>
                          <a:cs typeface="Arial" panose="020B0604020202020204" pitchFamily="34" charset="0"/>
                        </a:rPr>
                        <a:t>11%</a:t>
                      </a:r>
                      <a:endParaRPr lang="en-CA" sz="2400" dirty="0">
                        <a:latin typeface="Arial" panose="020B0604020202020204" pitchFamily="34" charset="0"/>
                        <a:cs typeface="Arial" panose="020B0604020202020204" pitchFamily="34" charset="0"/>
                      </a:endParaRPr>
                    </a:p>
                  </a:txBody>
                  <a:tcPr marL="91436" marR="91436" marT="45716" marB="45716"/>
                </a:tc>
              </a:tr>
              <a:tr h="822334">
                <a:tc>
                  <a:txBody>
                    <a:bodyPr/>
                    <a:lstStyle/>
                    <a:p>
                      <a:r>
                        <a:rPr lang="en-CA" sz="2400" dirty="0" smtClean="0">
                          <a:latin typeface="Arial" panose="020B0604020202020204" pitchFamily="34" charset="0"/>
                          <a:cs typeface="Arial" panose="020B0604020202020204" pitchFamily="34" charset="0"/>
                        </a:rPr>
                        <a:t>Move</a:t>
                      </a:r>
                      <a:r>
                        <a:rPr lang="en-CA" sz="2400" baseline="0" dirty="0" smtClean="0">
                          <a:latin typeface="Arial" panose="020B0604020202020204" pitchFamily="34" charset="0"/>
                          <a:cs typeface="Arial" panose="020B0604020202020204" pitchFamily="34" charset="0"/>
                        </a:rPr>
                        <a:t> a little</a:t>
                      </a:r>
                      <a:endParaRPr lang="en-CA" sz="2400" dirty="0">
                        <a:latin typeface="Arial" panose="020B0604020202020204" pitchFamily="34" charset="0"/>
                        <a:cs typeface="Arial" panose="020B0604020202020204" pitchFamily="34" charset="0"/>
                      </a:endParaRPr>
                    </a:p>
                  </a:txBody>
                  <a:tcPr marL="91436" marR="91436" marT="45716" marB="45716"/>
                </a:tc>
                <a:tc>
                  <a:txBody>
                    <a:bodyPr/>
                    <a:lstStyle/>
                    <a:p>
                      <a:pPr algn="ctr"/>
                      <a:r>
                        <a:rPr lang="en-CA" sz="2400" dirty="0" smtClean="0">
                          <a:latin typeface="Arial" panose="020B0604020202020204" pitchFamily="34" charset="0"/>
                          <a:cs typeface="Arial" panose="020B0604020202020204" pitchFamily="34" charset="0"/>
                        </a:rPr>
                        <a:t>34%</a:t>
                      </a:r>
                      <a:endParaRPr lang="en-CA" sz="2400" dirty="0">
                        <a:latin typeface="Arial" panose="020B0604020202020204" pitchFamily="34" charset="0"/>
                        <a:cs typeface="Arial" panose="020B0604020202020204" pitchFamily="34" charset="0"/>
                      </a:endParaRPr>
                    </a:p>
                  </a:txBody>
                  <a:tcPr marL="91436" marR="91436" marT="45716" marB="45716">
                    <a:solidFill>
                      <a:srgbClr val="FFFFCC"/>
                    </a:solidFill>
                  </a:tcPr>
                </a:tc>
                <a:tc>
                  <a:txBody>
                    <a:bodyPr/>
                    <a:lstStyle/>
                    <a:p>
                      <a:pPr algn="ctr"/>
                      <a:r>
                        <a:rPr lang="en-CA" sz="2400" dirty="0" smtClean="0">
                          <a:latin typeface="Arial" panose="020B0604020202020204" pitchFamily="34" charset="0"/>
                          <a:cs typeface="Arial" panose="020B0604020202020204" pitchFamily="34" charset="0"/>
                        </a:rPr>
                        <a:t>28%</a:t>
                      </a:r>
                      <a:endParaRPr lang="en-CA" sz="2400" dirty="0">
                        <a:latin typeface="Arial" panose="020B0604020202020204" pitchFamily="34" charset="0"/>
                        <a:cs typeface="Arial" panose="020B0604020202020204" pitchFamily="34" charset="0"/>
                      </a:endParaRPr>
                    </a:p>
                  </a:txBody>
                  <a:tcPr marL="91436" marR="91436" marT="45716" marB="45716">
                    <a:solidFill>
                      <a:srgbClr val="FFFFCC"/>
                    </a:solidFill>
                  </a:tcPr>
                </a:tc>
              </a:tr>
              <a:tr h="822334">
                <a:tc>
                  <a:txBody>
                    <a:bodyPr/>
                    <a:lstStyle/>
                    <a:p>
                      <a:r>
                        <a:rPr lang="en-CA" sz="2400" dirty="0" smtClean="0">
                          <a:latin typeface="Arial" panose="020B0604020202020204" pitchFamily="34" charset="0"/>
                          <a:cs typeface="Arial" panose="020B0604020202020204" pitchFamily="34" charset="0"/>
                        </a:rPr>
                        <a:t>Move a lot</a:t>
                      </a:r>
                      <a:endParaRPr lang="en-CA" sz="2400" dirty="0">
                        <a:latin typeface="Arial" panose="020B0604020202020204" pitchFamily="34" charset="0"/>
                        <a:cs typeface="Arial" panose="020B0604020202020204" pitchFamily="34" charset="0"/>
                      </a:endParaRPr>
                    </a:p>
                  </a:txBody>
                  <a:tcPr marL="91436" marR="91436" marT="45716" marB="45716"/>
                </a:tc>
                <a:tc>
                  <a:txBody>
                    <a:bodyPr/>
                    <a:lstStyle/>
                    <a:p>
                      <a:pPr algn="ctr"/>
                      <a:r>
                        <a:rPr lang="en-CA" sz="2400" dirty="0" smtClean="0">
                          <a:latin typeface="Arial" panose="020B0604020202020204" pitchFamily="34" charset="0"/>
                          <a:cs typeface="Arial" panose="020B0604020202020204" pitchFamily="34" charset="0"/>
                        </a:rPr>
                        <a:t>33%</a:t>
                      </a:r>
                      <a:endParaRPr lang="en-CA" sz="2400" dirty="0">
                        <a:latin typeface="Arial" panose="020B0604020202020204" pitchFamily="34" charset="0"/>
                        <a:cs typeface="Arial" panose="020B0604020202020204" pitchFamily="34" charset="0"/>
                      </a:endParaRPr>
                    </a:p>
                  </a:txBody>
                  <a:tcPr marL="91436" marR="91436" marT="45716" marB="45716">
                    <a:solidFill>
                      <a:srgbClr val="FFFFCC"/>
                    </a:solidFill>
                  </a:tcPr>
                </a:tc>
                <a:tc>
                  <a:txBody>
                    <a:bodyPr/>
                    <a:lstStyle/>
                    <a:p>
                      <a:pPr algn="ctr"/>
                      <a:r>
                        <a:rPr lang="en-CA" sz="2400" dirty="0" smtClean="0">
                          <a:latin typeface="Arial" panose="020B0604020202020204" pitchFamily="34" charset="0"/>
                          <a:cs typeface="Arial" panose="020B0604020202020204" pitchFamily="34" charset="0"/>
                        </a:rPr>
                        <a:t>44%</a:t>
                      </a:r>
                      <a:endParaRPr lang="en-CA" sz="2400" dirty="0">
                        <a:latin typeface="Arial" panose="020B0604020202020204" pitchFamily="34" charset="0"/>
                        <a:cs typeface="Arial" panose="020B0604020202020204" pitchFamily="34" charset="0"/>
                      </a:endParaRPr>
                    </a:p>
                  </a:txBody>
                  <a:tcPr marL="91436" marR="91436" marT="45716" marB="45716">
                    <a:solidFill>
                      <a:srgbClr val="FFFFCC"/>
                    </a:solidFill>
                  </a:tcPr>
                </a:tc>
              </a:tr>
              <a:tr h="1205406">
                <a:tc>
                  <a:txBody>
                    <a:bodyPr/>
                    <a:lstStyle/>
                    <a:p>
                      <a:r>
                        <a:rPr lang="en-CA" sz="2400" dirty="0" smtClean="0">
                          <a:latin typeface="Arial" panose="020B0604020202020204" pitchFamily="34" charset="0"/>
                          <a:cs typeface="Arial" panose="020B0604020202020204" pitchFamily="34" charset="0"/>
                        </a:rPr>
                        <a:t>Can sit at will</a:t>
                      </a:r>
                      <a:endParaRPr lang="en-CA" sz="2400" dirty="0">
                        <a:latin typeface="Arial" panose="020B0604020202020204" pitchFamily="34" charset="0"/>
                        <a:cs typeface="Arial" panose="020B0604020202020204" pitchFamily="34" charset="0"/>
                      </a:endParaRPr>
                    </a:p>
                  </a:txBody>
                  <a:tcPr marL="91436" marR="91436" marT="45716" marB="45716"/>
                </a:tc>
                <a:tc>
                  <a:txBody>
                    <a:bodyPr/>
                    <a:lstStyle/>
                    <a:p>
                      <a:pPr algn="ctr"/>
                      <a:r>
                        <a:rPr lang="en-CA" sz="2400" dirty="0" smtClean="0">
                          <a:latin typeface="Arial" panose="020B0604020202020204" pitchFamily="34" charset="0"/>
                          <a:cs typeface="Arial" panose="020B0604020202020204" pitchFamily="34" charset="0"/>
                        </a:rPr>
                        <a:t>19%</a:t>
                      </a:r>
                      <a:endParaRPr lang="en-CA" sz="2400" dirty="0">
                        <a:latin typeface="Arial" panose="020B0604020202020204" pitchFamily="34" charset="0"/>
                        <a:cs typeface="Arial" panose="020B0604020202020204" pitchFamily="34" charset="0"/>
                      </a:endParaRPr>
                    </a:p>
                  </a:txBody>
                  <a:tcPr marL="91436" marR="91436" marT="45716" marB="45716"/>
                </a:tc>
                <a:tc>
                  <a:txBody>
                    <a:bodyPr/>
                    <a:lstStyle/>
                    <a:p>
                      <a:pPr algn="ctr"/>
                      <a:r>
                        <a:rPr lang="en-CA" sz="2400" dirty="0" smtClean="0">
                          <a:latin typeface="Arial" panose="020B0604020202020204" pitchFamily="34" charset="0"/>
                          <a:cs typeface="Arial" panose="020B0604020202020204" pitchFamily="34" charset="0"/>
                        </a:rPr>
                        <a:t>17%</a:t>
                      </a:r>
                      <a:endParaRPr lang="en-CA" sz="2400" dirty="0">
                        <a:latin typeface="Arial" panose="020B0604020202020204" pitchFamily="34" charset="0"/>
                        <a:cs typeface="Arial" panose="020B0604020202020204" pitchFamily="34" charset="0"/>
                      </a:endParaRPr>
                    </a:p>
                  </a:txBody>
                  <a:tcPr marL="91436" marR="91436" marT="45716" marB="45716"/>
                </a:tc>
              </a:tr>
            </a:tbl>
          </a:graphicData>
        </a:graphic>
      </p:graphicFrame>
      <p:sp>
        <p:nvSpPr>
          <p:cNvPr id="23555" name="Rectangle 3"/>
          <p:cNvSpPr txBox="1">
            <a:spLocks noChangeArrowheads="1"/>
          </p:cNvSpPr>
          <p:nvPr/>
        </p:nvSpPr>
        <p:spPr bwMode="auto">
          <a:xfrm>
            <a:off x="0" y="6381750"/>
            <a:ext cx="9144000" cy="476250"/>
          </a:xfrm>
          <a:prstGeom prst="rect">
            <a:avLst/>
          </a:prstGeom>
          <a:solidFill>
            <a:srgbClr val="FFFF99"/>
          </a:solidFill>
          <a:ln w="9525">
            <a:solidFill>
              <a:srgbClr val="FFFF99"/>
            </a:solidFill>
            <a:miter lim="800000"/>
            <a:headEnd/>
            <a:tailEnd/>
          </a:ln>
        </p:spPr>
        <p:txBody>
          <a:bodyPr/>
          <a:lstStyle>
            <a:lvl1pPr marL="342900" indent="-342900" algn="l">
              <a:spcBef>
                <a:spcPct val="20000"/>
              </a:spcBef>
              <a:buChar char="•"/>
              <a:defRPr kumimoji="1" sz="3200">
                <a:solidFill>
                  <a:schemeClr val="tx1"/>
                </a:solidFill>
                <a:latin typeface="Arial" pitchFamily="34" charset="0"/>
                <a:ea typeface="MS PGothic" pitchFamily="34" charset="-128"/>
                <a:cs typeface="Arial" pitchFamily="34" charset="0"/>
              </a:defRPr>
            </a:lvl1pPr>
            <a:lvl2pPr marL="742950" indent="-285750" algn="l">
              <a:spcBef>
                <a:spcPct val="20000"/>
              </a:spcBef>
              <a:buChar char="–"/>
              <a:defRPr kumimoji="1" sz="2800">
                <a:solidFill>
                  <a:schemeClr val="tx1"/>
                </a:solidFill>
                <a:latin typeface="Arial" pitchFamily="34" charset="0"/>
                <a:ea typeface="Arial" pitchFamily="34" charset="0"/>
                <a:cs typeface="Arial" pitchFamily="34" charset="0"/>
              </a:defRPr>
            </a:lvl2pPr>
            <a:lvl3pPr marL="1143000" indent="-228600" algn="l">
              <a:spcBef>
                <a:spcPct val="20000"/>
              </a:spcBef>
              <a:buChar char="•"/>
              <a:defRPr kumimoji="1" sz="2400">
                <a:solidFill>
                  <a:schemeClr val="tx1"/>
                </a:solidFill>
                <a:latin typeface="Arial" pitchFamily="34" charset="0"/>
                <a:ea typeface="Arial" pitchFamily="34" charset="0"/>
                <a:cs typeface="Arial" pitchFamily="34" charset="0"/>
              </a:defRPr>
            </a:lvl3pPr>
            <a:lvl4pPr marL="1600200" indent="-228600" algn="l">
              <a:spcBef>
                <a:spcPct val="20000"/>
              </a:spcBef>
              <a:buChar char="–"/>
              <a:defRPr kumimoji="1" sz="2000">
                <a:solidFill>
                  <a:schemeClr val="tx1"/>
                </a:solidFill>
                <a:latin typeface="Arial" pitchFamily="34" charset="0"/>
                <a:ea typeface="Arial" pitchFamily="34" charset="0"/>
                <a:cs typeface="Arial" pitchFamily="34" charset="0"/>
              </a:defRPr>
            </a:lvl4pPr>
            <a:lvl5pPr marL="2057400" indent="-228600" algn="l">
              <a:spcBef>
                <a:spcPct val="20000"/>
              </a:spcBef>
              <a:buChar char="•"/>
              <a:defRPr kumimoji="1"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9pPr>
          </a:lstStyle>
          <a:p>
            <a:pPr>
              <a:lnSpc>
                <a:spcPct val="80000"/>
              </a:lnSpc>
              <a:buClr>
                <a:schemeClr val="hlink"/>
              </a:buClr>
              <a:buSzPct val="70000"/>
              <a:buFontTx/>
              <a:buNone/>
            </a:pPr>
            <a:r>
              <a:rPr kumimoji="0" lang="fr-CA" altLang="fr-FR" sz="2400">
                <a:solidFill>
                  <a:schemeClr val="bg2"/>
                </a:solidFill>
              </a:rPr>
              <a:t>Tissot </a:t>
            </a:r>
            <a:r>
              <a:rPr kumimoji="0" lang="fr-CA" altLang="fr-FR" sz="2400">
                <a:solidFill>
                  <a:srgbClr val="002060"/>
                </a:solidFill>
              </a:rPr>
              <a:t>et</a:t>
            </a:r>
            <a:r>
              <a:rPr kumimoji="0" lang="fr-CA" altLang="fr-FR" sz="2400">
                <a:solidFill>
                  <a:schemeClr val="bg2"/>
                </a:solidFill>
              </a:rPr>
              <a:t> al. (2005) </a:t>
            </a:r>
            <a:r>
              <a:rPr kumimoji="0" lang="fr-CA" altLang="fr-FR" sz="2400" i="1">
                <a:solidFill>
                  <a:schemeClr val="bg2"/>
                </a:solidFill>
              </a:rPr>
              <a:t>Ergonomics</a:t>
            </a:r>
            <a:endParaRPr kumimoji="0" lang="fr-CA" altLang="fr-FR" sz="2400">
              <a:solidFill>
                <a:schemeClr val="bg2"/>
              </a:solidFill>
            </a:endParaRPr>
          </a:p>
        </p:txBody>
      </p:sp>
      <p:sp>
        <p:nvSpPr>
          <p:cNvPr id="18463" name="ZoneTexte 6"/>
          <p:cNvSpPr txBox="1">
            <a:spLocks noChangeArrowheads="1"/>
          </p:cNvSpPr>
          <p:nvPr/>
        </p:nvSpPr>
        <p:spPr bwMode="auto">
          <a:xfrm>
            <a:off x="6444208" y="6055151"/>
            <a:ext cx="2699792" cy="830997"/>
          </a:xfrm>
          <a:prstGeom prst="rect">
            <a:avLst/>
          </a:prstGeom>
          <a:solidFill>
            <a:schemeClr val="bg1">
              <a:lumMod val="75000"/>
            </a:schemeClr>
          </a:solidFill>
          <a:ln>
            <a:noFill/>
          </a:ln>
        </p:spPr>
        <p:txBody>
          <a:bodyPr wrap="square">
            <a:spAutoFit/>
          </a:bodyPr>
          <a:lstStyle>
            <a:lvl1pPr>
              <a:defRPr sz="3200">
                <a:solidFill>
                  <a:srgbClr val="FFFF99"/>
                </a:solidFill>
                <a:latin typeface="Times New Roman" pitchFamily="18" charset="0"/>
                <a:ea typeface="MS PGothic" pitchFamily="34" charset="-128"/>
              </a:defRPr>
            </a:lvl1pPr>
            <a:lvl2pPr marL="742950" indent="-285750">
              <a:defRPr sz="3200">
                <a:solidFill>
                  <a:srgbClr val="FFFF99"/>
                </a:solidFill>
                <a:latin typeface="Times New Roman" pitchFamily="18" charset="0"/>
                <a:ea typeface="MS PGothic" pitchFamily="34" charset="-128"/>
              </a:defRPr>
            </a:lvl2pPr>
            <a:lvl3pPr marL="1143000" indent="-228600">
              <a:defRPr sz="3200">
                <a:solidFill>
                  <a:srgbClr val="FFFF99"/>
                </a:solidFill>
                <a:latin typeface="Times New Roman" pitchFamily="18" charset="0"/>
                <a:ea typeface="MS PGothic" pitchFamily="34" charset="-128"/>
              </a:defRPr>
            </a:lvl3pPr>
            <a:lvl4pPr marL="1600200" indent="-228600">
              <a:defRPr sz="3200">
                <a:solidFill>
                  <a:srgbClr val="FFFF99"/>
                </a:solidFill>
                <a:latin typeface="Times New Roman" pitchFamily="18" charset="0"/>
                <a:ea typeface="MS PGothic" pitchFamily="34" charset="-128"/>
              </a:defRPr>
            </a:lvl4pPr>
            <a:lvl5pPr marL="2057400" indent="-228600">
              <a:defRPr sz="3200">
                <a:solidFill>
                  <a:srgbClr val="FFFF99"/>
                </a:solidFill>
                <a:latin typeface="Times New Roman" pitchFamily="18" charset="0"/>
                <a:ea typeface="MS PGothic" pitchFamily="34" charset="-128"/>
              </a:defRPr>
            </a:lvl5pPr>
            <a:lvl6pPr marL="2514600" indent="-228600" algn="ctr" eaLnBrk="0" fontAlgn="base" hangingPunct="0">
              <a:spcBef>
                <a:spcPct val="0"/>
              </a:spcBef>
              <a:spcAft>
                <a:spcPct val="0"/>
              </a:spcAft>
              <a:defRPr sz="3200">
                <a:solidFill>
                  <a:srgbClr val="FFFF99"/>
                </a:solidFill>
                <a:latin typeface="Times New Roman" pitchFamily="18" charset="0"/>
                <a:ea typeface="MS PGothic" pitchFamily="34" charset="-128"/>
              </a:defRPr>
            </a:lvl6pPr>
            <a:lvl7pPr marL="2971800" indent="-228600" algn="ctr" eaLnBrk="0" fontAlgn="base" hangingPunct="0">
              <a:spcBef>
                <a:spcPct val="0"/>
              </a:spcBef>
              <a:spcAft>
                <a:spcPct val="0"/>
              </a:spcAft>
              <a:defRPr sz="3200">
                <a:solidFill>
                  <a:srgbClr val="FFFF99"/>
                </a:solidFill>
                <a:latin typeface="Times New Roman" pitchFamily="18" charset="0"/>
                <a:ea typeface="MS PGothic" pitchFamily="34" charset="-128"/>
              </a:defRPr>
            </a:lvl7pPr>
            <a:lvl8pPr marL="3429000" indent="-228600" algn="ctr" eaLnBrk="0" fontAlgn="base" hangingPunct="0">
              <a:spcBef>
                <a:spcPct val="0"/>
              </a:spcBef>
              <a:spcAft>
                <a:spcPct val="0"/>
              </a:spcAft>
              <a:defRPr sz="3200">
                <a:solidFill>
                  <a:srgbClr val="FFFF99"/>
                </a:solidFill>
                <a:latin typeface="Times New Roman" pitchFamily="18" charset="0"/>
                <a:ea typeface="MS PGothic" pitchFamily="34" charset="-128"/>
              </a:defRPr>
            </a:lvl8pPr>
            <a:lvl9pPr marL="3886200" indent="-228600" algn="ctr" eaLnBrk="0" fontAlgn="base" hangingPunct="0">
              <a:spcBef>
                <a:spcPct val="0"/>
              </a:spcBef>
              <a:spcAft>
                <a:spcPct val="0"/>
              </a:spcAft>
              <a:defRPr sz="3200">
                <a:solidFill>
                  <a:srgbClr val="FFFF99"/>
                </a:solidFill>
                <a:latin typeface="Times New Roman" pitchFamily="18" charset="0"/>
                <a:ea typeface="MS PGothic" pitchFamily="34" charset="-128"/>
              </a:defRPr>
            </a:lvl9pPr>
          </a:lstStyle>
          <a:p>
            <a:pPr algn="r">
              <a:defRPr/>
            </a:pPr>
            <a:r>
              <a:rPr lang="en-CA" altLang="fr-FR" sz="2400" dirty="0" smtClean="0">
                <a:latin typeface="Arial" pitchFamily="34" charset="0"/>
                <a:cs typeface="Arial" pitchFamily="34" charset="0"/>
              </a:rPr>
              <a:t>p &lt; 0.001 for M/F difference, </a:t>
            </a:r>
            <a:r>
              <a:rPr lang="el-GR" altLang="fr-FR" sz="2400" dirty="0" smtClean="0">
                <a:latin typeface="Arial" pitchFamily="34" charset="0"/>
                <a:cs typeface="Arial" pitchFamily="34" charset="0"/>
              </a:rPr>
              <a:t>χ</a:t>
            </a:r>
            <a:r>
              <a:rPr lang="en-CA" altLang="fr-FR" sz="2400" baseline="30000" dirty="0" smtClean="0">
                <a:latin typeface="Arial" pitchFamily="34" charset="0"/>
                <a:cs typeface="Arial" pitchFamily="34" charset="0"/>
              </a:rPr>
              <a:t>2 </a:t>
            </a:r>
            <a:r>
              <a:rPr lang="en-CA" altLang="fr-FR" sz="2400" dirty="0" smtClean="0">
                <a:latin typeface="Arial" pitchFamily="34" charset="0"/>
                <a:cs typeface="Arial" pitchFamily="34" charset="0"/>
              </a:rPr>
              <a:t>test</a:t>
            </a:r>
          </a:p>
        </p:txBody>
      </p:sp>
      <p:pic>
        <p:nvPicPr>
          <p:cNvPr id="235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31" y="1098943"/>
            <a:ext cx="267867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ZoneTexte 2"/>
          <p:cNvSpPr txBox="1">
            <a:spLocks noChangeArrowheads="1"/>
          </p:cNvSpPr>
          <p:nvPr/>
        </p:nvSpPr>
        <p:spPr bwMode="auto">
          <a:xfrm>
            <a:off x="737940" y="21725"/>
            <a:ext cx="72114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MS PGothic" pitchFamily="34" charset="-128"/>
                <a:cs typeface="Arial" pitchFamily="34" charset="0"/>
              </a:defRPr>
            </a:lvl1pPr>
            <a:lvl2pPr marL="742950" indent="-285750" algn="l">
              <a:spcBef>
                <a:spcPct val="20000"/>
              </a:spcBef>
              <a:buChar char="–"/>
              <a:defRPr kumimoji="1" sz="2800">
                <a:solidFill>
                  <a:schemeClr val="tx1"/>
                </a:solidFill>
                <a:latin typeface="Arial" pitchFamily="34" charset="0"/>
                <a:ea typeface="Arial" pitchFamily="34" charset="0"/>
                <a:cs typeface="Arial" pitchFamily="34" charset="0"/>
              </a:defRPr>
            </a:lvl2pPr>
            <a:lvl3pPr marL="1143000" indent="-228600" algn="l">
              <a:spcBef>
                <a:spcPct val="20000"/>
              </a:spcBef>
              <a:buChar char="•"/>
              <a:defRPr kumimoji="1" sz="2400">
                <a:solidFill>
                  <a:schemeClr val="tx1"/>
                </a:solidFill>
                <a:latin typeface="Arial" pitchFamily="34" charset="0"/>
                <a:ea typeface="Arial" pitchFamily="34" charset="0"/>
                <a:cs typeface="Arial" pitchFamily="34" charset="0"/>
              </a:defRPr>
            </a:lvl3pPr>
            <a:lvl4pPr marL="1600200" indent="-228600" algn="l">
              <a:spcBef>
                <a:spcPct val="20000"/>
              </a:spcBef>
              <a:buChar char="–"/>
              <a:defRPr kumimoji="1" sz="2000">
                <a:solidFill>
                  <a:schemeClr val="tx1"/>
                </a:solidFill>
                <a:latin typeface="Arial" pitchFamily="34" charset="0"/>
                <a:ea typeface="Arial" pitchFamily="34" charset="0"/>
                <a:cs typeface="Arial" pitchFamily="34" charset="0"/>
              </a:defRPr>
            </a:lvl4pPr>
            <a:lvl5pPr marL="2057400" indent="-228600" algn="l">
              <a:spcBef>
                <a:spcPct val="20000"/>
              </a:spcBef>
              <a:buChar char="•"/>
              <a:defRPr kumimoji="1"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Arial" pitchFamily="34" charset="0"/>
                <a:cs typeface="Arial" pitchFamily="34" charset="0"/>
              </a:defRPr>
            </a:lvl9pPr>
          </a:lstStyle>
          <a:p>
            <a:pPr algn="ctr">
              <a:spcBef>
                <a:spcPct val="0"/>
              </a:spcBef>
              <a:buFontTx/>
              <a:buNone/>
            </a:pPr>
            <a:r>
              <a:rPr kumimoji="0" lang="fr-CA" altLang="fr-FR" b="1" dirty="0" smtClean="0">
                <a:solidFill>
                  <a:srgbClr val="FFFF99"/>
                </a:solidFill>
              </a:rPr>
              <a:t>The </a:t>
            </a:r>
            <a:r>
              <a:rPr kumimoji="0" lang="fr-CA" altLang="fr-FR" b="1" dirty="0" err="1" smtClean="0">
                <a:solidFill>
                  <a:srgbClr val="FFFF99"/>
                </a:solidFill>
              </a:rPr>
              <a:t>same</a:t>
            </a:r>
            <a:r>
              <a:rPr kumimoji="0" lang="fr-CA" altLang="fr-FR" b="1" dirty="0" smtClean="0">
                <a:solidFill>
                  <a:srgbClr val="FFFF99"/>
                </a:solidFill>
              </a:rPr>
              <a:t> variable ″standing″ corresponds to a </a:t>
            </a:r>
            <a:r>
              <a:rPr kumimoji="0" lang="fr-CA" altLang="fr-FR" b="1" dirty="0" err="1" smtClean="0">
                <a:solidFill>
                  <a:srgbClr val="FFFF99"/>
                </a:solidFill>
              </a:rPr>
              <a:t>different</a:t>
            </a:r>
            <a:r>
              <a:rPr kumimoji="0" lang="fr-CA" altLang="fr-FR" b="1" dirty="0" smtClean="0">
                <a:solidFill>
                  <a:srgbClr val="FFFF99"/>
                </a:solidFill>
              </a:rPr>
              <a:t> </a:t>
            </a:r>
            <a:r>
              <a:rPr kumimoji="0" lang="fr-CA" altLang="fr-FR" b="1" dirty="0" err="1" smtClean="0">
                <a:solidFill>
                  <a:srgbClr val="FFFF99"/>
                </a:solidFill>
              </a:rPr>
              <a:t>exposure</a:t>
            </a:r>
            <a:endParaRPr kumimoji="0" lang="fr-CA" altLang="fr-FR" b="1" dirty="0">
              <a:solidFill>
                <a:srgbClr val="FFFF99"/>
              </a:solidFill>
            </a:endParaRPr>
          </a:p>
        </p:txBody>
      </p:sp>
    </p:spTree>
    <p:extLst>
      <p:ext uri="{BB962C8B-B14F-4D97-AF65-F5344CB8AC3E}">
        <p14:creationId xmlns:p14="http://schemas.microsoft.com/office/powerpoint/2010/main" val="2511666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But what about ethnicity, age, social class</a:t>
            </a:r>
            <a:endParaRPr lang="en-CA" dirty="0"/>
          </a:p>
        </p:txBody>
      </p:sp>
      <p:sp>
        <p:nvSpPr>
          <p:cNvPr id="3" name="Espace réservé du contenu 2"/>
          <p:cNvSpPr>
            <a:spLocks noGrp="1"/>
          </p:cNvSpPr>
          <p:nvPr>
            <p:ph idx="1"/>
          </p:nvPr>
        </p:nvSpPr>
        <p:spPr>
          <a:xfrm>
            <a:off x="919162" y="1838960"/>
            <a:ext cx="7772400" cy="4572000"/>
          </a:xfrm>
        </p:spPr>
        <p:txBody>
          <a:bodyPr/>
          <a:lstStyle/>
          <a:p>
            <a:r>
              <a:rPr lang="en-CA" dirty="0" smtClean="0"/>
              <a:t>If we can’t do multiple stratifications, we can possibly do cluster analysis (Annika </a:t>
            </a:r>
            <a:r>
              <a:rPr lang="en-CA" dirty="0" err="1" smtClean="0"/>
              <a:t>Härenstam</a:t>
            </a:r>
            <a:r>
              <a:rPr lang="en-CA" dirty="0" smtClean="0"/>
              <a:t>) or other multidimensional analyses</a:t>
            </a:r>
          </a:p>
          <a:p>
            <a:endParaRPr lang="en-CA" dirty="0"/>
          </a:p>
        </p:txBody>
      </p:sp>
      <p:grpSp>
        <p:nvGrpSpPr>
          <p:cNvPr id="4" name="Group 21"/>
          <p:cNvGrpSpPr>
            <a:grpSpLocks/>
          </p:cNvGrpSpPr>
          <p:nvPr/>
        </p:nvGrpSpPr>
        <p:grpSpPr bwMode="auto">
          <a:xfrm>
            <a:off x="5860659" y="5255260"/>
            <a:ext cx="447675" cy="622300"/>
            <a:chOff x="1144" y="3736"/>
            <a:chExt cx="282" cy="392"/>
          </a:xfrm>
        </p:grpSpPr>
        <p:sp>
          <p:nvSpPr>
            <p:cNvPr id="5" name="AutoShape 2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6" name="Oval 2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21" name="Groupe 20"/>
          <p:cNvGrpSpPr/>
          <p:nvPr/>
        </p:nvGrpSpPr>
        <p:grpSpPr>
          <a:xfrm>
            <a:off x="256151" y="4399281"/>
            <a:ext cx="1676400" cy="1524000"/>
            <a:chOff x="152400" y="3048000"/>
            <a:chExt cx="1676400" cy="1524000"/>
          </a:xfrm>
        </p:grpSpPr>
        <p:grpSp>
          <p:nvGrpSpPr>
            <p:cNvPr id="22" name="Group 12"/>
            <p:cNvGrpSpPr>
              <a:grpSpLocks/>
            </p:cNvGrpSpPr>
            <p:nvPr/>
          </p:nvGrpSpPr>
          <p:grpSpPr bwMode="auto">
            <a:xfrm>
              <a:off x="1219200" y="3429000"/>
              <a:ext cx="447675" cy="609600"/>
              <a:chOff x="1056" y="3264"/>
              <a:chExt cx="282" cy="384"/>
            </a:xfrm>
          </p:grpSpPr>
          <p:sp>
            <p:nvSpPr>
              <p:cNvPr id="33" name="Oval 13"/>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34" name="AutoShape 14"/>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sp>
          <p:nvSpPr>
            <p:cNvPr id="23" name="Oval 42"/>
            <p:cNvSpPr>
              <a:spLocks noChangeArrowheads="1"/>
            </p:cNvSpPr>
            <p:nvPr/>
          </p:nvSpPr>
          <p:spPr bwMode="auto">
            <a:xfrm>
              <a:off x="152400" y="3048000"/>
              <a:ext cx="1676400" cy="15240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nvGrpSpPr>
            <p:cNvPr id="24" name="Group 48"/>
            <p:cNvGrpSpPr>
              <a:grpSpLocks/>
            </p:cNvGrpSpPr>
            <p:nvPr/>
          </p:nvGrpSpPr>
          <p:grpSpPr bwMode="auto">
            <a:xfrm>
              <a:off x="542925" y="3200400"/>
              <a:ext cx="600075" cy="774700"/>
              <a:chOff x="1144" y="3736"/>
              <a:chExt cx="378" cy="488"/>
            </a:xfrm>
          </p:grpSpPr>
          <p:sp>
            <p:nvSpPr>
              <p:cNvPr id="31" name="AutoShape 49"/>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32" name="Oval 50"/>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64" name="AutoShape 49"/>
              <p:cNvSpPr>
                <a:spLocks noChangeArrowheads="1"/>
              </p:cNvSpPr>
              <p:nvPr/>
            </p:nvSpPr>
            <p:spPr bwMode="auto">
              <a:xfrm rot="10800000">
                <a:off x="1240" y="3984"/>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65" name="Oval 50"/>
              <p:cNvSpPr>
                <a:spLocks noChangeArrowheads="1"/>
              </p:cNvSpPr>
              <p:nvPr/>
            </p:nvSpPr>
            <p:spPr bwMode="auto">
              <a:xfrm>
                <a:off x="1312" y="3832"/>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25" name="Group 75"/>
            <p:cNvGrpSpPr>
              <a:grpSpLocks/>
            </p:cNvGrpSpPr>
            <p:nvPr/>
          </p:nvGrpSpPr>
          <p:grpSpPr bwMode="auto">
            <a:xfrm>
              <a:off x="457200" y="3657600"/>
              <a:ext cx="447675" cy="622300"/>
              <a:chOff x="1144" y="3736"/>
              <a:chExt cx="282" cy="392"/>
            </a:xfrm>
          </p:grpSpPr>
          <p:sp>
            <p:nvSpPr>
              <p:cNvPr id="29" name="AutoShape 76"/>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30" name="Oval 77"/>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26" name="Group 78"/>
            <p:cNvGrpSpPr>
              <a:grpSpLocks/>
            </p:cNvGrpSpPr>
            <p:nvPr/>
          </p:nvGrpSpPr>
          <p:grpSpPr bwMode="auto">
            <a:xfrm>
              <a:off x="1076325" y="3657600"/>
              <a:ext cx="447675" cy="609600"/>
              <a:chOff x="1056" y="3264"/>
              <a:chExt cx="282" cy="384"/>
            </a:xfrm>
          </p:grpSpPr>
          <p:sp>
            <p:nvSpPr>
              <p:cNvPr id="27" name="Oval 79"/>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28" name="AutoShape 80"/>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grpSp>
        <p:nvGrpSpPr>
          <p:cNvPr id="49" name="Group 21"/>
          <p:cNvGrpSpPr>
            <a:grpSpLocks/>
          </p:cNvGrpSpPr>
          <p:nvPr/>
        </p:nvGrpSpPr>
        <p:grpSpPr bwMode="auto">
          <a:xfrm>
            <a:off x="7860542" y="4629150"/>
            <a:ext cx="447675" cy="622300"/>
            <a:chOff x="1144" y="3736"/>
            <a:chExt cx="282" cy="392"/>
          </a:xfrm>
        </p:grpSpPr>
        <p:sp>
          <p:nvSpPr>
            <p:cNvPr id="50" name="AutoShape 2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51" name="Oval 2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52" name="Group 21"/>
          <p:cNvGrpSpPr>
            <a:grpSpLocks/>
          </p:cNvGrpSpPr>
          <p:nvPr/>
        </p:nvGrpSpPr>
        <p:grpSpPr bwMode="auto">
          <a:xfrm>
            <a:off x="8003344" y="5276552"/>
            <a:ext cx="447675" cy="622300"/>
            <a:chOff x="1144" y="3736"/>
            <a:chExt cx="282" cy="392"/>
          </a:xfrm>
        </p:grpSpPr>
        <p:sp>
          <p:nvSpPr>
            <p:cNvPr id="53" name="AutoShape 2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54" name="Oval 2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58" name="Group 21"/>
          <p:cNvGrpSpPr>
            <a:grpSpLocks/>
          </p:cNvGrpSpPr>
          <p:nvPr/>
        </p:nvGrpSpPr>
        <p:grpSpPr bwMode="auto">
          <a:xfrm>
            <a:off x="8015287" y="4648201"/>
            <a:ext cx="447675" cy="622300"/>
            <a:chOff x="1144" y="3736"/>
            <a:chExt cx="282" cy="392"/>
          </a:xfrm>
        </p:grpSpPr>
        <p:sp>
          <p:nvSpPr>
            <p:cNvPr id="59" name="AutoShape 2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60" name="Oval 2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61" name="Groupe 60"/>
          <p:cNvGrpSpPr/>
          <p:nvPr/>
        </p:nvGrpSpPr>
        <p:grpSpPr>
          <a:xfrm>
            <a:off x="2269519" y="4500096"/>
            <a:ext cx="1676400" cy="1583207"/>
            <a:chOff x="7312783" y="2988795"/>
            <a:chExt cx="1676400" cy="1583207"/>
          </a:xfrm>
        </p:grpSpPr>
        <p:grpSp>
          <p:nvGrpSpPr>
            <p:cNvPr id="62" name="Group 102"/>
            <p:cNvGrpSpPr>
              <a:grpSpLocks/>
            </p:cNvGrpSpPr>
            <p:nvPr/>
          </p:nvGrpSpPr>
          <p:grpSpPr bwMode="auto">
            <a:xfrm>
              <a:off x="7391400" y="3276600"/>
              <a:ext cx="447675" cy="622300"/>
              <a:chOff x="1144" y="3736"/>
              <a:chExt cx="282" cy="392"/>
            </a:xfrm>
          </p:grpSpPr>
          <p:sp>
            <p:nvSpPr>
              <p:cNvPr id="73" name="AutoShape 103"/>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74" name="Oval 104"/>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63" name="Group 33"/>
            <p:cNvGrpSpPr>
              <a:grpSpLocks/>
            </p:cNvGrpSpPr>
            <p:nvPr/>
          </p:nvGrpSpPr>
          <p:grpSpPr bwMode="auto">
            <a:xfrm>
              <a:off x="7543800" y="3078164"/>
              <a:ext cx="793750" cy="1493838"/>
              <a:chOff x="1056" y="2899"/>
              <a:chExt cx="500" cy="941"/>
            </a:xfrm>
          </p:grpSpPr>
          <p:sp>
            <p:nvSpPr>
              <p:cNvPr id="71" name="Oval 34"/>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72" name="AutoShape 35"/>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58" name="Oval 34"/>
              <p:cNvSpPr>
                <a:spLocks noChangeArrowheads="1"/>
              </p:cNvSpPr>
              <p:nvPr/>
            </p:nvSpPr>
            <p:spPr bwMode="auto">
              <a:xfrm>
                <a:off x="1200" y="3360"/>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59" name="AutoShape 35"/>
              <p:cNvSpPr>
                <a:spLocks noChangeArrowheads="1"/>
              </p:cNvSpPr>
              <p:nvPr/>
            </p:nvSpPr>
            <p:spPr bwMode="auto">
              <a:xfrm rot="21468761">
                <a:off x="1152" y="3504"/>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60" name="Oval 34"/>
              <p:cNvSpPr>
                <a:spLocks noChangeArrowheads="1"/>
              </p:cNvSpPr>
              <p:nvPr/>
            </p:nvSpPr>
            <p:spPr bwMode="auto">
              <a:xfrm>
                <a:off x="1296" y="3456"/>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61" name="AutoShape 35"/>
              <p:cNvSpPr>
                <a:spLocks noChangeArrowheads="1"/>
              </p:cNvSpPr>
              <p:nvPr/>
            </p:nvSpPr>
            <p:spPr bwMode="auto">
              <a:xfrm rot="21468761">
                <a:off x="1248" y="3600"/>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62" name="Oval 34"/>
              <p:cNvSpPr>
                <a:spLocks noChangeArrowheads="1"/>
              </p:cNvSpPr>
              <p:nvPr/>
            </p:nvSpPr>
            <p:spPr bwMode="auto">
              <a:xfrm>
                <a:off x="1322" y="2899"/>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63" name="AutoShape 35"/>
              <p:cNvSpPr>
                <a:spLocks noChangeArrowheads="1"/>
              </p:cNvSpPr>
              <p:nvPr/>
            </p:nvSpPr>
            <p:spPr bwMode="auto">
              <a:xfrm rot="21468761">
                <a:off x="1274" y="3043"/>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64" name="Group 36"/>
            <p:cNvGrpSpPr>
              <a:grpSpLocks/>
            </p:cNvGrpSpPr>
            <p:nvPr/>
          </p:nvGrpSpPr>
          <p:grpSpPr bwMode="auto">
            <a:xfrm>
              <a:off x="8153400" y="3581400"/>
              <a:ext cx="447675" cy="609600"/>
              <a:chOff x="1056" y="3264"/>
              <a:chExt cx="282" cy="384"/>
            </a:xfrm>
          </p:grpSpPr>
          <p:sp>
            <p:nvSpPr>
              <p:cNvPr id="69" name="Oval 37"/>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70" name="AutoShape 38"/>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sp>
          <p:nvSpPr>
            <p:cNvPr id="65" name="Oval 45"/>
            <p:cNvSpPr>
              <a:spLocks noChangeArrowheads="1"/>
            </p:cNvSpPr>
            <p:nvPr/>
          </p:nvSpPr>
          <p:spPr bwMode="auto">
            <a:xfrm>
              <a:off x="7312783" y="2988795"/>
              <a:ext cx="1676400" cy="1524000"/>
            </a:xfrm>
            <a:prstGeom prst="ellipse">
              <a:avLst/>
            </a:prstGeom>
            <a:noFill/>
            <a:ln w="28575" algn="ctr">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nvGrpSpPr>
            <p:cNvPr id="66" name="Group 51"/>
            <p:cNvGrpSpPr>
              <a:grpSpLocks/>
            </p:cNvGrpSpPr>
            <p:nvPr/>
          </p:nvGrpSpPr>
          <p:grpSpPr bwMode="auto">
            <a:xfrm>
              <a:off x="8305800" y="3368675"/>
              <a:ext cx="447675" cy="622300"/>
              <a:chOff x="1144" y="3736"/>
              <a:chExt cx="282" cy="392"/>
            </a:xfrm>
          </p:grpSpPr>
          <p:sp>
            <p:nvSpPr>
              <p:cNvPr id="67" name="AutoShape 5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68" name="Oval 5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grpSp>
        <p:nvGrpSpPr>
          <p:cNvPr id="75" name="Groupe 74"/>
          <p:cNvGrpSpPr/>
          <p:nvPr/>
        </p:nvGrpSpPr>
        <p:grpSpPr>
          <a:xfrm>
            <a:off x="3988556" y="4530260"/>
            <a:ext cx="1676400" cy="1646236"/>
            <a:chOff x="152400" y="2925764"/>
            <a:chExt cx="1676400" cy="1646236"/>
          </a:xfrm>
        </p:grpSpPr>
        <p:grpSp>
          <p:nvGrpSpPr>
            <p:cNvPr id="76" name="Group 12"/>
            <p:cNvGrpSpPr>
              <a:grpSpLocks/>
            </p:cNvGrpSpPr>
            <p:nvPr/>
          </p:nvGrpSpPr>
          <p:grpSpPr bwMode="auto">
            <a:xfrm>
              <a:off x="1219200" y="3429000"/>
              <a:ext cx="447675" cy="609600"/>
              <a:chOff x="1056" y="3264"/>
              <a:chExt cx="282" cy="384"/>
            </a:xfrm>
          </p:grpSpPr>
          <p:sp>
            <p:nvSpPr>
              <p:cNvPr id="87" name="Oval 13"/>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88" name="AutoShape 14"/>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sp>
          <p:nvSpPr>
            <p:cNvPr id="77" name="Oval 42"/>
            <p:cNvSpPr>
              <a:spLocks noChangeArrowheads="1"/>
            </p:cNvSpPr>
            <p:nvPr/>
          </p:nvSpPr>
          <p:spPr bwMode="auto">
            <a:xfrm>
              <a:off x="152400" y="3048000"/>
              <a:ext cx="1676400" cy="15240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nvGrpSpPr>
            <p:cNvPr id="78" name="Group 48"/>
            <p:cNvGrpSpPr>
              <a:grpSpLocks/>
            </p:cNvGrpSpPr>
            <p:nvPr/>
          </p:nvGrpSpPr>
          <p:grpSpPr bwMode="auto">
            <a:xfrm>
              <a:off x="542925" y="3200400"/>
              <a:ext cx="447675" cy="622300"/>
              <a:chOff x="1144" y="3736"/>
              <a:chExt cx="282" cy="392"/>
            </a:xfrm>
          </p:grpSpPr>
          <p:sp>
            <p:nvSpPr>
              <p:cNvPr id="85" name="AutoShape 49"/>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86" name="Oval 50"/>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79" name="Group 75"/>
            <p:cNvGrpSpPr>
              <a:grpSpLocks/>
            </p:cNvGrpSpPr>
            <p:nvPr/>
          </p:nvGrpSpPr>
          <p:grpSpPr bwMode="auto">
            <a:xfrm>
              <a:off x="457200" y="3657600"/>
              <a:ext cx="447675" cy="622300"/>
              <a:chOff x="1144" y="3736"/>
              <a:chExt cx="282" cy="392"/>
            </a:xfrm>
          </p:grpSpPr>
          <p:sp>
            <p:nvSpPr>
              <p:cNvPr id="83" name="AutoShape 76"/>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84" name="Oval 77"/>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80" name="Group 78"/>
            <p:cNvGrpSpPr>
              <a:grpSpLocks/>
            </p:cNvGrpSpPr>
            <p:nvPr/>
          </p:nvGrpSpPr>
          <p:grpSpPr bwMode="auto">
            <a:xfrm>
              <a:off x="227013" y="2925764"/>
              <a:ext cx="1296988" cy="1468438"/>
              <a:chOff x="521" y="2803"/>
              <a:chExt cx="817" cy="925"/>
            </a:xfrm>
          </p:grpSpPr>
          <p:sp>
            <p:nvSpPr>
              <p:cNvPr id="81" name="Oval 79"/>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82" name="AutoShape 80"/>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48" name="AutoShape 80"/>
              <p:cNvSpPr>
                <a:spLocks noChangeArrowheads="1"/>
              </p:cNvSpPr>
              <p:nvPr/>
            </p:nvSpPr>
            <p:spPr bwMode="auto">
              <a:xfrm rot="21468761">
                <a:off x="997" y="2947"/>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49" name="AutoShape 80"/>
              <p:cNvSpPr>
                <a:spLocks noChangeArrowheads="1"/>
              </p:cNvSpPr>
              <p:nvPr/>
            </p:nvSpPr>
            <p:spPr bwMode="auto">
              <a:xfrm rot="21468761">
                <a:off x="819" y="348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50" name="AutoShape 80"/>
              <p:cNvSpPr>
                <a:spLocks noChangeArrowheads="1"/>
              </p:cNvSpPr>
              <p:nvPr/>
            </p:nvSpPr>
            <p:spPr bwMode="auto">
              <a:xfrm rot="21468761">
                <a:off x="521" y="3197"/>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51" name="Oval 79"/>
              <p:cNvSpPr>
                <a:spLocks noChangeArrowheads="1"/>
              </p:cNvSpPr>
              <p:nvPr/>
            </p:nvSpPr>
            <p:spPr bwMode="auto">
              <a:xfrm>
                <a:off x="1033" y="2803"/>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52" name="Oval 79"/>
              <p:cNvSpPr>
                <a:spLocks noChangeArrowheads="1"/>
              </p:cNvSpPr>
              <p:nvPr/>
            </p:nvSpPr>
            <p:spPr bwMode="auto">
              <a:xfrm>
                <a:off x="599" y="3090"/>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53" name="Oval 79"/>
              <p:cNvSpPr>
                <a:spLocks noChangeArrowheads="1"/>
              </p:cNvSpPr>
              <p:nvPr/>
            </p:nvSpPr>
            <p:spPr bwMode="auto">
              <a:xfrm>
                <a:off x="899" y="3360"/>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grpSp>
        <p:nvGrpSpPr>
          <p:cNvPr id="103" name="Group 21"/>
          <p:cNvGrpSpPr>
            <a:grpSpLocks/>
          </p:cNvGrpSpPr>
          <p:nvPr/>
        </p:nvGrpSpPr>
        <p:grpSpPr bwMode="auto">
          <a:xfrm>
            <a:off x="6126919" y="4842996"/>
            <a:ext cx="447675" cy="622300"/>
            <a:chOff x="1144" y="3736"/>
            <a:chExt cx="282" cy="392"/>
          </a:xfrm>
        </p:grpSpPr>
        <p:sp>
          <p:nvSpPr>
            <p:cNvPr id="104" name="AutoShape 2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05" name="Oval 2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106" name="Groupe 105"/>
          <p:cNvGrpSpPr/>
          <p:nvPr/>
        </p:nvGrpSpPr>
        <p:grpSpPr>
          <a:xfrm>
            <a:off x="7346119" y="4614396"/>
            <a:ext cx="1676400" cy="1524000"/>
            <a:chOff x="7239000" y="2971800"/>
            <a:chExt cx="1676400" cy="1524000"/>
          </a:xfrm>
        </p:grpSpPr>
        <p:grpSp>
          <p:nvGrpSpPr>
            <p:cNvPr id="107" name="Group 102"/>
            <p:cNvGrpSpPr>
              <a:grpSpLocks/>
            </p:cNvGrpSpPr>
            <p:nvPr/>
          </p:nvGrpSpPr>
          <p:grpSpPr bwMode="auto">
            <a:xfrm>
              <a:off x="7391400" y="3276600"/>
              <a:ext cx="447675" cy="622300"/>
              <a:chOff x="1144" y="3736"/>
              <a:chExt cx="282" cy="392"/>
            </a:xfrm>
          </p:grpSpPr>
          <p:sp>
            <p:nvSpPr>
              <p:cNvPr id="118" name="AutoShape 103"/>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19" name="Oval 104"/>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108" name="Group 33"/>
            <p:cNvGrpSpPr>
              <a:grpSpLocks/>
            </p:cNvGrpSpPr>
            <p:nvPr/>
          </p:nvGrpSpPr>
          <p:grpSpPr bwMode="auto">
            <a:xfrm>
              <a:off x="7543800" y="3657600"/>
              <a:ext cx="447675" cy="609600"/>
              <a:chOff x="1056" y="3264"/>
              <a:chExt cx="282" cy="384"/>
            </a:xfrm>
          </p:grpSpPr>
          <p:sp>
            <p:nvSpPr>
              <p:cNvPr id="116" name="Oval 34"/>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17" name="AutoShape 35"/>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109" name="Group 36"/>
            <p:cNvGrpSpPr>
              <a:grpSpLocks/>
            </p:cNvGrpSpPr>
            <p:nvPr/>
          </p:nvGrpSpPr>
          <p:grpSpPr bwMode="auto">
            <a:xfrm>
              <a:off x="8153400" y="3581400"/>
              <a:ext cx="447675" cy="609600"/>
              <a:chOff x="1056" y="3264"/>
              <a:chExt cx="282" cy="384"/>
            </a:xfrm>
          </p:grpSpPr>
          <p:sp>
            <p:nvSpPr>
              <p:cNvPr id="114" name="Oval 37"/>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15" name="AutoShape 38"/>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sp>
          <p:nvSpPr>
            <p:cNvPr id="110" name="Oval 45"/>
            <p:cNvSpPr>
              <a:spLocks noChangeArrowheads="1"/>
            </p:cNvSpPr>
            <p:nvPr/>
          </p:nvSpPr>
          <p:spPr bwMode="auto">
            <a:xfrm>
              <a:off x="7239000" y="2971800"/>
              <a:ext cx="1676400" cy="1524000"/>
            </a:xfrm>
            <a:prstGeom prst="ellipse">
              <a:avLst/>
            </a:prstGeom>
            <a:noFill/>
            <a:ln w="28575" algn="ctr">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nvGrpSpPr>
            <p:cNvPr id="111" name="Group 51"/>
            <p:cNvGrpSpPr>
              <a:grpSpLocks/>
            </p:cNvGrpSpPr>
            <p:nvPr/>
          </p:nvGrpSpPr>
          <p:grpSpPr bwMode="auto">
            <a:xfrm>
              <a:off x="8305800" y="3368675"/>
              <a:ext cx="447675" cy="622300"/>
              <a:chOff x="1144" y="3736"/>
              <a:chExt cx="282" cy="392"/>
            </a:xfrm>
          </p:grpSpPr>
          <p:sp>
            <p:nvSpPr>
              <p:cNvPr id="112" name="AutoShape 52"/>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13" name="Oval 53"/>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grpSp>
        <p:nvGrpSpPr>
          <p:cNvPr id="134" name="Groupe 133"/>
          <p:cNvGrpSpPr/>
          <p:nvPr/>
        </p:nvGrpSpPr>
        <p:grpSpPr>
          <a:xfrm>
            <a:off x="5593519" y="4690596"/>
            <a:ext cx="1600200" cy="1371600"/>
            <a:chOff x="5486400" y="3048000"/>
            <a:chExt cx="1600200" cy="1371600"/>
          </a:xfrm>
        </p:grpSpPr>
        <p:grpSp>
          <p:nvGrpSpPr>
            <p:cNvPr id="135" name="Group 9"/>
            <p:cNvGrpSpPr>
              <a:grpSpLocks/>
            </p:cNvGrpSpPr>
            <p:nvPr/>
          </p:nvGrpSpPr>
          <p:grpSpPr bwMode="auto">
            <a:xfrm>
              <a:off x="6477000" y="3581400"/>
              <a:ext cx="447675" cy="622300"/>
              <a:chOff x="1144" y="3736"/>
              <a:chExt cx="282" cy="392"/>
            </a:xfrm>
          </p:grpSpPr>
          <p:sp>
            <p:nvSpPr>
              <p:cNvPr id="146" name="AutoShape 10"/>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47" name="Oval 11"/>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136" name="Group 15"/>
            <p:cNvGrpSpPr>
              <a:grpSpLocks/>
            </p:cNvGrpSpPr>
            <p:nvPr/>
          </p:nvGrpSpPr>
          <p:grpSpPr bwMode="auto">
            <a:xfrm>
              <a:off x="5638800" y="3429000"/>
              <a:ext cx="447675" cy="609600"/>
              <a:chOff x="1056" y="3264"/>
              <a:chExt cx="282" cy="384"/>
            </a:xfrm>
          </p:grpSpPr>
          <p:sp>
            <p:nvSpPr>
              <p:cNvPr id="144" name="Oval 16"/>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45" name="AutoShape 17"/>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nvGrpSpPr>
            <p:cNvPr id="137" name="Group 39"/>
            <p:cNvGrpSpPr>
              <a:grpSpLocks/>
            </p:cNvGrpSpPr>
            <p:nvPr/>
          </p:nvGrpSpPr>
          <p:grpSpPr bwMode="auto">
            <a:xfrm>
              <a:off x="6172200" y="3581400"/>
              <a:ext cx="447675" cy="609600"/>
              <a:chOff x="1056" y="3264"/>
              <a:chExt cx="282" cy="384"/>
            </a:xfrm>
          </p:grpSpPr>
          <p:sp>
            <p:nvSpPr>
              <p:cNvPr id="142" name="Oval 40"/>
              <p:cNvSpPr>
                <a:spLocks noChangeArrowheads="1"/>
              </p:cNvSpPr>
              <p:nvPr/>
            </p:nvSpPr>
            <p:spPr bwMode="auto">
              <a:xfrm>
                <a:off x="1104" y="3264"/>
                <a:ext cx="144" cy="144"/>
              </a:xfrm>
              <a:prstGeom prst="ellipse">
                <a:avLst/>
              </a:prstGeom>
              <a:solidFill>
                <a:srgbClr val="FF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43" name="AutoShape 41"/>
              <p:cNvSpPr>
                <a:spLocks noChangeArrowheads="1"/>
              </p:cNvSpPr>
              <p:nvPr/>
            </p:nvSpPr>
            <p:spPr bwMode="auto">
              <a:xfrm rot="-131239">
                <a:off x="1056" y="3408"/>
                <a:ext cx="282" cy="240"/>
              </a:xfrm>
              <a:prstGeom prst="triangle">
                <a:avLst>
                  <a:gd name="adj" fmla="val 50000"/>
                </a:avLst>
              </a:prstGeom>
              <a:solidFill>
                <a:srgbClr val="FF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sp>
          <p:nvSpPr>
            <p:cNvPr id="138" name="Oval 43"/>
            <p:cNvSpPr>
              <a:spLocks noChangeArrowheads="1"/>
            </p:cNvSpPr>
            <p:nvPr/>
          </p:nvSpPr>
          <p:spPr bwMode="auto">
            <a:xfrm>
              <a:off x="5486400" y="3048000"/>
              <a:ext cx="1600200" cy="1371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nvGrpSpPr>
            <p:cNvPr id="139" name="Group 96"/>
            <p:cNvGrpSpPr>
              <a:grpSpLocks/>
            </p:cNvGrpSpPr>
            <p:nvPr/>
          </p:nvGrpSpPr>
          <p:grpSpPr bwMode="auto">
            <a:xfrm>
              <a:off x="6257925" y="3187700"/>
              <a:ext cx="447675" cy="622300"/>
              <a:chOff x="1144" y="3736"/>
              <a:chExt cx="282" cy="392"/>
            </a:xfrm>
          </p:grpSpPr>
          <p:sp>
            <p:nvSpPr>
              <p:cNvPr id="140" name="AutoShape 97"/>
              <p:cNvSpPr>
                <a:spLocks noChangeArrowheads="1"/>
              </p:cNvSpPr>
              <p:nvPr/>
            </p:nvSpPr>
            <p:spPr bwMode="auto">
              <a:xfrm rot="10800000">
                <a:off x="1144" y="3888"/>
                <a:ext cx="282" cy="240"/>
              </a:xfrm>
              <a:prstGeom prst="triangle">
                <a:avLst>
                  <a:gd name="adj" fmla="val 4148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sp>
            <p:nvSpPr>
              <p:cNvPr id="141" name="Oval 98"/>
              <p:cNvSpPr>
                <a:spLocks noChangeArrowheads="1"/>
              </p:cNvSpPr>
              <p:nvPr/>
            </p:nvSpPr>
            <p:spPr bwMode="auto">
              <a:xfrm>
                <a:off x="1216" y="3736"/>
                <a:ext cx="144" cy="144"/>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000">
                    <a:solidFill>
                      <a:schemeClr val="tx1"/>
                    </a:solidFill>
                    <a:latin typeface="Arial" pitchFamily="34" charset="0"/>
                    <a:cs typeface="Arial" pitchFamily="34" charset="0"/>
                  </a:defRPr>
                </a:lvl1pPr>
                <a:lvl2pPr marL="742950" indent="-285750" eaLnBrk="0" hangingPunct="0">
                  <a:defRPr sz="3000">
                    <a:solidFill>
                      <a:schemeClr val="tx1"/>
                    </a:solidFill>
                    <a:latin typeface="Arial" pitchFamily="34" charset="0"/>
                    <a:cs typeface="Arial" pitchFamily="34" charset="0"/>
                  </a:defRPr>
                </a:lvl2pPr>
                <a:lvl3pPr marL="1143000" indent="-228600" eaLnBrk="0" hangingPunct="0">
                  <a:defRPr sz="3000">
                    <a:solidFill>
                      <a:schemeClr val="tx1"/>
                    </a:solidFill>
                    <a:latin typeface="Arial" pitchFamily="34" charset="0"/>
                    <a:cs typeface="Arial" pitchFamily="34" charset="0"/>
                  </a:defRPr>
                </a:lvl3pPr>
                <a:lvl4pPr marL="1600200" indent="-228600" eaLnBrk="0" hangingPunct="0">
                  <a:defRPr sz="3000">
                    <a:solidFill>
                      <a:schemeClr val="tx1"/>
                    </a:solidFill>
                    <a:latin typeface="Arial" pitchFamily="34" charset="0"/>
                    <a:cs typeface="Arial" pitchFamily="34" charset="0"/>
                  </a:defRPr>
                </a:lvl4pPr>
                <a:lvl5pPr marL="2057400" indent="-228600" eaLnBrk="0" hangingPunct="0">
                  <a:defRPr sz="3000">
                    <a:solidFill>
                      <a:schemeClr val="tx1"/>
                    </a:solidFill>
                    <a:latin typeface="Arial" pitchFamily="34" charset="0"/>
                    <a:cs typeface="Arial" pitchFamily="34" charset="0"/>
                  </a:defRPr>
                </a:lvl5pPr>
                <a:lvl6pPr marL="25146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6pPr>
                <a:lvl7pPr marL="29718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7pPr>
                <a:lvl8pPr marL="34290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8pPr>
                <a:lvl9pPr marL="3886200" indent="-228600" eaLnBrk="0" fontAlgn="base" hangingPunct="0">
                  <a:spcBef>
                    <a:spcPct val="0"/>
                  </a:spcBef>
                  <a:spcAft>
                    <a:spcPct val="0"/>
                  </a:spcAft>
                  <a:buClr>
                    <a:srgbClr val="FF9900"/>
                  </a:buClr>
                  <a:buFont typeface="Wingdings" pitchFamily="2" charset="2"/>
                  <a:buChar char="§"/>
                  <a:defRPr sz="3000">
                    <a:solidFill>
                      <a:schemeClr val="tx1"/>
                    </a:solidFill>
                    <a:latin typeface="Arial" pitchFamily="34" charset="0"/>
                    <a:cs typeface="Arial" pitchFamily="34" charset="0"/>
                  </a:defRPr>
                </a:lvl9pPr>
              </a:lstStyle>
              <a:p>
                <a:pPr eaLnBrk="1" hangingPunct="1"/>
                <a:endParaRPr lang="fr-CA" altLang="en-US"/>
              </a:p>
            </p:txBody>
          </p:sp>
        </p:grpSp>
      </p:grpSp>
      <p:cxnSp>
        <p:nvCxnSpPr>
          <p:cNvPr id="166" name="Connecteur en arc 165"/>
          <p:cNvCxnSpPr/>
          <p:nvPr/>
        </p:nvCxnSpPr>
        <p:spPr>
          <a:xfrm rot="5400000" flipH="1" flipV="1">
            <a:off x="6799640" y="6131007"/>
            <a:ext cx="923924" cy="459615"/>
          </a:xfrm>
          <a:prstGeom prst="curvedConnector3">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Connecteur en arc 166"/>
          <p:cNvCxnSpPr/>
          <p:nvPr/>
        </p:nvCxnSpPr>
        <p:spPr>
          <a:xfrm rot="16200000" flipH="1">
            <a:off x="2992281" y="3990890"/>
            <a:ext cx="923925" cy="154815"/>
          </a:xfrm>
          <a:prstGeom prst="curvedConnector3">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947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07181"/>
            <a:ext cx="7772400" cy="914400"/>
          </a:xfrm>
        </p:spPr>
        <p:txBody>
          <a:bodyPr/>
          <a:lstStyle/>
          <a:p>
            <a:r>
              <a:rPr lang="en-CA" dirty="0" smtClean="0"/>
              <a:t>3. What about mechanistic studies</a:t>
            </a:r>
            <a:endParaRPr lang="en-CA" dirty="0"/>
          </a:p>
        </p:txBody>
      </p:sp>
      <p:sp>
        <p:nvSpPr>
          <p:cNvPr id="3" name="Espace réservé du contenu 2"/>
          <p:cNvSpPr>
            <a:spLocks noGrp="1"/>
          </p:cNvSpPr>
          <p:nvPr>
            <p:ph idx="1"/>
          </p:nvPr>
        </p:nvSpPr>
        <p:spPr>
          <a:xfrm>
            <a:off x="251520" y="2463627"/>
            <a:ext cx="8676456" cy="4572000"/>
          </a:xfrm>
        </p:spPr>
        <p:txBody>
          <a:bodyPr>
            <a:normAutofit/>
          </a:bodyPr>
          <a:lstStyle/>
          <a:p>
            <a:pPr lvl="1"/>
            <a:r>
              <a:rPr lang="en-CA" dirty="0">
                <a:solidFill>
                  <a:schemeClr val="tx1"/>
                </a:solidFill>
              </a:rPr>
              <a:t>In biological studies, how should data be normalized to </a:t>
            </a:r>
            <a:r>
              <a:rPr lang="en-CA" dirty="0" smtClean="0">
                <a:solidFill>
                  <a:schemeClr val="tx1"/>
                </a:solidFill>
              </a:rPr>
              <a:t>take </a:t>
            </a:r>
            <a:r>
              <a:rPr lang="en-CA" dirty="0">
                <a:solidFill>
                  <a:schemeClr val="tx1"/>
                </a:solidFill>
              </a:rPr>
              <a:t>sex differences into account?  </a:t>
            </a:r>
            <a:r>
              <a:rPr lang="en-CA" dirty="0" smtClean="0">
                <a:solidFill>
                  <a:schemeClr val="tx1"/>
                </a:solidFill>
              </a:rPr>
              <a:t>Should force be normalized to maximum voluntary contraction?</a:t>
            </a:r>
            <a:endParaRPr lang="en-CA" dirty="0">
              <a:solidFill>
                <a:schemeClr val="tx1"/>
              </a:solidFill>
            </a:endParaRPr>
          </a:p>
          <a:p>
            <a:pPr lvl="1"/>
            <a:r>
              <a:rPr lang="en-CA" dirty="0">
                <a:solidFill>
                  <a:schemeClr val="tx1"/>
                </a:solidFill>
              </a:rPr>
              <a:t>In biochemical studies, how to handle sex differences in metabolism?  Can you apply across the board correction factors to one sex?  If you don’t, what do you do about the menstrual cycle</a:t>
            </a:r>
            <a:r>
              <a:rPr lang="en-CA" dirty="0" smtClean="0">
                <a:solidFill>
                  <a:schemeClr val="tx1"/>
                </a:solidFill>
              </a:rPr>
              <a:t>?</a:t>
            </a:r>
          </a:p>
          <a:p>
            <a:pPr lvl="1"/>
            <a:r>
              <a:rPr lang="en-CA" dirty="0" smtClean="0">
                <a:solidFill>
                  <a:schemeClr val="tx1"/>
                </a:solidFill>
              </a:rPr>
              <a:t>In studies on pain and fatigue, how to take differences in expression into account?</a:t>
            </a:r>
            <a:endParaRPr lang="en-CA" dirty="0">
              <a:solidFill>
                <a:schemeClr val="tx1"/>
              </a:solidFill>
            </a:endParaRPr>
          </a:p>
          <a:p>
            <a:endParaRPr lang="en-CA" dirty="0"/>
          </a:p>
        </p:txBody>
      </p:sp>
    </p:spTree>
    <p:extLst>
      <p:ext uri="{BB962C8B-B14F-4D97-AF65-F5344CB8AC3E}">
        <p14:creationId xmlns:p14="http://schemas.microsoft.com/office/powerpoint/2010/main" val="3588116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extLst>
              <p:ext uri="{D42A27DB-BD31-4B8C-83A1-F6EECF244321}">
                <p14:modId xmlns:p14="http://schemas.microsoft.com/office/powerpoint/2010/main" val="1164300000"/>
              </p:ext>
            </p:extLst>
          </p:nvPr>
        </p:nvGraphicFramePr>
        <p:xfrm>
          <a:off x="3233155" y="1506085"/>
          <a:ext cx="3244850" cy="3390900"/>
        </p:xfrm>
        <a:graphic>
          <a:graphicData uri="http://schemas.openxmlformats.org/presentationml/2006/ole">
            <mc:AlternateContent xmlns:mc="http://schemas.openxmlformats.org/markup-compatibility/2006">
              <mc:Choice xmlns:v="urn:schemas-microsoft-com:vml" Requires="v">
                <p:oleObj spid="_x0000_s1068" name="Clip" r:id="rId3" imgW="3244320" imgH="3390840" progId="">
                  <p:embed/>
                </p:oleObj>
              </mc:Choice>
              <mc:Fallback>
                <p:oleObj name="Clip" r:id="rId3" imgW="3244320" imgH="3390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155" y="1506085"/>
                        <a:ext cx="3244850" cy="3390900"/>
                      </a:xfrm>
                      <a:prstGeom prst="rect">
                        <a:avLst/>
                      </a:prstGeom>
                      <a:solidFill>
                        <a:schemeClr val="accent1">
                          <a:lumMod val="20000"/>
                          <a:lumOff val="80000"/>
                        </a:schemeClr>
                      </a:solidFill>
                    </p:spPr>
                  </p:pic>
                </p:oleObj>
              </mc:Fallback>
            </mc:AlternateContent>
          </a:graphicData>
        </a:graphic>
      </p:graphicFrame>
      <p:sp>
        <p:nvSpPr>
          <p:cNvPr id="74755" name="Text Box 3"/>
          <p:cNvSpPr txBox="1">
            <a:spLocks noChangeArrowheads="1"/>
          </p:cNvSpPr>
          <p:nvPr/>
        </p:nvSpPr>
        <p:spPr bwMode="auto">
          <a:xfrm>
            <a:off x="-91310" y="3284984"/>
            <a:ext cx="3100504" cy="954107"/>
          </a:xfrm>
          <a:prstGeom prst="rect">
            <a:avLst/>
          </a:prstGeom>
          <a:noFill/>
          <a:ln w="9525">
            <a:noFill/>
            <a:miter lim="800000"/>
            <a:headEnd/>
            <a:tailEnd/>
          </a:ln>
          <a:effectLst/>
        </p:spPr>
        <p:txBody>
          <a:bodyPr wrap="square">
            <a:spAutoFit/>
          </a:bodyPr>
          <a:lstStyle/>
          <a:p>
            <a:pPr algn="ctr"/>
            <a:r>
              <a:rPr lang="en-GB" sz="2800" b="1" dirty="0" smtClean="0">
                <a:solidFill>
                  <a:srgbClr val="FFFF99"/>
                </a:solidFill>
                <a:latin typeface="Arial Black" panose="020B0A04020102020204" pitchFamily="34" charset="0"/>
              </a:rPr>
              <a:t>Risks not </a:t>
            </a:r>
          </a:p>
          <a:p>
            <a:pPr algn="ctr"/>
            <a:r>
              <a:rPr lang="en-GB" sz="2800" b="1" dirty="0" smtClean="0">
                <a:solidFill>
                  <a:srgbClr val="FFFF99"/>
                </a:solidFill>
                <a:latin typeface="Arial Black" panose="020B0A04020102020204" pitchFamily="34" charset="0"/>
              </a:rPr>
              <a:t>recognized</a:t>
            </a:r>
            <a:endParaRPr lang="fr-CA" sz="2800" dirty="0">
              <a:solidFill>
                <a:srgbClr val="FFFF99"/>
              </a:solidFill>
              <a:latin typeface="Arial Black" panose="020B0A04020102020204" pitchFamily="34" charset="0"/>
            </a:endParaRPr>
          </a:p>
        </p:txBody>
      </p:sp>
      <p:sp>
        <p:nvSpPr>
          <p:cNvPr id="74756" name="Text Box 4"/>
          <p:cNvSpPr txBox="1">
            <a:spLocks noChangeArrowheads="1"/>
          </p:cNvSpPr>
          <p:nvPr/>
        </p:nvSpPr>
        <p:spPr bwMode="auto">
          <a:xfrm>
            <a:off x="418386" y="1916830"/>
            <a:ext cx="2018501" cy="954107"/>
          </a:xfrm>
          <a:prstGeom prst="rect">
            <a:avLst/>
          </a:prstGeom>
          <a:noFill/>
          <a:ln w="9525">
            <a:noFill/>
            <a:miter lim="800000"/>
            <a:headEnd/>
            <a:tailEnd/>
          </a:ln>
          <a:effectLst/>
        </p:spPr>
        <p:txBody>
          <a:bodyPr wrap="none">
            <a:spAutoFit/>
          </a:bodyPr>
          <a:lstStyle/>
          <a:p>
            <a:pPr algn="ctr"/>
            <a:r>
              <a:rPr lang="en-GB" sz="2800" b="1" dirty="0" smtClean="0">
                <a:solidFill>
                  <a:srgbClr val="FFFFCC"/>
                </a:solidFill>
                <a:latin typeface="Arial Black" panose="020B0A04020102020204" pitchFamily="34" charset="0"/>
              </a:rPr>
              <a:t>Risks not</a:t>
            </a:r>
          </a:p>
          <a:p>
            <a:pPr algn="ctr"/>
            <a:r>
              <a:rPr lang="en-GB" sz="2800" b="1" dirty="0" smtClean="0">
                <a:solidFill>
                  <a:srgbClr val="FFFFCC"/>
                </a:solidFill>
                <a:latin typeface="Arial Black" panose="020B0A04020102020204" pitchFamily="34" charset="0"/>
              </a:rPr>
              <a:t>identified</a:t>
            </a:r>
            <a:endParaRPr lang="en-GB" sz="2800" b="1" dirty="0">
              <a:solidFill>
                <a:srgbClr val="FFFFCC"/>
              </a:solidFill>
              <a:latin typeface="Arial Black" panose="020B0A04020102020204" pitchFamily="34" charset="0"/>
            </a:endParaRPr>
          </a:p>
        </p:txBody>
      </p:sp>
      <p:sp>
        <p:nvSpPr>
          <p:cNvPr id="74757" name="Text Box 5"/>
          <p:cNvSpPr txBox="1">
            <a:spLocks noChangeArrowheads="1"/>
          </p:cNvSpPr>
          <p:nvPr/>
        </p:nvSpPr>
        <p:spPr bwMode="auto">
          <a:xfrm>
            <a:off x="6581384" y="2161599"/>
            <a:ext cx="2374785" cy="2246769"/>
          </a:xfrm>
          <a:prstGeom prst="rect">
            <a:avLst/>
          </a:prstGeom>
          <a:noFill/>
          <a:ln w="9525">
            <a:noFill/>
            <a:miter lim="800000"/>
            <a:headEnd/>
            <a:tailEnd/>
          </a:ln>
          <a:effectLst/>
        </p:spPr>
        <p:txBody>
          <a:bodyPr wrap="square">
            <a:spAutoFit/>
          </a:bodyPr>
          <a:lstStyle/>
          <a:p>
            <a:pPr algn="ctr"/>
            <a:r>
              <a:rPr lang="en-GB" sz="2800" b="1" dirty="0" smtClean="0">
                <a:solidFill>
                  <a:srgbClr val="FFFF00"/>
                </a:solidFill>
                <a:latin typeface="Arial Black" panose="020B0A04020102020204" pitchFamily="34" charset="0"/>
              </a:rPr>
              <a:t>Problems attributed to women’s “nature”</a:t>
            </a:r>
            <a:endParaRPr lang="fr-CA" sz="2800" dirty="0">
              <a:solidFill>
                <a:srgbClr val="FFFF00"/>
              </a:solidFill>
              <a:latin typeface="Arial Black" panose="020B0A04020102020204" pitchFamily="34" charset="0"/>
            </a:endParaRPr>
          </a:p>
        </p:txBody>
      </p:sp>
      <p:sp>
        <p:nvSpPr>
          <p:cNvPr id="74758" name="Text Box 6"/>
          <p:cNvSpPr txBox="1">
            <a:spLocks noChangeArrowheads="1"/>
          </p:cNvSpPr>
          <p:nvPr/>
        </p:nvSpPr>
        <p:spPr bwMode="auto">
          <a:xfrm>
            <a:off x="3136055" y="5398166"/>
            <a:ext cx="3299301" cy="954107"/>
          </a:xfrm>
          <a:prstGeom prst="rect">
            <a:avLst/>
          </a:prstGeom>
          <a:noFill/>
          <a:ln w="9525">
            <a:noFill/>
            <a:miter lim="800000"/>
            <a:headEnd/>
            <a:tailEnd/>
          </a:ln>
          <a:effectLst/>
        </p:spPr>
        <p:txBody>
          <a:bodyPr wrap="none">
            <a:spAutoFit/>
          </a:bodyPr>
          <a:lstStyle/>
          <a:p>
            <a:pPr algn="ctr"/>
            <a:r>
              <a:rPr lang="en-GB" sz="2800" b="1" dirty="0" smtClean="0">
                <a:solidFill>
                  <a:srgbClr val="F8E708"/>
                </a:solidFill>
                <a:latin typeface="Arial Black" panose="020B0A04020102020204" pitchFamily="34" charset="0"/>
              </a:rPr>
              <a:t>Less prevention</a:t>
            </a:r>
          </a:p>
          <a:p>
            <a:pPr algn="ctr"/>
            <a:r>
              <a:rPr lang="en-GB" sz="2800" b="1" dirty="0" smtClean="0">
                <a:solidFill>
                  <a:srgbClr val="F8E708"/>
                </a:solidFill>
                <a:latin typeface="Arial Black" panose="020B0A04020102020204" pitchFamily="34" charset="0"/>
              </a:rPr>
              <a:t>Little research</a:t>
            </a:r>
            <a:endParaRPr lang="en-GB" sz="2800" b="1" dirty="0">
              <a:solidFill>
                <a:srgbClr val="F8E708"/>
              </a:solidFill>
              <a:latin typeface="Arial Black" panose="020B0A04020102020204" pitchFamily="34" charset="0"/>
            </a:endParaRPr>
          </a:p>
        </p:txBody>
      </p:sp>
      <p:sp>
        <p:nvSpPr>
          <p:cNvPr id="2" name="ZoneTexte 1"/>
          <p:cNvSpPr txBox="1"/>
          <p:nvPr/>
        </p:nvSpPr>
        <p:spPr>
          <a:xfrm>
            <a:off x="3246976" y="738278"/>
            <a:ext cx="3077446" cy="523220"/>
          </a:xfrm>
          <a:prstGeom prst="rect">
            <a:avLst/>
          </a:prstGeom>
          <a:noFill/>
        </p:spPr>
        <p:txBody>
          <a:bodyPr wrap="none" rtlCol="0">
            <a:spAutoFit/>
          </a:bodyPr>
          <a:lstStyle/>
          <a:p>
            <a:r>
              <a:rPr lang="fr-CA" sz="2800" b="1" dirty="0" err="1" smtClean="0">
                <a:latin typeface="Arial Black" panose="020B0A04020102020204" pitchFamily="34" charset="0"/>
                <a:cs typeface="Aharoni" panose="02010803020104030203" pitchFamily="2" charset="-79"/>
              </a:rPr>
              <a:t>Little</a:t>
            </a:r>
            <a:r>
              <a:rPr lang="fr-CA" sz="2800" b="1" dirty="0" smtClean="0">
                <a:latin typeface="Arial Black" panose="020B0A04020102020204" pitchFamily="34" charset="0"/>
                <a:cs typeface="Aharoni" panose="02010803020104030203" pitchFamily="2" charset="-79"/>
              </a:rPr>
              <a:t> </a:t>
            </a:r>
            <a:r>
              <a:rPr lang="fr-CA" sz="2800" b="1" dirty="0" err="1" smtClean="0">
                <a:latin typeface="Arial Black" panose="020B0A04020102020204" pitchFamily="34" charset="0"/>
                <a:cs typeface="Aharoni" panose="02010803020104030203" pitchFamily="2" charset="-79"/>
              </a:rPr>
              <a:t>research</a:t>
            </a:r>
            <a:endParaRPr lang="fr-CA" sz="2800" b="1" dirty="0">
              <a:latin typeface="Arial Black" panose="020B0A04020102020204" pitchFamily="34" charset="0"/>
              <a:cs typeface="Aharoni" panose="02010803020104030203" pitchFamily="2" charset="-79"/>
            </a:endParaRPr>
          </a:p>
        </p:txBody>
      </p:sp>
      <p:sp>
        <p:nvSpPr>
          <p:cNvPr id="3" name="ZoneTexte 2"/>
          <p:cNvSpPr txBox="1"/>
          <p:nvPr/>
        </p:nvSpPr>
        <p:spPr>
          <a:xfrm>
            <a:off x="179511" y="4797152"/>
            <a:ext cx="2802039" cy="954107"/>
          </a:xfrm>
          <a:prstGeom prst="rect">
            <a:avLst/>
          </a:prstGeom>
          <a:noFill/>
        </p:spPr>
        <p:txBody>
          <a:bodyPr wrap="square" rtlCol="0">
            <a:spAutoFit/>
          </a:bodyPr>
          <a:lstStyle/>
          <a:p>
            <a:r>
              <a:rPr lang="en-CA" sz="2800" dirty="0" smtClean="0">
                <a:solidFill>
                  <a:srgbClr val="F8FB6F"/>
                </a:solidFill>
                <a:latin typeface="Arial Black" panose="020B0A04020102020204" pitchFamily="34" charset="0"/>
              </a:rPr>
              <a:t>Problems not compensated</a:t>
            </a:r>
            <a:endParaRPr lang="en-CA" sz="2800" dirty="0">
              <a:solidFill>
                <a:srgbClr val="F8FB6F"/>
              </a:solidFill>
              <a:latin typeface="Arial Black" panose="020B0A04020102020204" pitchFamily="34" charset="0"/>
            </a:endParaRPr>
          </a:p>
        </p:txBody>
      </p:sp>
    </p:spTree>
    <p:extLst>
      <p:ext uri="{BB962C8B-B14F-4D97-AF65-F5344CB8AC3E}">
        <p14:creationId xmlns:p14="http://schemas.microsoft.com/office/powerpoint/2010/main" val="1198378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1"/>
          </p:nvPr>
        </p:nvSpPr>
        <p:spPr>
          <a:xfrm>
            <a:off x="971550" y="0"/>
            <a:ext cx="7848600" cy="3960813"/>
          </a:xfrm>
        </p:spPr>
        <p:txBody>
          <a:bodyPr>
            <a:normAutofit lnSpcReduction="10000"/>
          </a:bodyPr>
          <a:lstStyle/>
          <a:p>
            <a:pPr>
              <a:defRPr/>
            </a:pPr>
            <a:r>
              <a:rPr lang="en-US" sz="3400" dirty="0" smtClean="0">
                <a:latin typeface="Arial" pitchFamily="34" charset="0"/>
                <a:cs typeface="Times New Roman" pitchFamily="18" charset="0"/>
              </a:rPr>
              <a:t>In a study of mercury exposure, a correction was applied to all data on women, to compensate for differences in metabolism (</a:t>
            </a:r>
            <a:r>
              <a:rPr lang="en-US" sz="3400" dirty="0" err="1" smtClean="0">
                <a:latin typeface="Arial" pitchFamily="34" charset="0"/>
                <a:cs typeface="Times New Roman" pitchFamily="18" charset="0"/>
              </a:rPr>
              <a:t>Frumkin</a:t>
            </a:r>
            <a:r>
              <a:rPr lang="en-US" sz="3400" dirty="0" smtClean="0">
                <a:latin typeface="Arial" pitchFamily="34" charset="0"/>
                <a:cs typeface="Times New Roman" pitchFamily="18" charset="0"/>
              </a:rPr>
              <a:t> et al. 2001)</a:t>
            </a:r>
            <a:endParaRPr lang="en-US" sz="3400" dirty="0">
              <a:latin typeface="Arial" pitchFamily="34" charset="0"/>
              <a:cs typeface="Times New Roman" pitchFamily="18" charset="0"/>
            </a:endParaRPr>
          </a:p>
          <a:p>
            <a:pPr>
              <a:defRPr/>
            </a:pPr>
            <a:r>
              <a:rPr lang="en-CA" sz="3400" dirty="0" smtClean="0">
                <a:latin typeface="Arial" pitchFamily="34" charset="0"/>
                <a:cs typeface="Times New Roman" pitchFamily="18" charset="0"/>
              </a:rPr>
              <a:t>But important data on interactions among sex, gender, exposure and physiological effects  can be lost</a:t>
            </a:r>
            <a:endParaRPr lang="fr-CA" sz="3400" dirty="0">
              <a:latin typeface="Arial" pitchFamily="34" charset="0"/>
            </a:endParaRPr>
          </a:p>
        </p:txBody>
      </p:sp>
      <p:pic>
        <p:nvPicPr>
          <p:cNvPr id="26627" name="Picture 5" descr="koni2.jpg (2499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628" y="4167345"/>
            <a:ext cx="26289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Twig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7063"/>
            <a:ext cx="23399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276600" y="4524375"/>
            <a:ext cx="2951584" cy="2246769"/>
          </a:xfrm>
          <a:prstGeom prst="rect">
            <a:avLst/>
          </a:prstGeom>
          <a:solidFill>
            <a:srgbClr val="FFFF99"/>
          </a:solidFill>
        </p:spPr>
        <p:txBody>
          <a:bodyPr wrap="square">
            <a:spAutoFit/>
          </a:bodyPr>
          <a:lstStyle/>
          <a:p>
            <a:pPr algn="ctr">
              <a:defRPr/>
            </a:pPr>
            <a:r>
              <a:rPr lang="en-CA" sz="2800" b="1" dirty="0">
                <a:solidFill>
                  <a:schemeClr val="bg1">
                    <a:lumMod val="60000"/>
                    <a:lumOff val="40000"/>
                  </a:schemeClr>
                </a:solidFill>
                <a:latin typeface="Arial" panose="020B0604020202020204" pitchFamily="34" charset="0"/>
                <a:cs typeface="Arial" panose="020B0604020202020204" pitchFamily="34" charset="0"/>
              </a:rPr>
              <a:t>Is it wise to assume women have a higher proportion of body fat?</a:t>
            </a:r>
          </a:p>
        </p:txBody>
      </p:sp>
    </p:spTree>
    <p:extLst>
      <p:ext uri="{BB962C8B-B14F-4D97-AF65-F5344CB8AC3E}">
        <p14:creationId xmlns:p14="http://schemas.microsoft.com/office/powerpoint/2010/main" val="198988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7"/>
                                        </p:tgtEl>
                                        <p:attrNameLst>
                                          <p:attrName>style.visibility</p:attrName>
                                        </p:attrNameLst>
                                      </p:cBhvr>
                                      <p:to>
                                        <p:strVal val="visible"/>
                                      </p:to>
                                    </p:set>
                                    <p:anim calcmode="lin" valueType="num">
                                      <p:cBhvr additive="base">
                                        <p:cTn id="15" dur="500" fill="hold"/>
                                        <p:tgtEl>
                                          <p:spTgt spid="26627"/>
                                        </p:tgtEl>
                                        <p:attrNameLst>
                                          <p:attrName>ppt_x</p:attrName>
                                        </p:attrNameLst>
                                      </p:cBhvr>
                                      <p:tavLst>
                                        <p:tav tm="0">
                                          <p:val>
                                            <p:strVal val="#ppt_x"/>
                                          </p:val>
                                        </p:tav>
                                        <p:tav tm="100000">
                                          <p:val>
                                            <p:strVal val="#ppt_x"/>
                                          </p:val>
                                        </p:tav>
                                      </p:tavLst>
                                    </p:anim>
                                    <p:anim calcmode="lin" valueType="num">
                                      <p:cBhvr additive="base">
                                        <p:cTn id="16"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Other methods for gender</a:t>
            </a:r>
            <a:endParaRPr lang="en-CA" dirty="0"/>
          </a:p>
        </p:txBody>
      </p:sp>
      <p:sp>
        <p:nvSpPr>
          <p:cNvPr id="3" name="Espace réservé du contenu 2"/>
          <p:cNvSpPr>
            <a:spLocks noGrp="1"/>
          </p:cNvSpPr>
          <p:nvPr>
            <p:ph idx="1"/>
          </p:nvPr>
        </p:nvSpPr>
        <p:spPr>
          <a:xfrm>
            <a:off x="971600" y="2132856"/>
            <a:ext cx="7772400" cy="4572000"/>
          </a:xfrm>
        </p:spPr>
        <p:txBody>
          <a:bodyPr/>
          <a:lstStyle/>
          <a:p>
            <a:r>
              <a:rPr lang="en-CA" dirty="0" smtClean="0">
                <a:solidFill>
                  <a:srgbClr val="66FF33"/>
                </a:solidFill>
              </a:rPr>
              <a:t>In order to get at mechanisms</a:t>
            </a:r>
          </a:p>
          <a:p>
            <a:pPr lvl="1"/>
            <a:r>
              <a:rPr lang="en-CA" dirty="0" smtClean="0">
                <a:solidFill>
                  <a:srgbClr val="66FF33"/>
                </a:solidFill>
              </a:rPr>
              <a:t>Structural equation modelling</a:t>
            </a:r>
          </a:p>
          <a:p>
            <a:endParaRPr lang="en-CA" dirty="0" smtClean="0"/>
          </a:p>
        </p:txBody>
      </p:sp>
      <p:sp>
        <p:nvSpPr>
          <p:cNvPr id="4" name="ZoneTexte 3"/>
          <p:cNvSpPr txBox="1"/>
          <p:nvPr/>
        </p:nvSpPr>
        <p:spPr>
          <a:xfrm>
            <a:off x="827584" y="4293096"/>
            <a:ext cx="2381742" cy="523220"/>
          </a:xfrm>
          <a:prstGeom prst="rect">
            <a:avLst/>
          </a:prstGeom>
          <a:noFill/>
        </p:spPr>
        <p:txBody>
          <a:bodyPr wrap="none" rtlCol="0">
            <a:spAutoFit/>
          </a:bodyPr>
          <a:lstStyle/>
          <a:p>
            <a:r>
              <a:rPr lang="en-CA" sz="2800" dirty="0" smtClean="0">
                <a:latin typeface="Arial Black" panose="020B0A04020102020204" pitchFamily="34" charset="0"/>
              </a:rPr>
              <a:t>Exposure 1</a:t>
            </a:r>
            <a:endParaRPr lang="en-CA" sz="2800" dirty="0">
              <a:latin typeface="Arial Black" panose="020B0A04020102020204" pitchFamily="34" charset="0"/>
            </a:endParaRPr>
          </a:p>
        </p:txBody>
      </p:sp>
      <p:sp>
        <p:nvSpPr>
          <p:cNvPr id="5" name="ZoneTexte 4"/>
          <p:cNvSpPr txBox="1"/>
          <p:nvPr/>
        </p:nvSpPr>
        <p:spPr>
          <a:xfrm>
            <a:off x="6804248" y="4318992"/>
            <a:ext cx="1362424" cy="523220"/>
          </a:xfrm>
          <a:prstGeom prst="rect">
            <a:avLst/>
          </a:prstGeom>
          <a:noFill/>
        </p:spPr>
        <p:txBody>
          <a:bodyPr wrap="none" rtlCol="0">
            <a:spAutoFit/>
          </a:bodyPr>
          <a:lstStyle/>
          <a:p>
            <a:r>
              <a:rPr lang="en-CA" sz="2800" dirty="0" smtClean="0">
                <a:latin typeface="Arial Black" panose="020B0A04020102020204" pitchFamily="34" charset="0"/>
              </a:rPr>
              <a:t>Effect</a:t>
            </a:r>
            <a:endParaRPr lang="en-CA" sz="2800" dirty="0">
              <a:latin typeface="Arial Black" panose="020B0A04020102020204" pitchFamily="34" charset="0"/>
            </a:endParaRPr>
          </a:p>
        </p:txBody>
      </p:sp>
      <p:sp>
        <p:nvSpPr>
          <p:cNvPr id="6" name="ZoneTexte 5"/>
          <p:cNvSpPr txBox="1"/>
          <p:nvPr/>
        </p:nvSpPr>
        <p:spPr>
          <a:xfrm>
            <a:off x="3431612" y="4329648"/>
            <a:ext cx="2381742" cy="523220"/>
          </a:xfrm>
          <a:prstGeom prst="rect">
            <a:avLst/>
          </a:prstGeom>
          <a:noFill/>
        </p:spPr>
        <p:txBody>
          <a:bodyPr wrap="none" rtlCol="0">
            <a:spAutoFit/>
          </a:bodyPr>
          <a:lstStyle/>
          <a:p>
            <a:r>
              <a:rPr lang="en-CA" sz="2800" dirty="0" smtClean="0">
                <a:latin typeface="Arial Black" panose="020B0A04020102020204" pitchFamily="34" charset="0"/>
              </a:rPr>
              <a:t>Exposure 3</a:t>
            </a:r>
            <a:endParaRPr lang="en-CA" sz="2800" dirty="0">
              <a:latin typeface="Arial Black" panose="020B0A04020102020204" pitchFamily="34" charset="0"/>
            </a:endParaRPr>
          </a:p>
        </p:txBody>
      </p:sp>
      <p:sp>
        <p:nvSpPr>
          <p:cNvPr id="8" name="ZoneTexte 7"/>
          <p:cNvSpPr txBox="1"/>
          <p:nvPr/>
        </p:nvSpPr>
        <p:spPr>
          <a:xfrm>
            <a:off x="3431612" y="5354270"/>
            <a:ext cx="1598515" cy="523220"/>
          </a:xfrm>
          <a:prstGeom prst="rect">
            <a:avLst/>
          </a:prstGeom>
          <a:noFill/>
        </p:spPr>
        <p:txBody>
          <a:bodyPr wrap="none" rtlCol="0">
            <a:spAutoFit/>
          </a:bodyPr>
          <a:lstStyle/>
          <a:p>
            <a:r>
              <a:rPr lang="en-CA" sz="2800" dirty="0" smtClean="0">
                <a:latin typeface="Arial Black" panose="020B0A04020102020204" pitchFamily="34" charset="0"/>
              </a:rPr>
              <a:t>Gender</a:t>
            </a:r>
            <a:endParaRPr lang="en-CA" sz="2800" dirty="0">
              <a:latin typeface="Arial Black" panose="020B0A04020102020204" pitchFamily="34" charset="0"/>
            </a:endParaRPr>
          </a:p>
        </p:txBody>
      </p:sp>
      <p:cxnSp>
        <p:nvCxnSpPr>
          <p:cNvPr id="10" name="Connecteur droit avec flèche 9"/>
          <p:cNvCxnSpPr>
            <a:stCxn id="8" idx="1"/>
          </p:cNvCxnSpPr>
          <p:nvPr/>
        </p:nvCxnSpPr>
        <p:spPr>
          <a:xfrm flipH="1" flipV="1">
            <a:off x="2562038" y="4842212"/>
            <a:ext cx="869574" cy="77366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5086078" y="4892436"/>
            <a:ext cx="2399382" cy="72344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934674" y="4463643"/>
            <a:ext cx="869574"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2562038" y="4058126"/>
            <a:ext cx="869574" cy="23497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431612" y="3665954"/>
            <a:ext cx="2381742" cy="523220"/>
          </a:xfrm>
          <a:prstGeom prst="rect">
            <a:avLst/>
          </a:prstGeom>
          <a:noFill/>
        </p:spPr>
        <p:txBody>
          <a:bodyPr wrap="none" rtlCol="0">
            <a:spAutoFit/>
          </a:bodyPr>
          <a:lstStyle/>
          <a:p>
            <a:r>
              <a:rPr lang="en-CA" sz="2800" dirty="0" smtClean="0">
                <a:latin typeface="Arial Black" panose="020B0A04020102020204" pitchFamily="34" charset="0"/>
              </a:rPr>
              <a:t>Exposure 2</a:t>
            </a:r>
            <a:endParaRPr lang="en-CA" sz="2800" dirty="0">
              <a:latin typeface="Arial Black" panose="020B0A04020102020204" pitchFamily="34" charset="0"/>
            </a:endParaRPr>
          </a:p>
        </p:txBody>
      </p:sp>
      <p:cxnSp>
        <p:nvCxnSpPr>
          <p:cNvPr id="21" name="Connecteur droit avec flèche 20"/>
          <p:cNvCxnSpPr/>
          <p:nvPr/>
        </p:nvCxnSpPr>
        <p:spPr>
          <a:xfrm>
            <a:off x="5934674" y="3941127"/>
            <a:ext cx="869574" cy="2480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94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CA" dirty="0" smtClean="0"/>
              <a:t>Difficult questions for feminists : Sex differences and policy</a:t>
            </a:r>
            <a:endParaRPr lang="en-CA" dirty="0"/>
          </a:p>
        </p:txBody>
      </p:sp>
      <p:sp>
        <p:nvSpPr>
          <p:cNvPr id="3" name="Espace réservé du contenu 2"/>
          <p:cNvSpPr>
            <a:spLocks noGrp="1"/>
          </p:cNvSpPr>
          <p:nvPr>
            <p:ph idx="1"/>
          </p:nvPr>
        </p:nvSpPr>
        <p:spPr>
          <a:xfrm>
            <a:off x="611188" y="2564904"/>
            <a:ext cx="8532812" cy="4114800"/>
          </a:xfrm>
        </p:spPr>
        <p:txBody>
          <a:bodyPr/>
          <a:lstStyle/>
          <a:p>
            <a:pPr>
              <a:defRPr/>
            </a:pPr>
            <a:r>
              <a:rPr lang="en-CA" dirty="0" smtClean="0"/>
              <a:t>There may be sex differences in</a:t>
            </a:r>
          </a:p>
          <a:p>
            <a:pPr lvl="1">
              <a:defRPr/>
            </a:pPr>
            <a:r>
              <a:rPr lang="en-CA" dirty="0" smtClean="0">
                <a:solidFill>
                  <a:schemeClr val="tx1"/>
                </a:solidFill>
              </a:rPr>
              <a:t>How close men and women doing  the same job are to their physiological limit (</a:t>
            </a:r>
            <a:r>
              <a:rPr lang="en-CA" dirty="0" err="1" smtClean="0">
                <a:solidFill>
                  <a:schemeClr val="tx1"/>
                </a:solidFill>
              </a:rPr>
              <a:t>Leijon</a:t>
            </a:r>
            <a:r>
              <a:rPr lang="en-CA" dirty="0" smtClean="0">
                <a:solidFill>
                  <a:schemeClr val="tx1"/>
                </a:solidFill>
              </a:rPr>
              <a:t> et al. 2002; </a:t>
            </a:r>
            <a:r>
              <a:rPr lang="en-CA" dirty="0" err="1" smtClean="0">
                <a:solidFill>
                  <a:schemeClr val="tx1"/>
                </a:solidFill>
              </a:rPr>
              <a:t>Plamondon</a:t>
            </a:r>
            <a:r>
              <a:rPr lang="en-CA" dirty="0" smtClean="0">
                <a:solidFill>
                  <a:schemeClr val="tx1"/>
                </a:solidFill>
              </a:rPr>
              <a:t> 2011; </a:t>
            </a:r>
            <a:r>
              <a:rPr lang="en-CA" dirty="0" err="1" smtClean="0">
                <a:solidFill>
                  <a:schemeClr val="tx1"/>
                </a:solidFill>
              </a:rPr>
              <a:t>Côté</a:t>
            </a:r>
            <a:r>
              <a:rPr lang="en-CA" dirty="0" smtClean="0">
                <a:solidFill>
                  <a:schemeClr val="tx1"/>
                </a:solidFill>
              </a:rPr>
              <a:t>)</a:t>
            </a:r>
          </a:p>
          <a:p>
            <a:pPr lvl="1">
              <a:defRPr/>
            </a:pPr>
            <a:r>
              <a:rPr lang="en-CA" dirty="0" smtClean="0">
                <a:solidFill>
                  <a:schemeClr val="tx1"/>
                </a:solidFill>
              </a:rPr>
              <a:t>Recruitment of motor units, resistance to fatigue (</a:t>
            </a:r>
            <a:r>
              <a:rPr lang="en-CA" dirty="0" err="1" smtClean="0">
                <a:solidFill>
                  <a:schemeClr val="tx1"/>
                </a:solidFill>
              </a:rPr>
              <a:t>Côté</a:t>
            </a:r>
            <a:r>
              <a:rPr lang="en-CA" dirty="0" smtClean="0">
                <a:solidFill>
                  <a:schemeClr val="tx1"/>
                </a:solidFill>
              </a:rPr>
              <a:t> 2012 </a:t>
            </a:r>
            <a:r>
              <a:rPr lang="en-CA" i="1" dirty="0" smtClean="0">
                <a:solidFill>
                  <a:schemeClr val="tx1"/>
                </a:solidFill>
              </a:rPr>
              <a:t>Ergonomics </a:t>
            </a:r>
            <a:r>
              <a:rPr lang="en-CA" dirty="0" smtClean="0">
                <a:solidFill>
                  <a:schemeClr val="tx1"/>
                </a:solidFill>
              </a:rPr>
              <a:t>55 [2])</a:t>
            </a:r>
          </a:p>
          <a:p>
            <a:pPr lvl="1">
              <a:defRPr/>
            </a:pPr>
            <a:endParaRPr lang="en-CA" dirty="0"/>
          </a:p>
        </p:txBody>
      </p:sp>
    </p:spTree>
    <p:extLst>
      <p:ext uri="{BB962C8B-B14F-4D97-AF65-F5344CB8AC3E}">
        <p14:creationId xmlns:p14="http://schemas.microsoft.com/office/powerpoint/2010/main" val="3758439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dirty="0" smtClean="0"/>
              <a:t>Difficult questions for feminists</a:t>
            </a:r>
            <a:endParaRPr lang="en-CA" sz="3600" dirty="0"/>
          </a:p>
        </p:txBody>
      </p:sp>
      <p:sp>
        <p:nvSpPr>
          <p:cNvPr id="3" name="Espace réservé du contenu 2"/>
          <p:cNvSpPr>
            <a:spLocks noGrp="1"/>
          </p:cNvSpPr>
          <p:nvPr>
            <p:ph idx="1"/>
          </p:nvPr>
        </p:nvSpPr>
        <p:spPr/>
        <p:txBody>
          <a:bodyPr>
            <a:normAutofit fontScale="92500" lnSpcReduction="10000"/>
          </a:bodyPr>
          <a:lstStyle/>
          <a:p>
            <a:r>
              <a:rPr lang="en-CA" dirty="0" smtClean="0">
                <a:solidFill>
                  <a:srgbClr val="66FF33"/>
                </a:solidFill>
              </a:rPr>
              <a:t>Do we force women to choose between equality and health</a:t>
            </a:r>
          </a:p>
          <a:p>
            <a:pPr lvl="1"/>
            <a:r>
              <a:rPr lang="en-CA" dirty="0" smtClean="0">
                <a:solidFill>
                  <a:schemeClr val="tx1"/>
                </a:solidFill>
              </a:rPr>
              <a:t>Women who do the same physically demanding job as men may have an increased risk of injury - </a:t>
            </a:r>
            <a:r>
              <a:rPr lang="en-CA" dirty="0">
                <a:solidFill>
                  <a:schemeClr val="tx1"/>
                </a:solidFill>
              </a:rPr>
              <a:t>Should we have sex-adapted </a:t>
            </a:r>
            <a:r>
              <a:rPr lang="en-CA" dirty="0" smtClean="0">
                <a:solidFill>
                  <a:schemeClr val="tx1"/>
                </a:solidFill>
              </a:rPr>
              <a:t>standards?</a:t>
            </a:r>
          </a:p>
          <a:p>
            <a:pPr lvl="1"/>
            <a:r>
              <a:rPr lang="en-CA" dirty="0">
                <a:solidFill>
                  <a:schemeClr val="tx1"/>
                </a:solidFill>
              </a:rPr>
              <a:t>Should women whose cycles affect their well-being be allowed to vary production according to cycle time</a:t>
            </a:r>
            <a:r>
              <a:rPr lang="en-CA" dirty="0" smtClean="0">
                <a:solidFill>
                  <a:schemeClr val="tx1"/>
                </a:solidFill>
              </a:rPr>
              <a:t>?</a:t>
            </a:r>
          </a:p>
          <a:p>
            <a:r>
              <a:rPr lang="en-CA" dirty="0" smtClean="0">
                <a:solidFill>
                  <a:srgbClr val="66FF33"/>
                </a:solidFill>
              </a:rPr>
              <a:t>How to examine health effects of professions where “doing” sex is a part or all of the work</a:t>
            </a:r>
          </a:p>
          <a:p>
            <a:pPr marL="68580" indent="0">
              <a:buNone/>
            </a:pPr>
            <a:r>
              <a:rPr lang="en-CA" dirty="0" smtClean="0">
                <a:solidFill>
                  <a:srgbClr val="66FF33"/>
                </a:solidFill>
              </a:rPr>
              <a:t>Service.……. Dance……...Porn…..…Sex work</a:t>
            </a:r>
          </a:p>
        </p:txBody>
      </p:sp>
    </p:spTree>
    <p:extLst>
      <p:ext uri="{BB962C8B-B14F-4D97-AF65-F5344CB8AC3E}">
        <p14:creationId xmlns:p14="http://schemas.microsoft.com/office/powerpoint/2010/main" val="1792023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76672"/>
            <a:ext cx="7772400" cy="914400"/>
          </a:xfrm>
        </p:spPr>
        <p:txBody>
          <a:bodyPr/>
          <a:lstStyle/>
          <a:p>
            <a:r>
              <a:rPr lang="en-CA" dirty="0" smtClean="0"/>
              <a:t>More difficult questions</a:t>
            </a:r>
            <a:endParaRPr lang="en-CA" dirty="0"/>
          </a:p>
        </p:txBody>
      </p:sp>
      <p:sp>
        <p:nvSpPr>
          <p:cNvPr id="3" name="Espace réservé du contenu 2"/>
          <p:cNvSpPr>
            <a:spLocks noGrp="1"/>
          </p:cNvSpPr>
          <p:nvPr>
            <p:ph idx="1"/>
          </p:nvPr>
        </p:nvSpPr>
        <p:spPr>
          <a:xfrm>
            <a:off x="-2272" y="1484784"/>
            <a:ext cx="7772400" cy="5544616"/>
          </a:xfrm>
          <a:solidFill>
            <a:schemeClr val="tx2">
              <a:lumMod val="10000"/>
            </a:schemeClr>
          </a:solidFill>
        </p:spPr>
        <p:txBody>
          <a:bodyPr>
            <a:normAutofit/>
          </a:bodyPr>
          <a:lstStyle/>
          <a:p>
            <a:r>
              <a:rPr lang="en-CA" dirty="0" smtClean="0"/>
              <a:t>Can we presume women do more unpaid family work?</a:t>
            </a:r>
          </a:p>
          <a:p>
            <a:pPr marL="454914" lvl="1" indent="0">
              <a:buNone/>
            </a:pPr>
            <a:r>
              <a:rPr lang="en-CA" dirty="0">
                <a:solidFill>
                  <a:schemeClr val="tx1"/>
                </a:solidFill>
              </a:rPr>
              <a:t>Should women </a:t>
            </a:r>
            <a:r>
              <a:rPr lang="en-CA" dirty="0" smtClean="0">
                <a:solidFill>
                  <a:schemeClr val="tx1"/>
                </a:solidFill>
              </a:rPr>
              <a:t>with young children have priority in choosing work schedules?</a:t>
            </a:r>
          </a:p>
          <a:p>
            <a:pPr marL="454914" lvl="1" indent="0">
              <a:buNone/>
            </a:pPr>
            <a:r>
              <a:rPr lang="en-CA" dirty="0" smtClean="0">
                <a:solidFill>
                  <a:schemeClr val="tx1"/>
                </a:solidFill>
              </a:rPr>
              <a:t>Can we think of ways to minimize work-family conflict for all?</a:t>
            </a:r>
          </a:p>
        </p:txBody>
      </p:sp>
      <p:pic>
        <p:nvPicPr>
          <p:cNvPr id="4" name="Picture 4" descr="C:\Users\Cyane\Pictures\Pictures K\chalet 2011\Daddy-warming-up-some-cold-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9128"/>
            <a:ext cx="1659240" cy="1659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aphique 4"/>
          <p:cNvGraphicFramePr>
            <a:graphicFrameLocks/>
          </p:cNvGraphicFramePr>
          <p:nvPr>
            <p:extLst>
              <p:ext uri="{D42A27DB-BD31-4B8C-83A1-F6EECF244321}">
                <p14:modId xmlns:p14="http://schemas.microsoft.com/office/powerpoint/2010/main" val="4169600123"/>
              </p:ext>
            </p:extLst>
          </p:nvPr>
        </p:nvGraphicFramePr>
        <p:xfrm>
          <a:off x="3923928" y="3789040"/>
          <a:ext cx="5187632" cy="3068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2428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Questions on approaches and policy</a:t>
            </a:r>
            <a:endParaRPr lang="en-CA" dirty="0"/>
          </a:p>
        </p:txBody>
      </p:sp>
      <p:sp>
        <p:nvSpPr>
          <p:cNvPr id="3" name="Espace réservé du contenu 2"/>
          <p:cNvSpPr>
            <a:spLocks noGrp="1"/>
          </p:cNvSpPr>
          <p:nvPr>
            <p:ph idx="1"/>
          </p:nvPr>
        </p:nvSpPr>
        <p:spPr>
          <a:xfrm>
            <a:off x="914400" y="1783560"/>
            <a:ext cx="8229600" cy="5074440"/>
          </a:xfrm>
        </p:spPr>
        <p:txBody>
          <a:bodyPr/>
          <a:lstStyle/>
          <a:p>
            <a:r>
              <a:rPr lang="en-CA" dirty="0" smtClean="0"/>
              <a:t>How to tap workers’ knowledge</a:t>
            </a:r>
          </a:p>
          <a:p>
            <a:r>
              <a:rPr lang="en-CA" dirty="0" smtClean="0"/>
              <a:t>Work together to find solutions </a:t>
            </a:r>
            <a:endParaRPr lang="en-CA" i="1" dirty="0" smtClean="0"/>
          </a:p>
        </p:txBody>
      </p:sp>
      <p:pic>
        <p:nvPicPr>
          <p:cNvPr id="5" name="Picture 2" descr="C:\Users\Cyane\Pictures\9781771131476_432_576_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154" y="2924943"/>
            <a:ext cx="2965997" cy="395466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364913" y="2940274"/>
            <a:ext cx="2376264" cy="3539430"/>
          </a:xfrm>
          <a:prstGeom prst="rect">
            <a:avLst/>
          </a:prstGeom>
          <a:noFill/>
        </p:spPr>
        <p:txBody>
          <a:bodyPr wrap="square" rtlCol="0">
            <a:spAutoFit/>
          </a:bodyPr>
          <a:lstStyle/>
          <a:p>
            <a:pPr algn="ctr"/>
            <a:r>
              <a:rPr lang="en-CA" sz="3200" dirty="0" smtClean="0">
                <a:latin typeface="Arial" panose="020B0604020202020204" pitchFamily="34" charset="0"/>
                <a:cs typeface="Arial" panose="020B0604020202020204" pitchFamily="34" charset="0"/>
              </a:rPr>
              <a:t>Scientific and practical advantages of involving workers in our studies</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624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3975" y="260648"/>
            <a:ext cx="7772400" cy="1143000"/>
          </a:xfrm>
        </p:spPr>
        <p:txBody>
          <a:bodyPr/>
          <a:lstStyle/>
          <a:p>
            <a:r>
              <a:rPr lang="fr-CA" sz="3200" dirty="0" err="1" smtClean="0"/>
              <a:t>Still</a:t>
            </a:r>
            <a:r>
              <a:rPr lang="fr-CA" sz="3200" dirty="0" smtClean="0"/>
              <a:t> not </a:t>
            </a:r>
            <a:r>
              <a:rPr lang="fr-CA" sz="3200" dirty="0" err="1" smtClean="0"/>
              <a:t>equal</a:t>
            </a:r>
            <a:endParaRPr lang="fr-CA"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46807366"/>
              </p:ext>
            </p:extLst>
          </p:nvPr>
        </p:nvGraphicFramePr>
        <p:xfrm>
          <a:off x="611561" y="1124744"/>
          <a:ext cx="8532439" cy="3840480"/>
        </p:xfrm>
        <a:graphic>
          <a:graphicData uri="http://schemas.openxmlformats.org/drawingml/2006/table">
            <a:tbl>
              <a:tblPr firstRow="1" bandRow="1">
                <a:tableStyleId>{5C22544A-7EE6-4342-B048-85BDC9FD1C3A}</a:tableStyleId>
              </a:tblPr>
              <a:tblGrid>
                <a:gridCol w="2756337"/>
                <a:gridCol w="1872208"/>
                <a:gridCol w="1080120"/>
                <a:gridCol w="1584176"/>
                <a:gridCol w="1239598"/>
              </a:tblGrid>
              <a:tr h="648072">
                <a:tc>
                  <a:txBody>
                    <a:bodyPr/>
                    <a:lstStyle/>
                    <a:p>
                      <a:r>
                        <a:rPr lang="fr-CA" sz="2400" dirty="0" smtClean="0">
                          <a:solidFill>
                            <a:schemeClr val="accent3">
                              <a:lumMod val="10000"/>
                            </a:schemeClr>
                          </a:solidFill>
                          <a:latin typeface="Arial" panose="020B0604020202020204" pitchFamily="34" charset="0"/>
                          <a:cs typeface="Arial" panose="020B0604020202020204" pitchFamily="34" charset="0"/>
                        </a:rPr>
                        <a:t>Étude</a:t>
                      </a:r>
                      <a:endParaRPr lang="fr-CA" sz="2400" dirty="0">
                        <a:solidFill>
                          <a:schemeClr val="accent3">
                            <a:lumMod val="10000"/>
                          </a:schemeClr>
                        </a:solidFill>
                        <a:latin typeface="Arial" panose="020B0604020202020204" pitchFamily="34" charset="0"/>
                        <a:cs typeface="Arial" panose="020B0604020202020204" pitchFamily="34" charset="0"/>
                      </a:endParaRPr>
                    </a:p>
                  </a:txBody>
                  <a:tcPr/>
                </a:tc>
                <a:tc>
                  <a:txBody>
                    <a:bodyPr/>
                    <a:lstStyle/>
                    <a:p>
                      <a:pPr algn="ctr"/>
                      <a:r>
                        <a:rPr lang="fr-CA" sz="2400" dirty="0" err="1" smtClean="0">
                          <a:solidFill>
                            <a:schemeClr val="accent3">
                              <a:lumMod val="10000"/>
                            </a:schemeClr>
                          </a:solidFill>
                          <a:latin typeface="Arial" panose="020B0604020202020204" pitchFamily="34" charset="0"/>
                          <a:cs typeface="Arial" panose="020B0604020202020204" pitchFamily="34" charset="0"/>
                        </a:rPr>
                        <a:t>Gender</a:t>
                      </a:r>
                      <a:r>
                        <a:rPr lang="fr-CA" sz="2400" dirty="0" smtClean="0">
                          <a:solidFill>
                            <a:schemeClr val="accent3">
                              <a:lumMod val="10000"/>
                            </a:schemeClr>
                          </a:solidFill>
                          <a:latin typeface="Arial" panose="020B0604020202020204" pitchFamily="34" charset="0"/>
                          <a:cs typeface="Arial" panose="020B0604020202020204" pitchFamily="34" charset="0"/>
                        </a:rPr>
                        <a:t> not </a:t>
                      </a:r>
                      <a:r>
                        <a:rPr lang="fr-CA" sz="2400" dirty="0" err="1" smtClean="0">
                          <a:solidFill>
                            <a:schemeClr val="accent3">
                              <a:lumMod val="10000"/>
                            </a:schemeClr>
                          </a:solidFill>
                          <a:latin typeface="Arial" panose="020B0604020202020204" pitchFamily="34" charset="0"/>
                          <a:cs typeface="Arial" panose="020B0604020202020204" pitchFamily="34" charset="0"/>
                        </a:rPr>
                        <a:t>specified</a:t>
                      </a:r>
                      <a:endParaRPr lang="fr-CA" sz="2400" dirty="0">
                        <a:solidFill>
                          <a:schemeClr val="accent3">
                            <a:lumMod val="10000"/>
                          </a:schemeClr>
                        </a:solidFill>
                        <a:latin typeface="Arial" panose="020B0604020202020204" pitchFamily="34" charset="0"/>
                        <a:cs typeface="Arial" panose="020B0604020202020204" pitchFamily="34" charset="0"/>
                      </a:endParaRPr>
                    </a:p>
                  </a:txBody>
                  <a:tcPr>
                    <a:solidFill>
                      <a:srgbClr val="E19FE3"/>
                    </a:solidFill>
                  </a:tcPr>
                </a:tc>
                <a:tc>
                  <a:txBody>
                    <a:bodyPr/>
                    <a:lstStyle/>
                    <a:p>
                      <a:pPr algn="ctr"/>
                      <a:r>
                        <a:rPr lang="fr-CA" sz="2400" dirty="0" smtClean="0">
                          <a:solidFill>
                            <a:schemeClr val="accent3">
                              <a:lumMod val="10000"/>
                            </a:schemeClr>
                          </a:solidFill>
                          <a:latin typeface="Arial" panose="020B0604020202020204" pitchFamily="34" charset="0"/>
                          <a:cs typeface="Arial" panose="020B0604020202020204" pitchFamily="34" charset="0"/>
                        </a:rPr>
                        <a:t>M&amp;F</a:t>
                      </a:r>
                      <a:endParaRPr lang="fr-CA" sz="2400" dirty="0">
                        <a:solidFill>
                          <a:schemeClr val="accent3">
                            <a:lumMod val="10000"/>
                          </a:schemeClr>
                        </a:solidFill>
                        <a:latin typeface="Arial" panose="020B0604020202020204" pitchFamily="34" charset="0"/>
                        <a:cs typeface="Arial" panose="020B0604020202020204" pitchFamily="34" charset="0"/>
                      </a:endParaRPr>
                    </a:p>
                  </a:txBody>
                  <a:tcPr/>
                </a:tc>
                <a:tc>
                  <a:txBody>
                    <a:bodyPr/>
                    <a:lstStyle/>
                    <a:p>
                      <a:pPr algn="ctr"/>
                      <a:r>
                        <a:rPr lang="fr-CA" sz="2400" dirty="0" smtClean="0">
                          <a:solidFill>
                            <a:schemeClr val="accent3">
                              <a:lumMod val="10000"/>
                            </a:schemeClr>
                          </a:solidFill>
                          <a:latin typeface="Arial" panose="020B0604020202020204" pitchFamily="34" charset="0"/>
                          <a:cs typeface="Arial" panose="020B0604020202020204" pitchFamily="34" charset="0"/>
                        </a:rPr>
                        <a:t>M </a:t>
                      </a:r>
                      <a:r>
                        <a:rPr lang="fr-CA" sz="2400" dirty="0" err="1" smtClean="0">
                          <a:solidFill>
                            <a:schemeClr val="accent3">
                              <a:lumMod val="10000"/>
                            </a:schemeClr>
                          </a:solidFill>
                          <a:latin typeface="Arial" panose="020B0604020202020204" pitchFamily="34" charset="0"/>
                          <a:cs typeface="Arial" panose="020B0604020202020204" pitchFamily="34" charset="0"/>
                        </a:rPr>
                        <a:t>only</a:t>
                      </a:r>
                      <a:endParaRPr lang="fr-CA" sz="2400" dirty="0">
                        <a:solidFill>
                          <a:schemeClr val="accent3">
                            <a:lumMod val="10000"/>
                          </a:schemeClr>
                        </a:solidFill>
                        <a:latin typeface="Arial" panose="020B0604020202020204" pitchFamily="34" charset="0"/>
                        <a:cs typeface="Arial" panose="020B0604020202020204" pitchFamily="34" charset="0"/>
                      </a:endParaRPr>
                    </a:p>
                  </a:txBody>
                  <a:tcPr/>
                </a:tc>
                <a:tc>
                  <a:txBody>
                    <a:bodyPr/>
                    <a:lstStyle/>
                    <a:p>
                      <a:pPr algn="ctr"/>
                      <a:r>
                        <a:rPr lang="fr-CA" sz="2400" dirty="0" smtClean="0">
                          <a:solidFill>
                            <a:schemeClr val="accent3">
                              <a:lumMod val="10000"/>
                            </a:schemeClr>
                          </a:solidFill>
                          <a:latin typeface="Arial" panose="020B0604020202020204" pitchFamily="34" charset="0"/>
                          <a:cs typeface="Arial" panose="020B0604020202020204" pitchFamily="34" charset="0"/>
                        </a:rPr>
                        <a:t>F </a:t>
                      </a:r>
                      <a:r>
                        <a:rPr lang="fr-CA" sz="2400" dirty="0" err="1" smtClean="0">
                          <a:solidFill>
                            <a:schemeClr val="accent3">
                              <a:lumMod val="10000"/>
                            </a:schemeClr>
                          </a:solidFill>
                          <a:latin typeface="Arial" panose="020B0604020202020204" pitchFamily="34" charset="0"/>
                          <a:cs typeface="Arial" panose="020B0604020202020204" pitchFamily="34" charset="0"/>
                        </a:rPr>
                        <a:t>only</a:t>
                      </a:r>
                      <a:endParaRPr lang="fr-CA" sz="2400" dirty="0">
                        <a:solidFill>
                          <a:schemeClr val="accent3">
                            <a:lumMod val="10000"/>
                          </a:schemeClr>
                        </a:solidFill>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400" dirty="0" err="1" smtClean="0">
                          <a:solidFill>
                            <a:schemeClr val="tx2">
                              <a:lumMod val="25000"/>
                            </a:schemeClr>
                          </a:solidFill>
                          <a:latin typeface="Arial" panose="020B0604020202020204" pitchFamily="34" charset="0"/>
                          <a:cs typeface="Arial" panose="020B0604020202020204" pitchFamily="34" charset="0"/>
                        </a:rPr>
                        <a:t>Niedhammer</a:t>
                      </a:r>
                      <a:r>
                        <a:rPr lang="fr-CA" sz="2400" dirty="0" smtClean="0">
                          <a:solidFill>
                            <a:schemeClr val="tx2">
                              <a:lumMod val="25000"/>
                            </a:schemeClr>
                          </a:solidFill>
                          <a:latin typeface="Arial" panose="020B0604020202020204" pitchFamily="34" charset="0"/>
                          <a:cs typeface="Arial" panose="020B0604020202020204" pitchFamily="34" charset="0"/>
                        </a:rPr>
                        <a:t> 2000</a:t>
                      </a:r>
                      <a:r>
                        <a:rPr lang="fr-CA" sz="2400" baseline="30000" dirty="0" smtClean="0">
                          <a:solidFill>
                            <a:schemeClr val="tx2">
                              <a:lumMod val="25000"/>
                            </a:schemeClr>
                          </a:solidFill>
                          <a:latin typeface="Arial" panose="020B0604020202020204" pitchFamily="34" charset="0"/>
                          <a:cs typeface="Arial" panose="020B0604020202020204" pitchFamily="34" charset="0"/>
                        </a:rPr>
                        <a:t>1</a:t>
                      </a:r>
                      <a:endParaRPr lang="fr-CA" sz="2400" dirty="0" smtClean="0">
                        <a:solidFill>
                          <a:schemeClr val="tx2">
                            <a:lumMod val="25000"/>
                          </a:schemeClr>
                        </a:solidFill>
                        <a:latin typeface="Arial" panose="020B0604020202020204" pitchFamily="34" charset="0"/>
                        <a:cs typeface="Arial" panose="020B0604020202020204" pitchFamily="34" charset="0"/>
                      </a:endParaRPr>
                    </a:p>
                  </a:txBody>
                  <a:tcPr/>
                </a:tc>
                <a:tc>
                  <a:txBody>
                    <a:bodyPr/>
                    <a:lstStyle/>
                    <a:p>
                      <a:pPr algn="ctr"/>
                      <a:r>
                        <a:rPr lang="fr-CA" sz="2400" b="1" dirty="0" smtClean="0">
                          <a:latin typeface="Arial" panose="020B0604020202020204" pitchFamily="34" charset="0"/>
                          <a:cs typeface="Arial" panose="020B0604020202020204" pitchFamily="34" charset="0"/>
                        </a:rPr>
                        <a:t>12%</a:t>
                      </a:r>
                      <a:endParaRPr lang="fr-CA" sz="2400" b="1" dirty="0">
                        <a:latin typeface="Arial" panose="020B0604020202020204" pitchFamily="34" charset="0"/>
                        <a:cs typeface="Arial" panose="020B0604020202020204" pitchFamily="34" charset="0"/>
                      </a:endParaRPr>
                    </a:p>
                  </a:txBody>
                  <a:tcPr anchor="b">
                    <a:solidFill>
                      <a:srgbClr val="E19FE3"/>
                    </a:solidFill>
                  </a:tcPr>
                </a:tc>
                <a:tc>
                  <a:txBody>
                    <a:bodyPr/>
                    <a:lstStyle/>
                    <a:p>
                      <a:pPr algn="ctr"/>
                      <a:r>
                        <a:rPr lang="fr-CA" sz="2400" b="1" dirty="0" smtClean="0">
                          <a:latin typeface="Arial" panose="020B0604020202020204" pitchFamily="34" charset="0"/>
                          <a:cs typeface="Arial" panose="020B0604020202020204" pitchFamily="34" charset="0"/>
                        </a:rPr>
                        <a:t>51%</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31%</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7%</a:t>
                      </a:r>
                      <a:endParaRPr lang="fr-CA" sz="2400" b="1" dirty="0">
                        <a:latin typeface="Arial" panose="020B0604020202020204" pitchFamily="34" charset="0"/>
                        <a:cs typeface="Arial" panose="020B0604020202020204" pitchFamily="34" charset="0"/>
                      </a:endParaRPr>
                    </a:p>
                  </a:txBody>
                  <a:tcPr anchor="b"/>
                </a:tc>
              </a:tr>
              <a:tr h="370840">
                <a:tc>
                  <a:txBody>
                    <a:bodyPr/>
                    <a:lstStyle/>
                    <a:p>
                      <a:r>
                        <a:rPr lang="fr-CA" sz="2400" dirty="0" err="1" smtClean="0">
                          <a:solidFill>
                            <a:schemeClr val="tx2">
                              <a:lumMod val="25000"/>
                            </a:schemeClr>
                          </a:solidFill>
                          <a:latin typeface="Arial" panose="020B0604020202020204" pitchFamily="34" charset="0"/>
                          <a:cs typeface="Arial" panose="020B0604020202020204" pitchFamily="34" charset="0"/>
                        </a:rPr>
                        <a:t>Mergler</a:t>
                      </a:r>
                      <a:r>
                        <a:rPr lang="fr-CA" sz="2400" dirty="0" smtClean="0">
                          <a:solidFill>
                            <a:schemeClr val="tx2">
                              <a:lumMod val="25000"/>
                            </a:schemeClr>
                          </a:solidFill>
                          <a:latin typeface="Arial" panose="020B0604020202020204" pitchFamily="34" charset="0"/>
                          <a:cs typeface="Arial" panose="020B0604020202020204" pitchFamily="34" charset="0"/>
                        </a:rPr>
                        <a:t> </a:t>
                      </a:r>
                    </a:p>
                    <a:p>
                      <a:r>
                        <a:rPr lang="fr-CA" sz="2400" dirty="0" smtClean="0">
                          <a:solidFill>
                            <a:schemeClr val="tx2">
                              <a:lumMod val="25000"/>
                            </a:schemeClr>
                          </a:solidFill>
                          <a:latin typeface="Arial" panose="020B0604020202020204" pitchFamily="34" charset="0"/>
                          <a:cs typeface="Arial" panose="020B0604020202020204" pitchFamily="34" charset="0"/>
                        </a:rPr>
                        <a:t>2012</a:t>
                      </a:r>
                      <a:r>
                        <a:rPr lang="fr-CA" sz="2400" baseline="30000" dirty="0" smtClean="0">
                          <a:solidFill>
                            <a:schemeClr val="tx2">
                              <a:lumMod val="25000"/>
                            </a:schemeClr>
                          </a:solidFill>
                          <a:latin typeface="Arial" panose="020B0604020202020204" pitchFamily="34" charset="0"/>
                          <a:cs typeface="Arial" panose="020B0604020202020204" pitchFamily="34" charset="0"/>
                        </a:rPr>
                        <a:t>2</a:t>
                      </a:r>
                      <a:endParaRPr lang="fr-CA" sz="2400" dirty="0">
                        <a:solidFill>
                          <a:schemeClr val="tx2">
                            <a:lumMod val="25000"/>
                          </a:schemeClr>
                        </a:solidFill>
                        <a:latin typeface="Arial" panose="020B0604020202020204" pitchFamily="34" charset="0"/>
                        <a:cs typeface="Arial" panose="020B0604020202020204" pitchFamily="34" charset="0"/>
                      </a:endParaRPr>
                    </a:p>
                  </a:txBody>
                  <a:tcPr/>
                </a:tc>
                <a:tc>
                  <a:txBody>
                    <a:bodyPr/>
                    <a:lstStyle/>
                    <a:p>
                      <a:pPr algn="ctr"/>
                      <a:r>
                        <a:rPr lang="fr-CA" sz="2400" b="1" dirty="0" smtClean="0">
                          <a:latin typeface="Arial" panose="020B0604020202020204" pitchFamily="34" charset="0"/>
                          <a:cs typeface="Arial" panose="020B0604020202020204" pitchFamily="34" charset="0"/>
                        </a:rPr>
                        <a:t>28%</a:t>
                      </a:r>
                      <a:endParaRPr lang="fr-CA" sz="2400" b="1" dirty="0">
                        <a:latin typeface="Arial" panose="020B0604020202020204" pitchFamily="34" charset="0"/>
                        <a:cs typeface="Arial" panose="020B0604020202020204" pitchFamily="34" charset="0"/>
                      </a:endParaRPr>
                    </a:p>
                  </a:txBody>
                  <a:tcPr anchor="b">
                    <a:solidFill>
                      <a:srgbClr val="E19FE3"/>
                    </a:solidFill>
                  </a:tcPr>
                </a:tc>
                <a:tc>
                  <a:txBody>
                    <a:bodyPr/>
                    <a:lstStyle/>
                    <a:p>
                      <a:pPr algn="ctr"/>
                      <a:r>
                        <a:rPr lang="fr-CA" sz="2400" b="1" dirty="0" smtClean="0">
                          <a:latin typeface="Arial" panose="020B0604020202020204" pitchFamily="34" charset="0"/>
                          <a:cs typeface="Arial" panose="020B0604020202020204" pitchFamily="34" charset="0"/>
                        </a:rPr>
                        <a:t>31%</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31%</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9%</a:t>
                      </a:r>
                      <a:endParaRPr lang="fr-CA" sz="2400" b="1" dirty="0">
                        <a:latin typeface="Arial" panose="020B0604020202020204" pitchFamily="34" charset="0"/>
                        <a:cs typeface="Arial" panose="020B0604020202020204" pitchFamily="34" charset="0"/>
                      </a:endParaRPr>
                    </a:p>
                  </a:txBody>
                  <a:tcPr anchor="b"/>
                </a:tc>
              </a:tr>
              <a:tr h="370840">
                <a:tc>
                  <a:txBody>
                    <a:bodyPr/>
                    <a:lstStyle/>
                    <a:p>
                      <a:r>
                        <a:rPr lang="fr-CA" sz="2400" dirty="0" err="1" smtClean="0">
                          <a:solidFill>
                            <a:schemeClr val="tx2">
                              <a:lumMod val="25000"/>
                            </a:schemeClr>
                          </a:solidFill>
                          <a:latin typeface="Arial" panose="020B0604020202020204" pitchFamily="34" charset="0"/>
                          <a:cs typeface="Arial" panose="020B0604020202020204" pitchFamily="34" charset="0"/>
                        </a:rPr>
                        <a:t>Hohenadel</a:t>
                      </a:r>
                      <a:r>
                        <a:rPr lang="fr-CA" sz="2400" baseline="0" dirty="0" smtClean="0">
                          <a:solidFill>
                            <a:schemeClr val="tx2">
                              <a:lumMod val="25000"/>
                            </a:schemeClr>
                          </a:solidFill>
                          <a:latin typeface="Arial" panose="020B0604020202020204" pitchFamily="34" charset="0"/>
                          <a:cs typeface="Arial" panose="020B0604020202020204" pitchFamily="34" charset="0"/>
                        </a:rPr>
                        <a:t> 2015</a:t>
                      </a:r>
                      <a:r>
                        <a:rPr lang="fr-CA" sz="2400" baseline="30000" dirty="0" smtClean="0">
                          <a:solidFill>
                            <a:schemeClr val="tx2">
                              <a:lumMod val="25000"/>
                            </a:schemeClr>
                          </a:solidFill>
                          <a:latin typeface="Arial" panose="020B0604020202020204" pitchFamily="34" charset="0"/>
                          <a:cs typeface="Arial" panose="020B0604020202020204" pitchFamily="34" charset="0"/>
                        </a:rPr>
                        <a:t>3</a:t>
                      </a:r>
                      <a:endParaRPr lang="fr-CA" sz="2400" dirty="0">
                        <a:solidFill>
                          <a:schemeClr val="tx2">
                            <a:lumMod val="25000"/>
                          </a:schemeClr>
                        </a:solidFill>
                        <a:latin typeface="Arial" panose="020B0604020202020204" pitchFamily="34" charset="0"/>
                        <a:cs typeface="Arial" panose="020B0604020202020204" pitchFamily="34" charset="0"/>
                      </a:endParaRPr>
                    </a:p>
                  </a:txBody>
                  <a:tcPr/>
                </a:tc>
                <a:tc>
                  <a:txBody>
                    <a:bodyPr/>
                    <a:lstStyle/>
                    <a:p>
                      <a:pPr algn="ctr"/>
                      <a:r>
                        <a:rPr lang="fr-CA" sz="2400" b="1" dirty="0" smtClean="0">
                          <a:latin typeface="Arial" panose="020B0604020202020204" pitchFamily="34" charset="0"/>
                          <a:cs typeface="Arial" panose="020B0604020202020204" pitchFamily="34" charset="0"/>
                        </a:rPr>
                        <a:t>1%</a:t>
                      </a:r>
                      <a:endParaRPr lang="fr-CA" sz="2400" b="1" dirty="0">
                        <a:latin typeface="Arial" panose="020B0604020202020204" pitchFamily="34" charset="0"/>
                        <a:cs typeface="Arial" panose="020B0604020202020204" pitchFamily="34" charset="0"/>
                      </a:endParaRPr>
                    </a:p>
                  </a:txBody>
                  <a:tcPr anchor="b">
                    <a:solidFill>
                      <a:srgbClr val="E19FE3"/>
                    </a:solidFill>
                  </a:tcPr>
                </a:tc>
                <a:tc>
                  <a:txBody>
                    <a:bodyPr/>
                    <a:lstStyle/>
                    <a:p>
                      <a:pPr algn="ctr"/>
                      <a:r>
                        <a:rPr lang="fr-CA" sz="2400" b="1" dirty="0" smtClean="0">
                          <a:latin typeface="Arial" panose="020B0604020202020204" pitchFamily="34" charset="0"/>
                          <a:cs typeface="Arial" panose="020B0604020202020204" pitchFamily="34" charset="0"/>
                        </a:rPr>
                        <a:t>41%</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50%</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9%</a:t>
                      </a:r>
                      <a:endParaRPr lang="fr-CA" sz="2400" b="1" dirty="0">
                        <a:latin typeface="Arial" panose="020B0604020202020204" pitchFamily="34" charset="0"/>
                        <a:cs typeface="Arial" panose="020B0604020202020204" pitchFamily="34" charset="0"/>
                      </a:endParaRPr>
                    </a:p>
                  </a:txBody>
                  <a:tcPr anchor="b"/>
                </a:tc>
              </a:tr>
              <a:tr h="145112">
                <a:tc>
                  <a:txBody>
                    <a:bodyPr/>
                    <a:lstStyle/>
                    <a:p>
                      <a:pPr algn="r"/>
                      <a:r>
                        <a:rPr lang="fr-CA" sz="2400" dirty="0" smtClean="0">
                          <a:latin typeface="Arial" panose="020B0604020202020204" pitchFamily="34" charset="0"/>
                          <a:cs typeface="Arial" panose="020B0604020202020204" pitchFamily="34" charset="0"/>
                        </a:rPr>
                        <a:t>1991-1995</a:t>
                      </a:r>
                      <a:r>
                        <a:rPr lang="fr-CA" sz="2400" baseline="30000" dirty="0" smtClean="0">
                          <a:solidFill>
                            <a:schemeClr val="tx2">
                              <a:lumMod val="25000"/>
                            </a:schemeClr>
                          </a:solidFill>
                          <a:latin typeface="Arial" panose="020B0604020202020204" pitchFamily="34" charset="0"/>
                          <a:cs typeface="Arial" panose="020B0604020202020204" pitchFamily="34" charset="0"/>
                        </a:rPr>
                        <a:t>3</a:t>
                      </a:r>
                      <a:endParaRPr lang="fr-CA" sz="2400" baseline="30000" dirty="0">
                        <a:solidFill>
                          <a:schemeClr val="tx2">
                            <a:lumMod val="25000"/>
                          </a:schemeClr>
                        </a:solidFill>
                        <a:latin typeface="Arial" panose="020B0604020202020204" pitchFamily="34" charset="0"/>
                        <a:cs typeface="Arial" panose="020B0604020202020204" pitchFamily="34" charset="0"/>
                      </a:endParaRPr>
                    </a:p>
                  </a:txBody>
                  <a:tcPr/>
                </a:tc>
                <a:tc>
                  <a:txBody>
                    <a:bodyPr/>
                    <a:lstStyle/>
                    <a:p>
                      <a:pPr algn="ctr"/>
                      <a:endParaRPr lang="fr-CA" sz="2400" b="1" dirty="0">
                        <a:latin typeface="Arial" panose="020B0604020202020204" pitchFamily="34" charset="0"/>
                        <a:cs typeface="Arial" panose="020B0604020202020204" pitchFamily="34" charset="0"/>
                      </a:endParaRPr>
                    </a:p>
                  </a:txBody>
                  <a:tcPr anchor="b">
                    <a:solidFill>
                      <a:srgbClr val="E19FE3"/>
                    </a:solidFill>
                  </a:tcPr>
                </a:tc>
                <a:tc>
                  <a:txBody>
                    <a:bodyPr/>
                    <a:lstStyle/>
                    <a:p>
                      <a:pPr algn="ctr"/>
                      <a:r>
                        <a:rPr lang="fr-CA" sz="2400" b="1" dirty="0" smtClean="0">
                          <a:latin typeface="Arial" panose="020B0604020202020204" pitchFamily="34" charset="0"/>
                          <a:cs typeface="Arial" panose="020B0604020202020204" pitchFamily="34" charset="0"/>
                        </a:rPr>
                        <a:t>31%</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en-CA" sz="2400" b="1" dirty="0" smtClean="0">
                          <a:latin typeface="Arial" panose="020B0604020202020204" pitchFamily="34" charset="0"/>
                          <a:cs typeface="Arial" panose="020B0604020202020204" pitchFamily="34" charset="0"/>
                        </a:rPr>
                        <a:t>62%</a:t>
                      </a:r>
                      <a:endParaRPr lang="en-CA" sz="2400" b="1" dirty="0">
                        <a:latin typeface="Arial" panose="020B0604020202020204" pitchFamily="34" charset="0"/>
                        <a:cs typeface="Arial" panose="020B0604020202020204" pitchFamily="34" charset="0"/>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400" b="1" dirty="0" smtClean="0">
                          <a:latin typeface="Arial" panose="020B0604020202020204" pitchFamily="34" charset="0"/>
                          <a:cs typeface="Arial" panose="020B0604020202020204" pitchFamily="34" charset="0"/>
                        </a:rPr>
                        <a:t>7%</a:t>
                      </a:r>
                    </a:p>
                  </a:txBody>
                  <a:tcPr anchor="b"/>
                </a:tc>
              </a:tr>
              <a:tr h="1451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2400" dirty="0" smtClean="0">
                          <a:solidFill>
                            <a:schemeClr val="bg1"/>
                          </a:solidFill>
                          <a:latin typeface="Arial" panose="020B0604020202020204" pitchFamily="34" charset="0"/>
                          <a:cs typeface="Arial" panose="020B0604020202020204" pitchFamily="34" charset="0"/>
                        </a:rPr>
                        <a:t>2006-2009</a:t>
                      </a:r>
                      <a:r>
                        <a:rPr lang="en-CA" sz="2400" baseline="30000" dirty="0" smtClean="0">
                          <a:solidFill>
                            <a:schemeClr val="tx2">
                              <a:lumMod val="25000"/>
                            </a:schemeClr>
                          </a:solidFill>
                          <a:latin typeface="Arial" panose="020B0604020202020204" pitchFamily="34" charset="0"/>
                          <a:cs typeface="Arial" panose="020B0604020202020204" pitchFamily="34" charset="0"/>
                        </a:rPr>
                        <a:t>3</a:t>
                      </a:r>
                      <a:endParaRPr lang="fr-CA" sz="2400" baseline="30000" dirty="0" smtClean="0">
                        <a:solidFill>
                          <a:schemeClr val="tx2">
                            <a:lumMod val="25000"/>
                          </a:schemeClr>
                        </a:solidFill>
                        <a:latin typeface="Arial" panose="020B0604020202020204" pitchFamily="34" charset="0"/>
                        <a:cs typeface="Arial" panose="020B0604020202020204" pitchFamily="34" charset="0"/>
                      </a:endParaRPr>
                    </a:p>
                  </a:txBody>
                  <a:tcPr/>
                </a:tc>
                <a:tc>
                  <a:txBody>
                    <a:bodyPr/>
                    <a:lstStyle/>
                    <a:p>
                      <a:pPr algn="ctr"/>
                      <a:endParaRPr lang="fr-CA" sz="2400" b="1" dirty="0">
                        <a:latin typeface="Arial" panose="020B0604020202020204" pitchFamily="34" charset="0"/>
                        <a:cs typeface="Arial" panose="020B0604020202020204" pitchFamily="34" charset="0"/>
                      </a:endParaRPr>
                    </a:p>
                  </a:txBody>
                  <a:tcPr anchor="b">
                    <a:solidFill>
                      <a:srgbClr val="E19FE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400" b="1" dirty="0" smtClean="0">
                          <a:latin typeface="Arial" panose="020B0604020202020204" pitchFamily="34" charset="0"/>
                          <a:cs typeface="Arial" panose="020B0604020202020204" pitchFamily="34" charset="0"/>
                        </a:rPr>
                        <a:t>50%</a:t>
                      </a:r>
                    </a:p>
                  </a:txBody>
                  <a:tcPr anchor="b"/>
                </a:tc>
                <a:tc>
                  <a:txBody>
                    <a:bodyPr/>
                    <a:lstStyle/>
                    <a:p>
                      <a:pPr algn="ctr"/>
                      <a:r>
                        <a:rPr lang="fr-CA" sz="2400" b="1" dirty="0" smtClean="0">
                          <a:latin typeface="Arial" panose="020B0604020202020204" pitchFamily="34" charset="0"/>
                          <a:cs typeface="Arial" panose="020B0604020202020204" pitchFamily="34" charset="0"/>
                        </a:rPr>
                        <a:t>38%</a:t>
                      </a:r>
                      <a:endParaRPr lang="fr-CA" sz="2400" b="1" dirty="0">
                        <a:latin typeface="Arial" panose="020B0604020202020204" pitchFamily="34" charset="0"/>
                        <a:cs typeface="Arial" panose="020B0604020202020204" pitchFamily="34" charset="0"/>
                      </a:endParaRPr>
                    </a:p>
                  </a:txBody>
                  <a:tcPr anchor="b"/>
                </a:tc>
                <a:tc>
                  <a:txBody>
                    <a:bodyPr/>
                    <a:lstStyle/>
                    <a:p>
                      <a:pPr algn="ctr"/>
                      <a:r>
                        <a:rPr lang="fr-CA" sz="2400" b="1" dirty="0" smtClean="0">
                          <a:latin typeface="Arial" panose="020B0604020202020204" pitchFamily="34" charset="0"/>
                          <a:cs typeface="Arial" panose="020B0604020202020204" pitchFamily="34" charset="0"/>
                        </a:rPr>
                        <a:t>12%</a:t>
                      </a:r>
                      <a:endParaRPr lang="fr-CA" sz="2400" b="1" dirty="0">
                        <a:latin typeface="Arial" panose="020B0604020202020204" pitchFamily="34" charset="0"/>
                        <a:cs typeface="Arial" panose="020B0604020202020204" pitchFamily="34" charset="0"/>
                      </a:endParaRPr>
                    </a:p>
                  </a:txBody>
                  <a:tcPr anchor="b"/>
                </a:tc>
              </a:tr>
            </a:tbl>
          </a:graphicData>
        </a:graphic>
      </p:graphicFrame>
      <p:sp>
        <p:nvSpPr>
          <p:cNvPr id="6" name="ZoneTexte 5"/>
          <p:cNvSpPr txBox="1"/>
          <p:nvPr/>
        </p:nvSpPr>
        <p:spPr>
          <a:xfrm>
            <a:off x="926507" y="5157192"/>
            <a:ext cx="7992888" cy="1569660"/>
          </a:xfrm>
          <a:prstGeom prst="rect">
            <a:avLst/>
          </a:prstGeom>
          <a:noFill/>
        </p:spPr>
        <p:txBody>
          <a:bodyPr wrap="square" rtlCol="0">
            <a:spAutoFit/>
          </a:bodyPr>
          <a:lstStyle/>
          <a:p>
            <a:pPr marL="457200" indent="-457200">
              <a:buAutoNum type="arabicPeriod"/>
            </a:pPr>
            <a:r>
              <a:rPr lang="fr-CA" sz="2400" dirty="0" smtClean="0">
                <a:latin typeface="Arial" panose="020B0604020202020204" pitchFamily="34" charset="0"/>
                <a:cs typeface="Arial" panose="020B0604020202020204" pitchFamily="34" charset="0"/>
              </a:rPr>
              <a:t>348 articles on </a:t>
            </a:r>
            <a:r>
              <a:rPr lang="fr-CA" sz="2400" dirty="0" err="1" smtClean="0">
                <a:latin typeface="Arial" panose="020B0604020202020204" pitchFamily="34" charset="0"/>
                <a:cs typeface="Arial" panose="020B0604020202020204" pitchFamily="34" charset="0"/>
              </a:rPr>
              <a:t>work-related</a:t>
            </a:r>
            <a:r>
              <a:rPr lang="fr-CA" sz="2400" dirty="0" smtClean="0">
                <a:latin typeface="Arial" panose="020B0604020202020204" pitchFamily="34" charset="0"/>
                <a:cs typeface="Arial" panose="020B0604020202020204" pitchFamily="34" charset="0"/>
              </a:rPr>
              <a:t> </a:t>
            </a:r>
            <a:r>
              <a:rPr lang="fr-CA" sz="2400" dirty="0" err="1" smtClean="0">
                <a:latin typeface="Arial" panose="020B0604020202020204" pitchFamily="34" charset="0"/>
                <a:cs typeface="Arial" panose="020B0604020202020204" pitchFamily="34" charset="0"/>
              </a:rPr>
              <a:t>illness</a:t>
            </a:r>
            <a:r>
              <a:rPr lang="fr-CA" sz="2400" dirty="0" smtClean="0">
                <a:latin typeface="Arial" panose="020B0604020202020204" pitchFamily="34" charset="0"/>
                <a:cs typeface="Arial" panose="020B0604020202020204" pitchFamily="34" charset="0"/>
              </a:rPr>
              <a:t> </a:t>
            </a:r>
            <a:r>
              <a:rPr lang="fr-CA" sz="2400" dirty="0" err="1" smtClean="0">
                <a:latin typeface="Arial" panose="020B0604020202020204" pitchFamily="34" charset="0"/>
                <a:cs typeface="Arial" panose="020B0604020202020204" pitchFamily="34" charset="0"/>
              </a:rPr>
              <a:t>published</a:t>
            </a:r>
            <a:r>
              <a:rPr lang="fr-CA" sz="2400" dirty="0" smtClean="0">
                <a:latin typeface="Arial" panose="020B0604020202020204" pitchFamily="34" charset="0"/>
                <a:cs typeface="Arial" panose="020B0604020202020204" pitchFamily="34" charset="0"/>
              </a:rPr>
              <a:t> in the 8 </a:t>
            </a:r>
            <a:r>
              <a:rPr lang="fr-CA" sz="2400" dirty="0" err="1" smtClean="0">
                <a:latin typeface="Arial" panose="020B0604020202020204" pitchFamily="34" charset="0"/>
                <a:cs typeface="Arial" panose="020B0604020202020204" pitchFamily="34" charset="0"/>
              </a:rPr>
              <a:t>most</a:t>
            </a:r>
            <a:r>
              <a:rPr lang="fr-CA" sz="2400" dirty="0" smtClean="0">
                <a:latin typeface="Arial" panose="020B0604020202020204" pitchFamily="34" charset="0"/>
                <a:cs typeface="Arial" panose="020B0604020202020204" pitchFamily="34" charset="0"/>
              </a:rPr>
              <a:t> </a:t>
            </a:r>
            <a:r>
              <a:rPr lang="fr-CA" sz="2400" dirty="0" err="1" smtClean="0">
                <a:latin typeface="Arial" panose="020B0604020202020204" pitchFamily="34" charset="0"/>
                <a:cs typeface="Arial" panose="020B0604020202020204" pitchFamily="34" charset="0"/>
              </a:rPr>
              <a:t>respected</a:t>
            </a:r>
            <a:r>
              <a:rPr lang="fr-CA" sz="2400" dirty="0" smtClean="0">
                <a:latin typeface="Arial" panose="020B0604020202020204" pitchFamily="34" charset="0"/>
                <a:cs typeface="Arial" panose="020B0604020202020204" pitchFamily="34" charset="0"/>
              </a:rPr>
              <a:t> OHS </a:t>
            </a:r>
            <a:r>
              <a:rPr lang="fr-CA" sz="2400" dirty="0" err="1" smtClean="0">
                <a:latin typeface="Arial" panose="020B0604020202020204" pitchFamily="34" charset="0"/>
                <a:cs typeface="Arial" panose="020B0604020202020204" pitchFamily="34" charset="0"/>
              </a:rPr>
              <a:t>journals</a:t>
            </a:r>
            <a:endParaRPr lang="fr-CA" sz="2400" dirty="0" smtClean="0">
              <a:latin typeface="Arial" panose="020B0604020202020204" pitchFamily="34" charset="0"/>
              <a:cs typeface="Arial" panose="020B0604020202020204" pitchFamily="34" charset="0"/>
            </a:endParaRPr>
          </a:p>
          <a:p>
            <a:pPr marL="457200" indent="-457200">
              <a:buAutoNum type="arabicPeriod"/>
            </a:pPr>
            <a:r>
              <a:rPr lang="fr-CA" sz="2400" dirty="0" smtClean="0">
                <a:latin typeface="Arial" panose="020B0604020202020204" pitchFamily="34" charset="0"/>
                <a:cs typeface="Arial" panose="020B0604020202020204" pitchFamily="34" charset="0"/>
              </a:rPr>
              <a:t>32 on </a:t>
            </a:r>
            <a:r>
              <a:rPr lang="fr-CA" sz="2400" dirty="0" err="1" smtClean="0">
                <a:latin typeface="Arial" panose="020B0604020202020204" pitchFamily="34" charset="0"/>
                <a:cs typeface="Arial" panose="020B0604020202020204" pitchFamily="34" charset="0"/>
              </a:rPr>
              <a:t>workplace</a:t>
            </a:r>
            <a:r>
              <a:rPr lang="fr-CA" sz="2400" dirty="0" smtClean="0">
                <a:latin typeface="Arial" panose="020B0604020202020204" pitchFamily="34" charset="0"/>
                <a:cs typeface="Arial" panose="020B0604020202020204" pitchFamily="34" charset="0"/>
              </a:rPr>
              <a:t> </a:t>
            </a:r>
            <a:r>
              <a:rPr lang="fr-CA" sz="2400" dirty="0" err="1" smtClean="0">
                <a:latin typeface="Arial" panose="020B0604020202020204" pitchFamily="34" charset="0"/>
                <a:cs typeface="Arial" panose="020B0604020202020204" pitchFamily="34" charset="0"/>
              </a:rPr>
              <a:t>exposure</a:t>
            </a:r>
            <a:r>
              <a:rPr lang="fr-CA" sz="2400" dirty="0" smtClean="0">
                <a:latin typeface="Arial" panose="020B0604020202020204" pitchFamily="34" charset="0"/>
                <a:cs typeface="Arial" panose="020B0604020202020204" pitchFamily="34" charset="0"/>
              </a:rPr>
              <a:t> to </a:t>
            </a:r>
            <a:r>
              <a:rPr lang="fr-CA" sz="2400" dirty="0" err="1" smtClean="0">
                <a:latin typeface="Arial" panose="020B0604020202020204" pitchFamily="34" charset="0"/>
                <a:cs typeface="Arial" panose="020B0604020202020204" pitchFamily="34" charset="0"/>
              </a:rPr>
              <a:t>solvents</a:t>
            </a:r>
            <a:endParaRPr lang="fr-CA" sz="2400" dirty="0" smtClean="0">
              <a:latin typeface="Arial" panose="020B0604020202020204" pitchFamily="34" charset="0"/>
              <a:cs typeface="Arial" panose="020B0604020202020204" pitchFamily="34" charset="0"/>
            </a:endParaRPr>
          </a:p>
          <a:p>
            <a:pPr marL="457200" indent="-457200">
              <a:buAutoNum type="arabicPeriod"/>
            </a:pPr>
            <a:r>
              <a:rPr lang="fr-CA" sz="2400" dirty="0" smtClean="0">
                <a:latin typeface="Arial" panose="020B0604020202020204" pitchFamily="34" charset="0"/>
                <a:cs typeface="Arial" panose="020B0604020202020204" pitchFamily="34" charset="0"/>
              </a:rPr>
              <a:t>1457 articles on </a:t>
            </a:r>
            <a:r>
              <a:rPr lang="fr-CA" sz="2400" dirty="0" err="1" smtClean="0">
                <a:latin typeface="Arial" panose="020B0604020202020204" pitchFamily="34" charset="0"/>
                <a:cs typeface="Arial" panose="020B0604020202020204" pitchFamily="34" charset="0"/>
              </a:rPr>
              <a:t>occupational</a:t>
            </a:r>
            <a:r>
              <a:rPr lang="fr-CA" sz="2400" dirty="0" smtClean="0">
                <a:latin typeface="Arial" panose="020B0604020202020204" pitchFamily="34" charset="0"/>
                <a:cs typeface="Arial" panose="020B0604020202020204" pitchFamily="34" charset="0"/>
              </a:rPr>
              <a:t> cancer 1991-2009</a:t>
            </a:r>
            <a:endParaRPr lang="fr-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69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CA" altLang="en-US" sz="2800" noProof="1" smtClean="0"/>
              <a:t>1999 “</a:t>
            </a:r>
            <a:r>
              <a:rPr lang="en-CA" altLang="en-US" sz="2800" b="1" noProof="1" smtClean="0">
                <a:latin typeface="Arial" panose="020B0604020202020204" pitchFamily="34" charset="0"/>
                <a:cs typeface="Arial" panose="020B0604020202020204" pitchFamily="34" charset="0"/>
              </a:rPr>
              <a:t>There </a:t>
            </a:r>
            <a:r>
              <a:rPr lang="en-CA" altLang="en-US" sz="2800" b="1" noProof="1">
                <a:latin typeface="Arial" panose="020B0604020202020204" pitchFamily="34" charset="0"/>
                <a:cs typeface="Arial" panose="020B0604020202020204" pitchFamily="34" charset="0"/>
              </a:rPr>
              <a:t>is still skepticism about conditions found more often among </a:t>
            </a:r>
            <a:r>
              <a:rPr lang="en-CA" altLang="en-US" sz="2800" b="1" noProof="1" smtClean="0">
                <a:latin typeface="Arial" panose="020B0604020202020204" pitchFamily="34" charset="0"/>
                <a:cs typeface="Arial" panose="020B0604020202020204" pitchFamily="34" charset="0"/>
              </a:rPr>
              <a:t>women”:</a:t>
            </a:r>
            <a:endParaRPr lang="en-CA" altLang="en-US" b="1" noProof="1">
              <a:latin typeface="Arial" panose="020B0604020202020204" pitchFamily="34" charset="0"/>
              <a:cs typeface="Arial" panose="020B0604020202020204" pitchFamily="34" charset="0"/>
            </a:endParaRPr>
          </a:p>
        </p:txBody>
      </p:sp>
      <p:sp>
        <p:nvSpPr>
          <p:cNvPr id="45059" name="Rectangle 3"/>
          <p:cNvSpPr>
            <a:spLocks noGrp="1" noChangeArrowheads="1"/>
          </p:cNvSpPr>
          <p:nvPr>
            <p:ph type="body" idx="1"/>
          </p:nvPr>
        </p:nvSpPr>
        <p:spPr>
          <a:xfrm>
            <a:off x="914400" y="1783560"/>
            <a:ext cx="7834064" cy="3949696"/>
          </a:xfrm>
        </p:spPr>
        <p:txBody>
          <a:bodyPr>
            <a:normAutofit/>
          </a:bodyPr>
          <a:lstStyle/>
          <a:p>
            <a:r>
              <a:rPr lang="en-CA" altLang="en-US" noProof="1"/>
              <a:t>Fibromyalgia</a:t>
            </a:r>
          </a:p>
          <a:p>
            <a:r>
              <a:rPr lang="en-CA" altLang="en-US" noProof="1"/>
              <a:t>Sick building syndrome</a:t>
            </a:r>
          </a:p>
          <a:p>
            <a:r>
              <a:rPr lang="en-CA" altLang="en-US" noProof="1"/>
              <a:t>Multiple chemical </a:t>
            </a:r>
            <a:r>
              <a:rPr lang="en-CA" altLang="en-US" noProof="1" smtClean="0"/>
              <a:t>sensitivity</a:t>
            </a:r>
            <a:r>
              <a:rPr lang="en-CA" altLang="en-US" noProof="1" smtClean="0">
                <a:solidFill>
                  <a:srgbClr val="FFFF00"/>
                </a:solidFill>
              </a:rPr>
              <a:t>*</a:t>
            </a:r>
            <a:endParaRPr lang="en-CA" altLang="en-US" noProof="1">
              <a:solidFill>
                <a:srgbClr val="FFFF00"/>
              </a:solidFill>
            </a:endParaRPr>
          </a:p>
          <a:p>
            <a:r>
              <a:rPr lang="en-CA" altLang="en-US" noProof="1"/>
              <a:t>Chronic fatigue syndrome</a:t>
            </a:r>
          </a:p>
          <a:p>
            <a:r>
              <a:rPr lang="en-CA" altLang="en-US" noProof="1" smtClean="0"/>
              <a:t>Repetitive strain </a:t>
            </a:r>
          </a:p>
          <a:p>
            <a:r>
              <a:rPr lang="en-CA" altLang="en-US" noProof="1" smtClean="0">
                <a:solidFill>
                  <a:srgbClr val="FFFF00"/>
                </a:solidFill>
              </a:rPr>
              <a:t>2015 – Not much change*</a:t>
            </a:r>
            <a:endParaRPr lang="en-CA" altLang="en-US" sz="2600" noProof="1">
              <a:solidFill>
                <a:srgbClr val="FFFF00"/>
              </a:solidFill>
            </a:endParaRPr>
          </a:p>
        </p:txBody>
      </p:sp>
      <p:sp>
        <p:nvSpPr>
          <p:cNvPr id="2" name="ZoneTexte 1"/>
          <p:cNvSpPr txBox="1"/>
          <p:nvPr/>
        </p:nvSpPr>
        <p:spPr>
          <a:xfrm>
            <a:off x="4853723" y="5750004"/>
            <a:ext cx="4290277" cy="1107996"/>
          </a:xfrm>
          <a:prstGeom prst="rect">
            <a:avLst/>
          </a:prstGeom>
          <a:noFill/>
        </p:spPr>
        <p:txBody>
          <a:bodyPr wrap="none" rtlCol="0">
            <a:spAutoFit/>
          </a:bodyPr>
          <a:lstStyle/>
          <a:p>
            <a:pPr marL="68580" indent="0" algn="r">
              <a:buNone/>
            </a:pPr>
            <a:r>
              <a:rPr lang="en-CA" sz="2400" dirty="0" smtClean="0">
                <a:solidFill>
                  <a:srgbClr val="FFFF00"/>
                </a:solidFill>
                <a:latin typeface="Arial" panose="020B0604020202020204" pitchFamily="34" charset="0"/>
                <a:cs typeface="Arial" panose="020B0604020202020204" pitchFamily="34" charset="0"/>
              </a:rPr>
              <a:t>*</a:t>
            </a:r>
            <a:r>
              <a:rPr lang="en-CA" sz="2400" dirty="0" smtClean="0">
                <a:latin typeface="Arial" panose="020B0604020202020204" pitchFamily="34" charset="0"/>
                <a:cs typeface="Arial" panose="020B0604020202020204" pitchFamily="34" charset="0"/>
              </a:rPr>
              <a:t>Nadeau</a:t>
            </a:r>
            <a:r>
              <a:rPr lang="en-CA" sz="2400" dirty="0">
                <a:latin typeface="Arial" panose="020B0604020202020204" pitchFamily="34" charset="0"/>
                <a:cs typeface="Arial" panose="020B0604020202020204" pitchFamily="34" charset="0"/>
              </a:rPr>
              <a:t>, G., </a:t>
            </a:r>
            <a:r>
              <a:rPr lang="en-CA" sz="2400" dirty="0" err="1">
                <a:latin typeface="Arial" panose="020B0604020202020204" pitchFamily="34" charset="0"/>
                <a:cs typeface="Arial" panose="020B0604020202020204" pitchFamily="34" charset="0"/>
              </a:rPr>
              <a:t>Lippel</a:t>
            </a:r>
            <a:r>
              <a:rPr lang="en-CA" sz="2400" dirty="0">
                <a:latin typeface="Arial" panose="020B0604020202020204" pitchFamily="34" charset="0"/>
                <a:cs typeface="Arial" panose="020B0604020202020204" pitchFamily="34" charset="0"/>
              </a:rPr>
              <a:t>, K. 2014 </a:t>
            </a:r>
          </a:p>
          <a:p>
            <a:pPr marL="68580" indent="0" algn="r">
              <a:buNone/>
            </a:pPr>
            <a:r>
              <a:rPr lang="en-CA" sz="2400" dirty="0" err="1">
                <a:latin typeface="Arial" panose="020B0604020202020204" pitchFamily="34" charset="0"/>
                <a:cs typeface="Arial" panose="020B0604020202020204" pitchFamily="34" charset="0"/>
              </a:rPr>
              <a:t>Int</a:t>
            </a:r>
            <a:r>
              <a:rPr lang="en-CA" sz="2400" dirty="0">
                <a:latin typeface="Arial" panose="020B0604020202020204" pitchFamily="34" charset="0"/>
                <a:cs typeface="Arial" panose="020B0604020202020204" pitchFamily="34" charset="0"/>
              </a:rPr>
              <a:t> J. Equity Health 10;13:78</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16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44408" cy="914400"/>
          </a:xfrm>
        </p:spPr>
        <p:txBody>
          <a:bodyPr/>
          <a:lstStyle/>
          <a:p>
            <a:r>
              <a:rPr lang="en-CA" dirty="0" err="1" smtClean="0"/>
              <a:t>Wha</a:t>
            </a:r>
            <a:r>
              <a:rPr lang="en-CA" dirty="0" err="1"/>
              <a:t>t</a:t>
            </a:r>
            <a:r>
              <a:rPr lang="en-CA" dirty="0" err="1" smtClean="0"/>
              <a:t>is</a:t>
            </a:r>
            <a:r>
              <a:rPr lang="en-CA" dirty="0" smtClean="0"/>
              <a:t> new since 1996?</a:t>
            </a:r>
            <a:endParaRPr lang="en-CA" dirty="0"/>
          </a:p>
        </p:txBody>
      </p:sp>
      <p:sp>
        <p:nvSpPr>
          <p:cNvPr id="3" name="Espace réservé du contenu 2"/>
          <p:cNvSpPr>
            <a:spLocks noGrp="1"/>
          </p:cNvSpPr>
          <p:nvPr>
            <p:ph idx="1"/>
          </p:nvPr>
        </p:nvSpPr>
        <p:spPr>
          <a:xfrm>
            <a:off x="251520" y="1119188"/>
            <a:ext cx="8784976" cy="5733256"/>
          </a:xfrm>
        </p:spPr>
        <p:txBody>
          <a:bodyPr>
            <a:normAutofit/>
          </a:bodyPr>
          <a:lstStyle/>
          <a:p>
            <a:r>
              <a:rPr lang="en-CA" dirty="0" smtClean="0">
                <a:solidFill>
                  <a:schemeClr val="accent6">
                    <a:lumMod val="20000"/>
                    <a:lumOff val="80000"/>
                  </a:schemeClr>
                </a:solidFill>
              </a:rPr>
              <a:t>Many, many more groups doing research on women, work and health in </a:t>
            </a:r>
            <a:r>
              <a:rPr lang="en-CA" sz="3200" dirty="0" smtClean="0">
                <a:solidFill>
                  <a:schemeClr val="accent6">
                    <a:lumMod val="20000"/>
                    <a:lumOff val="80000"/>
                  </a:schemeClr>
                </a:solidFill>
              </a:rPr>
              <a:t>Europe, Lebanon, South Korea, Australia, Latin America, China, US, India, Malaysia…</a:t>
            </a:r>
          </a:p>
          <a:p>
            <a:pPr lvl="2"/>
            <a:endParaRPr lang="en-CA" b="1" dirty="0"/>
          </a:p>
          <a:p>
            <a:pPr lvl="2"/>
            <a:endParaRPr lang="en-CA" b="1" dirty="0" smtClean="0"/>
          </a:p>
          <a:p>
            <a:pPr lvl="2"/>
            <a:endParaRPr lang="en-CA" b="1" dirty="0"/>
          </a:p>
          <a:p>
            <a:pPr lvl="2"/>
            <a:endParaRPr lang="en-CA" dirty="0" smtClean="0"/>
          </a:p>
          <a:p>
            <a:pPr lvl="2"/>
            <a:endParaRPr lang="en-CA" dirty="0"/>
          </a:p>
        </p:txBody>
      </p:sp>
      <p:pic>
        <p:nvPicPr>
          <p:cNvPr id="5" name="Picture 2" descr="C:\Users\Cyane\Dropbox\Photos\Chargements appareil photo\2015-03-05 09.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0" y="4358616"/>
            <a:ext cx="1872208" cy="250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43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588"/>
            <a:ext cx="9144000" cy="7540526"/>
          </a:xfrm>
          <a:prstGeom prst="rect">
            <a:avLst/>
          </a:prstGeom>
        </p:spPr>
        <p:txBody>
          <a:bodyPr wrap="square">
            <a:spAutoFit/>
          </a:bodyPr>
          <a:lstStyle/>
          <a:p>
            <a:r>
              <a:rPr lang="en-CA" sz="3200" dirty="0">
                <a:solidFill>
                  <a:schemeClr val="accent6">
                    <a:lumMod val="20000"/>
                    <a:lumOff val="80000"/>
                  </a:schemeClr>
                </a:solidFill>
              </a:rPr>
              <a:t>Canada: 9 dedicated research chairs, 5 y support @ </a:t>
            </a:r>
            <a:r>
              <a:rPr lang="en-CA" sz="3200" dirty="0" smtClean="0">
                <a:solidFill>
                  <a:schemeClr val="accent6">
                    <a:lumMod val="20000"/>
                    <a:lumOff val="80000"/>
                  </a:schemeClr>
                </a:solidFill>
              </a:rPr>
              <a:t>600 </a:t>
            </a:r>
            <a:r>
              <a:rPr lang="en-CA" sz="3200" dirty="0">
                <a:solidFill>
                  <a:schemeClr val="accent6">
                    <a:lumMod val="20000"/>
                    <a:lumOff val="80000"/>
                  </a:schemeClr>
                </a:solidFill>
              </a:rPr>
              <a:t>000€</a:t>
            </a:r>
          </a:p>
          <a:p>
            <a:pPr marL="1371600" lvl="2" indent="-457200">
              <a:buFont typeface="Arial" panose="020B0604020202020204" pitchFamily="34" charset="0"/>
              <a:buChar char="•"/>
            </a:pPr>
            <a:r>
              <a:rPr lang="en-CA" sz="3200" dirty="0"/>
              <a:t>Gender and the organization of health care (3)</a:t>
            </a:r>
          </a:p>
          <a:p>
            <a:pPr marL="1371600" lvl="2" indent="-457200">
              <a:buFont typeface="Arial" panose="020B0604020202020204" pitchFamily="34" charset="0"/>
              <a:buChar char="•"/>
            </a:pPr>
            <a:r>
              <a:rPr lang="en-CA" sz="3200" dirty="0"/>
              <a:t>Gender, work and traumatic brain injury</a:t>
            </a:r>
          </a:p>
          <a:p>
            <a:pPr marL="1371600" lvl="2" indent="-457200">
              <a:buFont typeface="Arial" panose="020B0604020202020204" pitchFamily="34" charset="0"/>
              <a:buChar char="•"/>
            </a:pPr>
            <a:r>
              <a:rPr lang="en-CA" sz="3200" dirty="0"/>
              <a:t>Gender, sex and prevention of work-related musculoskeletal disorders</a:t>
            </a:r>
          </a:p>
          <a:p>
            <a:pPr marL="1371600" lvl="2" indent="-457200">
              <a:buFont typeface="Arial" panose="020B0604020202020204" pitchFamily="34" charset="0"/>
              <a:buChar char="•"/>
            </a:pPr>
            <a:r>
              <a:rPr lang="en-CA" sz="3200" dirty="0"/>
              <a:t>Gender and sex differences in workers' compensation outcomes, disability, illness</a:t>
            </a:r>
          </a:p>
          <a:p>
            <a:pPr marL="1371600" lvl="2" indent="-457200">
              <a:buFont typeface="Arial" panose="020B0604020202020204" pitchFamily="34" charset="0"/>
              <a:buChar char="•"/>
            </a:pPr>
            <a:r>
              <a:rPr lang="en-CA" sz="3200" dirty="0"/>
              <a:t>Effects of radiation exposure on men and women</a:t>
            </a:r>
          </a:p>
          <a:p>
            <a:pPr marL="1371600" lvl="2" indent="-457200">
              <a:buFont typeface="Arial" panose="020B0604020202020204" pitchFamily="34" charset="0"/>
              <a:buChar char="•"/>
            </a:pPr>
            <a:r>
              <a:rPr lang="en-CA" sz="3200" dirty="0"/>
              <a:t>Gender in measurement and rehabilitation of work disability</a:t>
            </a:r>
          </a:p>
          <a:p>
            <a:pPr marL="1371600" lvl="2" indent="-457200">
              <a:buFont typeface="Arial" panose="020B0604020202020204" pitchFamily="34" charset="0"/>
              <a:buChar char="•"/>
            </a:pPr>
            <a:r>
              <a:rPr lang="en-CA" sz="3200" dirty="0"/>
              <a:t>Gender/sex and work injury</a:t>
            </a:r>
          </a:p>
          <a:p>
            <a:pPr lvl="2"/>
            <a:endParaRPr lang="en-CA" b="1" dirty="0"/>
          </a:p>
          <a:p>
            <a:pPr lvl="2"/>
            <a:endParaRPr lang="en-CA" b="1" dirty="0"/>
          </a:p>
        </p:txBody>
      </p:sp>
      <p:sp>
        <p:nvSpPr>
          <p:cNvPr id="3" name="ZoneTexte 2"/>
          <p:cNvSpPr txBox="1"/>
          <p:nvPr/>
        </p:nvSpPr>
        <p:spPr>
          <a:xfrm>
            <a:off x="6228184" y="6113830"/>
            <a:ext cx="3080395" cy="523220"/>
          </a:xfrm>
          <a:prstGeom prst="rect">
            <a:avLst/>
          </a:prstGeom>
          <a:noFill/>
        </p:spPr>
        <p:txBody>
          <a:bodyPr wrap="none" rtlCol="0">
            <a:spAutoFit/>
          </a:bodyPr>
          <a:lstStyle/>
          <a:p>
            <a:r>
              <a:rPr lang="en-CA" sz="2800" dirty="0" smtClean="0">
                <a:solidFill>
                  <a:srgbClr val="FFFF00"/>
                </a:solidFill>
              </a:rPr>
              <a:t>www.cihr-irsc.gc.ca</a:t>
            </a:r>
            <a:endParaRPr lang="en-CA" sz="2800" dirty="0">
              <a:solidFill>
                <a:srgbClr val="FFFF00"/>
              </a:solidFill>
            </a:endParaRPr>
          </a:p>
        </p:txBody>
      </p:sp>
    </p:spTree>
    <p:extLst>
      <p:ext uri="{BB962C8B-B14F-4D97-AF65-F5344CB8AC3E}">
        <p14:creationId xmlns:p14="http://schemas.microsoft.com/office/powerpoint/2010/main" val="2131690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914400"/>
          </a:xfrm>
        </p:spPr>
        <p:txBody>
          <a:bodyPr/>
          <a:lstStyle/>
          <a:p>
            <a:r>
              <a:rPr lang="en-CA" dirty="0" smtClean="0"/>
              <a:t>Some topics arousing interest</a:t>
            </a:r>
            <a:endParaRPr lang="en-CA" dirty="0"/>
          </a:p>
        </p:txBody>
      </p:sp>
      <p:sp>
        <p:nvSpPr>
          <p:cNvPr id="3" name="Espace réservé du contenu 2"/>
          <p:cNvSpPr>
            <a:spLocks noGrp="1"/>
          </p:cNvSpPr>
          <p:nvPr>
            <p:ph idx="1"/>
          </p:nvPr>
        </p:nvSpPr>
        <p:spPr>
          <a:xfrm>
            <a:off x="899592" y="1556792"/>
            <a:ext cx="7772400" cy="4572000"/>
          </a:xfrm>
        </p:spPr>
        <p:txBody>
          <a:bodyPr>
            <a:normAutofit fontScale="92500" lnSpcReduction="20000"/>
          </a:bodyPr>
          <a:lstStyle/>
          <a:p>
            <a:r>
              <a:rPr lang="en-CA" dirty="0" smtClean="0"/>
              <a:t>Gendered division of work and employment characteristics</a:t>
            </a:r>
          </a:p>
          <a:p>
            <a:r>
              <a:rPr lang="en-CA" dirty="0" smtClean="0"/>
              <a:t>Exposure </a:t>
            </a:r>
            <a:r>
              <a:rPr lang="en-CA" dirty="0"/>
              <a:t>differences x gender (less x sex</a:t>
            </a:r>
            <a:r>
              <a:rPr lang="en-CA" dirty="0" smtClean="0"/>
              <a:t>) </a:t>
            </a:r>
          </a:p>
          <a:p>
            <a:pPr lvl="1"/>
            <a:r>
              <a:rPr lang="en-CA" dirty="0" smtClean="0"/>
              <a:t>Job </a:t>
            </a:r>
            <a:r>
              <a:rPr lang="en-CA" dirty="0"/>
              <a:t>exposure indices appropriate for women?</a:t>
            </a:r>
          </a:p>
          <a:p>
            <a:r>
              <a:rPr lang="en-CA" dirty="0" smtClean="0"/>
              <a:t>Are men </a:t>
            </a:r>
            <a:r>
              <a:rPr lang="en-CA" dirty="0"/>
              <a:t>or women more vulnerable</a:t>
            </a:r>
            <a:r>
              <a:rPr lang="en-CA" dirty="0" smtClean="0"/>
              <a:t>?</a:t>
            </a:r>
          </a:p>
          <a:p>
            <a:pPr lvl="1"/>
            <a:r>
              <a:rPr lang="en-CA" dirty="0" smtClean="0"/>
              <a:t>Why are women more absent from work</a:t>
            </a:r>
            <a:endParaRPr lang="en-CA" dirty="0"/>
          </a:p>
          <a:p>
            <a:r>
              <a:rPr lang="en-CA" dirty="0"/>
              <a:t>Effects of work/family </a:t>
            </a:r>
            <a:r>
              <a:rPr lang="en-CA" dirty="0" smtClean="0"/>
              <a:t>conflict (less on causes)</a:t>
            </a:r>
            <a:endParaRPr lang="en-CA" dirty="0"/>
          </a:p>
          <a:p>
            <a:r>
              <a:rPr lang="en-CA" dirty="0"/>
              <a:t>Increasing interest in psychosocial risks and </a:t>
            </a:r>
            <a:r>
              <a:rPr lang="en-CA" dirty="0" smtClean="0"/>
              <a:t>effects</a:t>
            </a:r>
          </a:p>
          <a:p>
            <a:r>
              <a:rPr lang="en-CA" dirty="0" smtClean="0"/>
              <a:t>Biomechanics: how women’s bodies work</a:t>
            </a:r>
            <a:endParaRPr lang="en-CA" dirty="0"/>
          </a:p>
          <a:p>
            <a:endParaRPr lang="en-CA" dirty="0"/>
          </a:p>
        </p:txBody>
      </p:sp>
    </p:spTree>
    <p:extLst>
      <p:ext uri="{BB962C8B-B14F-4D97-AF65-F5344CB8AC3E}">
        <p14:creationId xmlns:p14="http://schemas.microsoft.com/office/powerpoint/2010/main" val="340037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772400" cy="914400"/>
          </a:xfrm>
        </p:spPr>
        <p:txBody>
          <a:bodyPr/>
          <a:lstStyle/>
          <a:p>
            <a:r>
              <a:rPr lang="en-CA" dirty="0" smtClean="0"/>
              <a:t>Division of labour</a:t>
            </a:r>
            <a:r>
              <a:rPr lang="en-CA" dirty="0"/>
              <a:t/>
            </a:r>
            <a:br>
              <a:rPr lang="en-CA" dirty="0"/>
            </a:br>
            <a:endParaRPr lang="en-CA" dirty="0"/>
          </a:p>
        </p:txBody>
      </p:sp>
      <p:sp>
        <p:nvSpPr>
          <p:cNvPr id="3" name="Espace réservé du contenu 2"/>
          <p:cNvSpPr>
            <a:spLocks noGrp="1"/>
          </p:cNvSpPr>
          <p:nvPr>
            <p:ph idx="1"/>
          </p:nvPr>
        </p:nvSpPr>
        <p:spPr>
          <a:xfrm>
            <a:off x="899592" y="1700808"/>
            <a:ext cx="7772400" cy="4572000"/>
          </a:xfrm>
        </p:spPr>
        <p:txBody>
          <a:bodyPr/>
          <a:lstStyle/>
          <a:p>
            <a:r>
              <a:rPr lang="en-CA" dirty="0" smtClean="0"/>
              <a:t>Documented division of employment sectors and occupations</a:t>
            </a:r>
          </a:p>
          <a:p>
            <a:r>
              <a:rPr lang="en-CA" dirty="0" smtClean="0"/>
              <a:t>Division of employment contracts</a:t>
            </a:r>
          </a:p>
          <a:p>
            <a:r>
              <a:rPr lang="en-CA" dirty="0" smtClean="0"/>
              <a:t>Division of tasks within occupations</a:t>
            </a:r>
          </a:p>
          <a:p>
            <a:r>
              <a:rPr lang="en-CA" dirty="0" smtClean="0"/>
              <a:t>Division of exposures within occupations</a:t>
            </a:r>
          </a:p>
          <a:p>
            <a:r>
              <a:rPr lang="en-CA" dirty="0" smtClean="0"/>
              <a:t>Division of effects within exposures (by sex – chemicals/by gender – family)</a:t>
            </a:r>
            <a:endParaRPr lang="en-CA" dirty="0"/>
          </a:p>
        </p:txBody>
      </p:sp>
      <p:sp>
        <p:nvSpPr>
          <p:cNvPr id="4" name="Rectangle 3"/>
          <p:cNvSpPr/>
          <p:nvPr/>
        </p:nvSpPr>
        <p:spPr>
          <a:xfrm>
            <a:off x="5488012" y="5217697"/>
            <a:ext cx="3636888" cy="1477328"/>
          </a:xfrm>
          <a:prstGeom prst="rect">
            <a:avLst/>
          </a:prstGeom>
        </p:spPr>
        <p:txBody>
          <a:bodyPr wrap="square">
            <a:spAutoFit/>
          </a:bodyPr>
          <a:lstStyle/>
          <a:p>
            <a:pPr algn="ctr"/>
            <a:r>
              <a:rPr lang="en-CA" dirty="0">
                <a:latin typeface="Arial" panose="020B0604020202020204" pitchFamily="34" charset="0"/>
                <a:cs typeface="Arial" panose="020B0604020202020204" pitchFamily="34" charset="0"/>
              </a:rPr>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Campos-Serna J, </a:t>
            </a:r>
            <a:r>
              <a:rPr lang="en-CA" dirty="0" smtClean="0">
                <a:latin typeface="Arial" panose="020B0604020202020204" pitchFamily="34" charset="0"/>
                <a:cs typeface="Arial" panose="020B0604020202020204" pitchFamily="34" charset="0"/>
              </a:rPr>
              <a:t>Ronda-Pérez </a:t>
            </a:r>
            <a:r>
              <a:rPr lang="en-CA" dirty="0">
                <a:latin typeface="Arial" panose="020B0604020202020204" pitchFamily="34" charset="0"/>
                <a:cs typeface="Arial" panose="020B0604020202020204" pitchFamily="34" charset="0"/>
              </a:rPr>
              <a:t>E, </a:t>
            </a:r>
            <a:r>
              <a:rPr lang="en-CA" dirty="0" err="1">
                <a:latin typeface="Arial" panose="020B0604020202020204" pitchFamily="34" charset="0"/>
                <a:cs typeface="Arial" panose="020B0604020202020204" pitchFamily="34" charset="0"/>
              </a:rPr>
              <a:t>Artazcoz</a:t>
            </a:r>
            <a:r>
              <a:rPr lang="en-CA" dirty="0">
                <a:latin typeface="Arial" panose="020B0604020202020204" pitchFamily="34" charset="0"/>
                <a:cs typeface="Arial" panose="020B0604020202020204" pitchFamily="34" charset="0"/>
              </a:rPr>
              <a:t> L, Moen BE, Benavides FG</a:t>
            </a:r>
            <a:r>
              <a:rPr lang="en-CA" dirty="0" smtClean="0">
                <a:latin typeface="Arial" panose="020B0604020202020204" pitchFamily="34" charset="0"/>
                <a:cs typeface="Arial" panose="020B0604020202020204" pitchFamily="34" charset="0"/>
              </a:rPr>
              <a:t>. 2013.</a:t>
            </a:r>
            <a:r>
              <a:rPr lang="en-CA" dirty="0">
                <a:latin typeface="Arial" panose="020B0604020202020204" pitchFamily="34" charset="0"/>
                <a:cs typeface="Arial" panose="020B0604020202020204" pitchFamily="34" charset="0"/>
              </a:rPr>
              <a:t/>
            </a:r>
            <a:br>
              <a:rPr lang="en-CA" dirty="0">
                <a:latin typeface="Arial" panose="020B0604020202020204" pitchFamily="34" charset="0"/>
                <a:cs typeface="Arial" panose="020B0604020202020204" pitchFamily="34" charset="0"/>
              </a:rPr>
            </a:br>
            <a:r>
              <a:rPr lang="en-CA" dirty="0" err="1">
                <a:latin typeface="Arial" panose="020B0604020202020204" pitchFamily="34" charset="0"/>
                <a:cs typeface="Arial" panose="020B0604020202020204" pitchFamily="34" charset="0"/>
              </a:rPr>
              <a:t>Int</a:t>
            </a:r>
            <a:r>
              <a:rPr lang="en-CA" dirty="0">
                <a:latin typeface="Arial" panose="020B0604020202020204" pitchFamily="34" charset="0"/>
                <a:cs typeface="Arial" panose="020B0604020202020204" pitchFamily="34" charset="0"/>
              </a:rPr>
              <a:t> J Equity Health. 2013 </a:t>
            </a:r>
            <a:r>
              <a:rPr lang="en-CA" dirty="0" smtClean="0">
                <a:latin typeface="Arial" panose="020B0604020202020204" pitchFamily="34" charset="0"/>
                <a:cs typeface="Arial" panose="020B0604020202020204" pitchFamily="34" charset="0"/>
              </a:rPr>
              <a:t>12:57.</a:t>
            </a:r>
            <a:r>
              <a:rPr lang="en-C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9885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2137</TotalTime>
  <Words>1705</Words>
  <Application>Microsoft Office PowerPoint</Application>
  <PresentationFormat>Presentazione su schermo (4:3)</PresentationFormat>
  <Paragraphs>267</Paragraphs>
  <Slides>35</Slides>
  <Notes>0</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35</vt:i4>
      </vt:variant>
    </vt:vector>
  </HeadingPairs>
  <TitlesOfParts>
    <vt:vector size="50" baseType="lpstr">
      <vt:lpstr>MS PGothic</vt:lpstr>
      <vt:lpstr>Aharoni</vt:lpstr>
      <vt:lpstr>Arial</vt:lpstr>
      <vt:lpstr>Arial Black</vt:lpstr>
      <vt:lpstr>Calibri</vt:lpstr>
      <vt:lpstr>Consolas</vt:lpstr>
      <vt:lpstr>Corbel</vt:lpstr>
      <vt:lpstr>Tahoma</vt:lpstr>
      <vt:lpstr>Times New Roman</vt:lpstr>
      <vt:lpstr>Wingdings</vt:lpstr>
      <vt:lpstr>Wingdings 2</vt:lpstr>
      <vt:lpstr>Wingdings 3</vt:lpstr>
      <vt:lpstr>Métro</vt:lpstr>
      <vt:lpstr>Bitmap Image</vt:lpstr>
      <vt:lpstr>Clip</vt:lpstr>
      <vt:lpstr>The health of female workers. Is science Still One-eyed?</vt:lpstr>
      <vt:lpstr>Outline of the presentation</vt:lpstr>
      <vt:lpstr>Presentazione standard di PowerPoint</vt:lpstr>
      <vt:lpstr>Still not equal</vt:lpstr>
      <vt:lpstr>1999 “There is still skepticism about conditions found more often among women”:</vt:lpstr>
      <vt:lpstr>Whatis new since 1996?</vt:lpstr>
      <vt:lpstr>Presentazione standard di PowerPoint</vt:lpstr>
      <vt:lpstr>Some topics arousing interest</vt:lpstr>
      <vt:lpstr>Division of labour </vt:lpstr>
      <vt:lpstr>Exposures of men and women matched to the same occupation (interview data)</vt:lpstr>
      <vt:lpstr> </vt:lpstr>
      <vt:lpstr>Women and men lifting weights (maximum)</vt:lpstr>
      <vt:lpstr>Career paths and occupational health (ANACT)</vt:lpstr>
      <vt:lpstr>More studies of ″women’s problems ″</vt:lpstr>
      <vt:lpstr>Factors studied </vt:lpstr>
      <vt:lpstr>BUT it’s not all rosy 2014 question on ResearchGate</vt:lpstr>
      <vt:lpstr>1st answer</vt:lpstr>
      <vt:lpstr>2nd answer</vt:lpstr>
      <vt:lpstr>3rd answer</vt:lpstr>
      <vt:lpstr>4th answer</vt:lpstr>
      <vt:lpstr>Some current questions on musculoskeletal disorders (MSDs) </vt:lpstr>
      <vt:lpstr>Some of many outstanding questions about the effects of work on mental health </vt:lpstr>
      <vt:lpstr>Some low-status groups who could use gender-sensitive research </vt:lpstr>
      <vt:lpstr>Some other things to think about</vt:lpstr>
      <vt:lpstr>Why stratify?</vt:lpstr>
      <vt:lpstr>Why stratify? (2)   </vt:lpstr>
      <vt:lpstr> </vt:lpstr>
      <vt:lpstr>2. But what about ethnicity, age, social class</vt:lpstr>
      <vt:lpstr>3. What about mechanistic studies</vt:lpstr>
      <vt:lpstr>Presentazione standard di PowerPoint</vt:lpstr>
      <vt:lpstr>Other methods for gender</vt:lpstr>
      <vt:lpstr>Difficult questions for feminists : Sex differences and policy</vt:lpstr>
      <vt:lpstr>Difficult questions for feminists</vt:lpstr>
      <vt:lpstr>More difficult questions</vt:lpstr>
      <vt:lpstr>Questions on approaches and policy</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One-eyed science revisited</dc:title>
  <dc:creator>Cyane</dc:creator>
  <cp:lastModifiedBy>Emilio Gatti</cp:lastModifiedBy>
  <cp:revision>81</cp:revision>
  <dcterms:created xsi:type="dcterms:W3CDTF">2015-02-19T21:40:35Z</dcterms:created>
  <dcterms:modified xsi:type="dcterms:W3CDTF">2016-01-06T11:16:21Z</dcterms:modified>
</cp:coreProperties>
</file>