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73" r:id="rId1"/>
  </p:sldMasterIdLst>
  <p:notesMasterIdLst>
    <p:notesMasterId r:id="rId30"/>
  </p:notesMasterIdLst>
  <p:handoutMasterIdLst>
    <p:handoutMasterId r:id="rId31"/>
  </p:handoutMasterIdLst>
  <p:sldIdLst>
    <p:sldId id="328" r:id="rId2"/>
    <p:sldId id="322" r:id="rId3"/>
    <p:sldId id="307" r:id="rId4"/>
    <p:sldId id="336" r:id="rId5"/>
    <p:sldId id="266" r:id="rId6"/>
    <p:sldId id="267" r:id="rId7"/>
    <p:sldId id="269" r:id="rId8"/>
    <p:sldId id="270" r:id="rId9"/>
    <p:sldId id="272" r:id="rId10"/>
    <p:sldId id="274" r:id="rId11"/>
    <p:sldId id="305" r:id="rId12"/>
    <p:sldId id="340" r:id="rId13"/>
    <p:sldId id="271" r:id="rId14"/>
    <p:sldId id="273" r:id="rId15"/>
    <p:sldId id="275" r:id="rId16"/>
    <p:sldId id="317" r:id="rId17"/>
    <p:sldId id="341" r:id="rId18"/>
    <p:sldId id="300" r:id="rId19"/>
    <p:sldId id="337" r:id="rId20"/>
    <p:sldId id="326" r:id="rId21"/>
    <p:sldId id="302" r:id="rId22"/>
    <p:sldId id="320" r:id="rId23"/>
    <p:sldId id="330" r:id="rId24"/>
    <p:sldId id="264" r:id="rId25"/>
    <p:sldId id="338" r:id="rId26"/>
    <p:sldId id="339" r:id="rId27"/>
    <p:sldId id="329" r:id="rId28"/>
    <p:sldId id="282" r:id="rId29"/>
  </p:sldIdLst>
  <p:sldSz cx="9144000" cy="6858000" type="screen4x3"/>
  <p:notesSz cx="6797675" cy="9926638"/>
  <p:embeddedFontLst>
    <p:embeddedFont>
      <p:font typeface="Times" panose="02020603050405020304" pitchFamily="18" charset="0"/>
      <p:regular r:id="rId32"/>
      <p:bold r:id="rId33"/>
      <p:italic r:id="rId34"/>
      <p:boldItalic r:id="rId35"/>
    </p:embeddedFont>
    <p:embeddedFont>
      <p:font typeface="ＭＳ Ｐゴシック" panose="020B0600070205080204" pitchFamily="34" charset="-128"/>
      <p:regular r:id="rId36"/>
    </p:embeddedFont>
    <p:embeddedFont>
      <p:font typeface="Verdana" panose="020B0604030504040204" pitchFamily="34" charset="0"/>
      <p:regular r:id="rId37"/>
      <p:bold r:id="rId38"/>
      <p:italic r:id="rId39"/>
      <p:boldItalic r:id="rId40"/>
    </p:embeddedFont>
    <p:embeddedFont>
      <p:font typeface="Comic Sans MS" panose="020B0604020202020204" charset="0"/>
      <p:regular r:id="rId41"/>
      <p:bold r:id="rId42"/>
    </p:embeddedFont>
    <p:embeddedFont>
      <p:font typeface="Trebuchet MS" panose="020B0603020202020204"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943" autoAdjust="0"/>
    <p:restoredTop sz="88201" autoAdjust="0"/>
  </p:normalViewPr>
  <p:slideViewPr>
    <p:cSldViewPr>
      <p:cViewPr varScale="1">
        <p:scale>
          <a:sx n="87" d="100"/>
          <a:sy n="87" d="100"/>
        </p:scale>
        <p:origin x="701"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100" d="100"/>
          <a:sy n="100" d="100"/>
        </p:scale>
        <p:origin x="-3480" y="133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69C29E2-43B6-4E78-9BF3-E541AFD55153}" type="datetimeFigureOut">
              <a:rPr lang="en-GB" smtClean="0"/>
              <a:t>08/09/2014</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DC4A4EC-6EDD-4FB5-B564-160D5A55E84D}" type="slidenum">
              <a:rPr lang="en-GB" smtClean="0"/>
              <a:t>‹N›</a:t>
            </a:fld>
            <a:endParaRPr lang="en-GB"/>
          </a:p>
        </p:txBody>
      </p:sp>
    </p:spTree>
    <p:extLst>
      <p:ext uri="{BB962C8B-B14F-4D97-AF65-F5344CB8AC3E}">
        <p14:creationId xmlns:p14="http://schemas.microsoft.com/office/powerpoint/2010/main" val="3854268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819D980-8153-4C34-9663-52333FBCC9E7}" type="datetimeFigureOut">
              <a:rPr lang="en-GB" smtClean="0"/>
              <a:t>08/09/2014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5BC6924-4712-4837-A8E3-729F5ED03E5F}" type="slidenum">
              <a:rPr lang="en-GB" smtClean="0"/>
              <a:t>‹N›</a:t>
            </a:fld>
            <a:endParaRPr lang="en-GB"/>
          </a:p>
        </p:txBody>
      </p:sp>
    </p:spTree>
    <p:extLst>
      <p:ext uri="{BB962C8B-B14F-4D97-AF65-F5344CB8AC3E}">
        <p14:creationId xmlns:p14="http://schemas.microsoft.com/office/powerpoint/2010/main" val="1845588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Energy_storag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en.wikipedia.org/wiki/Peak_load"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5BC6924-4712-4837-A8E3-729F5ED03E5F}" type="slidenum">
              <a:rPr lang="en-GB" smtClean="0"/>
              <a:t>2</a:t>
            </a:fld>
            <a:endParaRPr lang="en-GB"/>
          </a:p>
        </p:txBody>
      </p:sp>
    </p:spTree>
    <p:extLst>
      <p:ext uri="{BB962C8B-B14F-4D97-AF65-F5344CB8AC3E}">
        <p14:creationId xmlns:p14="http://schemas.microsoft.com/office/powerpoint/2010/main" val="3739405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384D6-0846-4BD7-A65A-A8C5A046FEB8}" type="slidenum">
              <a:rPr lang="en-GB"/>
              <a:pPr/>
              <a:t>11</a:t>
            </a:fld>
            <a:endParaRPr lang="en-GB"/>
          </a:p>
        </p:txBody>
      </p:sp>
      <p:sp>
        <p:nvSpPr>
          <p:cNvPr id="279554" name="Rectangle 2"/>
          <p:cNvSpPr>
            <a:spLocks noGrp="1" noRot="1" noChangeAspect="1" noChangeArrowheads="1" noTextEdit="1"/>
          </p:cNvSpPr>
          <p:nvPr>
            <p:ph type="sldImg"/>
          </p:nvPr>
        </p:nvSpPr>
        <p:spPr>
          <a:xfrm>
            <a:off x="917575" y="744538"/>
            <a:ext cx="4962525" cy="3722687"/>
          </a:xfrm>
          <a:ln/>
        </p:spPr>
      </p:sp>
      <p:sp>
        <p:nvSpPr>
          <p:cNvPr id="279555" name="Rectangle 3"/>
          <p:cNvSpPr>
            <a:spLocks noGrp="1" noChangeArrowheads="1"/>
          </p:cNvSpPr>
          <p:nvPr>
            <p:ph type="body" idx="1"/>
          </p:nvPr>
        </p:nvSpPr>
        <p:spPr/>
        <p:txBody>
          <a:bodyPr/>
          <a:lstStyle/>
          <a:p>
            <a:r>
              <a:rPr lang="fr-FR"/>
              <a:t>National Collaborating Centre for Environmental Health </a:t>
            </a:r>
          </a:p>
        </p:txBody>
      </p:sp>
    </p:spTree>
    <p:extLst>
      <p:ext uri="{BB962C8B-B14F-4D97-AF65-F5344CB8AC3E}">
        <p14:creationId xmlns:p14="http://schemas.microsoft.com/office/powerpoint/2010/main" val="89160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smtClean="0"/>
              <a:t>The </a:t>
            </a:r>
            <a:r>
              <a:rPr lang="en-GB" sz="1000" b="1" dirty="0" smtClean="0"/>
              <a:t>target of 230 Giga-W </a:t>
            </a:r>
            <a:r>
              <a:rPr lang="en-GB" sz="1000" dirty="0" smtClean="0"/>
              <a:t>of installed capacity in 2020 has been met. Good progress is being made toward the target of </a:t>
            </a:r>
            <a:r>
              <a:rPr lang="en-GB" sz="1000" b="1" dirty="0" smtClean="0"/>
              <a:t>400Giga-W</a:t>
            </a:r>
            <a:r>
              <a:rPr lang="en-GB" sz="1000" dirty="0" smtClean="0"/>
              <a:t> of installed capacity in 2025. There are now </a:t>
            </a:r>
            <a:r>
              <a:rPr lang="en-GB" sz="1000" b="1" dirty="0" smtClean="0"/>
              <a:t>large turbines of up to 20MegaW</a:t>
            </a:r>
          </a:p>
          <a:p>
            <a:r>
              <a:rPr lang="en-GB" sz="1000" dirty="0" smtClean="0"/>
              <a:t> The risks are </a:t>
            </a:r>
            <a:r>
              <a:rPr lang="en-GB" sz="1000" b="1" dirty="0" smtClean="0"/>
              <a:t>multiplied many-fold in offshore </a:t>
            </a:r>
            <a:r>
              <a:rPr lang="en-GB" sz="1000" dirty="0" smtClean="0"/>
              <a:t>wind farms, which have the potential to become dangerous work sites. </a:t>
            </a:r>
          </a:p>
          <a:p>
            <a:r>
              <a:rPr lang="en-GB" sz="1000" dirty="0" smtClean="0"/>
              <a:t>With so </a:t>
            </a:r>
            <a:r>
              <a:rPr lang="en-GB" sz="1000" b="1" dirty="0" smtClean="0"/>
              <a:t>many large turbines </a:t>
            </a:r>
            <a:r>
              <a:rPr lang="en-GB" sz="1000" dirty="0" smtClean="0"/>
              <a:t>in ever </a:t>
            </a:r>
            <a:r>
              <a:rPr lang="en-GB" sz="1000" b="1" dirty="0" smtClean="0"/>
              <a:t>deeper water</a:t>
            </a:r>
            <a:r>
              <a:rPr lang="en-GB" sz="1000" dirty="0" smtClean="0"/>
              <a:t>, ever </a:t>
            </a:r>
            <a:r>
              <a:rPr lang="en-GB" sz="1000" b="1" dirty="0" smtClean="0"/>
              <a:t>further from safe haven</a:t>
            </a:r>
            <a:r>
              <a:rPr lang="en-GB" sz="1000" dirty="0" smtClean="0"/>
              <a:t>, </a:t>
            </a:r>
            <a:r>
              <a:rPr lang="en-GB" sz="1000" b="1" dirty="0" smtClean="0"/>
              <a:t>access issues </a:t>
            </a:r>
            <a:r>
              <a:rPr lang="en-GB" sz="1000" dirty="0" smtClean="0"/>
              <a:t>are the main OSH consideration. </a:t>
            </a:r>
          </a:p>
          <a:p>
            <a:r>
              <a:rPr lang="en-GB" sz="1000" b="1" dirty="0" smtClean="0"/>
              <a:t>Specialist vessels </a:t>
            </a:r>
            <a:r>
              <a:rPr lang="en-GB" sz="1000" dirty="0" smtClean="0"/>
              <a:t>are required to </a:t>
            </a:r>
            <a:r>
              <a:rPr lang="en-GB" sz="1000" b="1" dirty="0" smtClean="0"/>
              <a:t>handle large turbines </a:t>
            </a:r>
            <a:r>
              <a:rPr lang="en-GB" sz="1000" dirty="0" smtClean="0"/>
              <a:t>in deep water, and there are still issues over </a:t>
            </a:r>
            <a:r>
              <a:rPr lang="en-GB" sz="1000" b="1" dirty="0" smtClean="0"/>
              <a:t>foundation strategies </a:t>
            </a:r>
            <a:r>
              <a:rPr lang="en-GB" sz="1000" dirty="0" smtClean="0"/>
              <a:t>(especially as the seabed is different for each turbine in a wind farm), transport of foundations from yards, and longer-term issues over removal of foundations.</a:t>
            </a:r>
          </a:p>
          <a:p>
            <a:r>
              <a:rPr lang="en-GB" sz="1000" dirty="0" smtClean="0"/>
              <a:t>In this hostile environment, </a:t>
            </a:r>
            <a:r>
              <a:rPr lang="en-GB" sz="1000" b="1" dirty="0" smtClean="0"/>
              <a:t>construction and maintenance </a:t>
            </a:r>
            <a:r>
              <a:rPr lang="en-GB" sz="1000" dirty="0" smtClean="0"/>
              <a:t>are hazardous, although more reliable electronic infrastructure monitoring devices help minimising unpredicted maintenance. </a:t>
            </a:r>
          </a:p>
          <a:p>
            <a:r>
              <a:rPr lang="en-GB" sz="1000" dirty="0" smtClean="0"/>
              <a:t>Working sites are more </a:t>
            </a:r>
            <a:r>
              <a:rPr lang="en-GB" sz="1000" b="1" dirty="0" smtClean="0"/>
              <a:t>widely dispersed</a:t>
            </a:r>
            <a:r>
              <a:rPr lang="en-GB" sz="1000" dirty="0" smtClean="0"/>
              <a:t>, with lower profit margins to pay for safety than in the oil and gas industries. </a:t>
            </a:r>
          </a:p>
          <a:p>
            <a:r>
              <a:rPr lang="en-GB" sz="1000" dirty="0" smtClean="0"/>
              <a:t>And with the large numbers of turbines come </a:t>
            </a:r>
            <a:r>
              <a:rPr lang="en-GB" sz="1000" b="1" dirty="0" smtClean="0"/>
              <a:t>skill shortages </a:t>
            </a:r>
            <a:r>
              <a:rPr lang="en-GB" sz="1000" dirty="0" smtClean="0"/>
              <a:t>as wind competes with other technologies for qualified staff. </a:t>
            </a:r>
          </a:p>
          <a:p>
            <a:r>
              <a:rPr lang="en-GB" sz="1000" b="1" dirty="0" smtClean="0"/>
              <a:t>Novel turbine designs </a:t>
            </a:r>
            <a:r>
              <a:rPr lang="en-GB" sz="1000" dirty="0" smtClean="0"/>
              <a:t>have brought </a:t>
            </a:r>
            <a:r>
              <a:rPr lang="en-GB" sz="1000" b="1" dirty="0" smtClean="0"/>
              <a:t>engineering unknowns</a:t>
            </a:r>
            <a:r>
              <a:rPr lang="en-GB" sz="1000" dirty="0" smtClean="0"/>
              <a:t>. </a:t>
            </a:r>
          </a:p>
          <a:p>
            <a:r>
              <a:rPr lang="en-GB" sz="1000" b="1" dirty="0" smtClean="0"/>
              <a:t>New c</a:t>
            </a:r>
            <a:r>
              <a:rPr lang="en-GB" sz="1000" dirty="0" smtClean="0"/>
              <a:t>omposites and </a:t>
            </a:r>
            <a:r>
              <a:rPr lang="en-GB" sz="1000" b="1" dirty="0" err="1" smtClean="0"/>
              <a:t>nanomaterials</a:t>
            </a:r>
            <a:r>
              <a:rPr lang="en-GB" sz="1000" dirty="0" smtClean="0"/>
              <a:t> used for the manufacture of wind turbines have possibly introduced new health hazards for manufacturing, maintenance, decommissioning and recycling workers.  </a:t>
            </a:r>
          </a:p>
          <a:p>
            <a:r>
              <a:rPr lang="en-GB" sz="1000" dirty="0" smtClean="0"/>
              <a:t>The need for workers to </a:t>
            </a:r>
            <a:r>
              <a:rPr lang="en-GB" sz="1000" b="1" dirty="0" smtClean="0"/>
              <a:t>live so far offshore </a:t>
            </a:r>
            <a:r>
              <a:rPr lang="en-GB" sz="1000" dirty="0" smtClean="0"/>
              <a:t>is leading </a:t>
            </a:r>
            <a:r>
              <a:rPr lang="en-GB" sz="1000" b="1" dirty="0" smtClean="0"/>
              <a:t>to work organisation issues and psychosocial problems. </a:t>
            </a:r>
          </a:p>
          <a:p>
            <a:endParaRPr lang="en-GB" sz="1000" dirty="0"/>
          </a:p>
        </p:txBody>
      </p:sp>
      <p:sp>
        <p:nvSpPr>
          <p:cNvPr id="4" name="Slide Number Placeholder 3"/>
          <p:cNvSpPr>
            <a:spLocks noGrp="1"/>
          </p:cNvSpPr>
          <p:nvPr>
            <p:ph type="sldNum" sz="quarter" idx="10"/>
          </p:nvPr>
        </p:nvSpPr>
        <p:spPr/>
        <p:txBody>
          <a:bodyPr/>
          <a:lstStyle/>
          <a:p>
            <a:fld id="{45BC6924-4712-4837-A8E3-729F5ED03E5F}" type="slidenum">
              <a:rPr lang="en-GB" smtClean="0"/>
              <a:t>13</a:t>
            </a:fld>
            <a:endParaRPr lang="en-GB"/>
          </a:p>
        </p:txBody>
      </p:sp>
    </p:spTree>
    <p:extLst>
      <p:ext uri="{BB962C8B-B14F-4D97-AF65-F5344CB8AC3E}">
        <p14:creationId xmlns:p14="http://schemas.microsoft.com/office/powerpoint/2010/main" val="437149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smtClean="0"/>
              <a:t>Smaller</a:t>
            </a:r>
            <a:r>
              <a:rPr lang="en-GB" sz="1100" dirty="0" smtClean="0"/>
              <a:t> turbines, the very largest turbines envisaged in 2012 were never built and the industry is now </a:t>
            </a:r>
            <a:r>
              <a:rPr lang="en-GB" sz="1100" b="1" dirty="0" smtClean="0"/>
              <a:t>mainly installing 5-7MW</a:t>
            </a:r>
            <a:r>
              <a:rPr lang="en-GB" sz="1100" dirty="0" smtClean="0"/>
              <a:t> turbines</a:t>
            </a:r>
          </a:p>
          <a:p>
            <a:r>
              <a:rPr lang="en-GB" sz="1100" dirty="0" smtClean="0"/>
              <a:t>Mainly </a:t>
            </a:r>
            <a:r>
              <a:rPr lang="en-GB" sz="1100" b="1" dirty="0" smtClean="0"/>
              <a:t>on-shore</a:t>
            </a:r>
            <a:r>
              <a:rPr lang="en-GB" sz="1100" dirty="0" smtClean="0"/>
              <a:t> </a:t>
            </a:r>
            <a:r>
              <a:rPr lang="en-GB" sz="1100" dirty="0" smtClean="0">
                <a:solidFill>
                  <a:schemeClr val="accent2"/>
                </a:solidFill>
                <a:sym typeface="Wingdings" pitchFamily="2" charset="2"/>
              </a:rPr>
              <a:t> </a:t>
            </a:r>
            <a:r>
              <a:rPr lang="en-GB" sz="1100" b="1" dirty="0" smtClean="0">
                <a:sym typeface="Wingdings" pitchFamily="2" charset="2"/>
              </a:rPr>
              <a:t>access is less hazardous </a:t>
            </a:r>
            <a:r>
              <a:rPr lang="en-GB" sz="1100" dirty="0" smtClean="0">
                <a:sym typeface="Wingdings" pitchFamily="2" charset="2"/>
              </a:rPr>
              <a:t>than in the other scenarios, although the risks to the public and other workers are greater.</a:t>
            </a:r>
          </a:p>
          <a:p>
            <a:r>
              <a:rPr lang="en-GB" sz="1100" b="1" dirty="0" smtClean="0">
                <a:sym typeface="Wingdings" pitchFamily="2" charset="2"/>
              </a:rPr>
              <a:t>Standard design</a:t>
            </a:r>
            <a:r>
              <a:rPr lang="en-GB" sz="1100" dirty="0" smtClean="0">
                <a:sym typeface="Wingdings" pitchFamily="2" charset="2"/>
              </a:rPr>
              <a:t> based on </a:t>
            </a:r>
            <a:r>
              <a:rPr lang="en-GB" sz="1100" b="1" dirty="0" smtClean="0">
                <a:sym typeface="Wingdings" pitchFamily="2" charset="2"/>
              </a:rPr>
              <a:t>common design platforms </a:t>
            </a:r>
            <a:r>
              <a:rPr lang="en-GB" sz="1100" dirty="0" smtClean="0">
                <a:sym typeface="Wingdings" pitchFamily="2" charset="2"/>
              </a:rPr>
              <a:t>(like for some models of cars) help to reduce costs.</a:t>
            </a:r>
          </a:p>
          <a:p>
            <a:r>
              <a:rPr lang="en-GB" sz="1100" dirty="0" smtClean="0">
                <a:sym typeface="Wingdings" pitchFamily="2" charset="2"/>
              </a:rPr>
              <a:t>Sub-contracting is a major issue, with </a:t>
            </a:r>
            <a:r>
              <a:rPr lang="en-GB" sz="1100" b="1" dirty="0" smtClean="0">
                <a:sym typeface="Wingdings" pitchFamily="2" charset="2"/>
              </a:rPr>
              <a:t>cost pressures on the sub-contracting chain</a:t>
            </a:r>
            <a:r>
              <a:rPr lang="en-GB" sz="1100" dirty="0" smtClean="0">
                <a:sym typeface="Wingdings" pitchFamily="2" charset="2"/>
              </a:rPr>
              <a:t> in the context of this profit-driven world</a:t>
            </a:r>
          </a:p>
          <a:p>
            <a:r>
              <a:rPr lang="en-GB" sz="1100" dirty="0" smtClean="0">
                <a:sym typeface="Wingdings" pitchFamily="2" charset="2"/>
              </a:rPr>
              <a:t>Cost pressure may also push a </a:t>
            </a:r>
            <a:r>
              <a:rPr lang="en-GB" sz="1100" b="1" dirty="0" smtClean="0">
                <a:sym typeface="Wingdings" pitchFamily="2" charset="2"/>
              </a:rPr>
              <a:t>risk-taking attitude</a:t>
            </a:r>
            <a:r>
              <a:rPr lang="en-GB" sz="1100" dirty="0" smtClean="0">
                <a:sym typeface="Wingdings" pitchFamily="2" charset="2"/>
              </a:rPr>
              <a:t>, e.g. </a:t>
            </a:r>
            <a:r>
              <a:rPr lang="en-GB" sz="1100" b="1" dirty="0" smtClean="0">
                <a:sym typeface="Wingdings" pitchFamily="2" charset="2"/>
              </a:rPr>
              <a:t>maintenance even in extreme weather conditions</a:t>
            </a:r>
            <a:r>
              <a:rPr lang="en-GB" sz="1100" dirty="0" smtClean="0">
                <a:sym typeface="Wingdings" pitchFamily="2" charset="2"/>
              </a:rPr>
              <a:t>, in particular by low-skilled, migrant workers found in the most hazardous jobs.</a:t>
            </a:r>
          </a:p>
          <a:p>
            <a:r>
              <a:rPr lang="en-GB" sz="1100" dirty="0" smtClean="0">
                <a:sym typeface="Wingdings" pitchFamily="2" charset="2"/>
              </a:rPr>
              <a:t>Again, as the rate of innovation is high, possible </a:t>
            </a:r>
            <a:r>
              <a:rPr lang="en-GB" sz="1100" b="1" dirty="0" smtClean="0">
                <a:sym typeface="Wingdings" pitchFamily="2" charset="2"/>
              </a:rPr>
              <a:t>safety </a:t>
            </a:r>
            <a:r>
              <a:rPr lang="en-GB" sz="1100" dirty="0" smtClean="0">
                <a:sym typeface="Wingdings" pitchFamily="2" charset="2"/>
              </a:rPr>
              <a:t>issues linked to </a:t>
            </a:r>
            <a:r>
              <a:rPr lang="en-GB" sz="1100" b="1" dirty="0" smtClean="0">
                <a:sym typeface="Wingdings" pitchFamily="2" charset="2"/>
              </a:rPr>
              <a:t>novel turbine designs</a:t>
            </a:r>
            <a:r>
              <a:rPr lang="en-GB" sz="1100" dirty="0" smtClean="0">
                <a:sym typeface="Wingdings" pitchFamily="2" charset="2"/>
              </a:rPr>
              <a:t>, and </a:t>
            </a:r>
            <a:r>
              <a:rPr lang="en-GB" sz="1100" b="1" dirty="0" smtClean="0">
                <a:sym typeface="Wingdings" pitchFamily="2" charset="2"/>
              </a:rPr>
              <a:t>health issues linked to new materials</a:t>
            </a:r>
            <a:r>
              <a:rPr lang="en-GB" sz="1100" dirty="0" smtClean="0">
                <a:sym typeface="Wingdings" pitchFamily="2" charset="2"/>
              </a:rPr>
              <a:t> – even greater as there’s less investment into health impact assessment than in Win-Win.</a:t>
            </a:r>
          </a:p>
          <a:p>
            <a:endParaRPr lang="en-GB" sz="1100" dirty="0"/>
          </a:p>
        </p:txBody>
      </p:sp>
      <p:sp>
        <p:nvSpPr>
          <p:cNvPr id="4" name="Slide Number Placeholder 3"/>
          <p:cNvSpPr>
            <a:spLocks noGrp="1"/>
          </p:cNvSpPr>
          <p:nvPr>
            <p:ph type="sldNum" sz="quarter" idx="10"/>
          </p:nvPr>
        </p:nvSpPr>
        <p:spPr/>
        <p:txBody>
          <a:bodyPr/>
          <a:lstStyle/>
          <a:p>
            <a:fld id="{45BC6924-4712-4837-A8E3-729F5ED03E5F}" type="slidenum">
              <a:rPr lang="en-GB" smtClean="0"/>
              <a:t>14</a:t>
            </a:fld>
            <a:endParaRPr lang="en-GB"/>
          </a:p>
        </p:txBody>
      </p:sp>
    </p:spTree>
    <p:extLst>
      <p:ext uri="{BB962C8B-B14F-4D97-AF65-F5344CB8AC3E}">
        <p14:creationId xmlns:p14="http://schemas.microsoft.com/office/powerpoint/2010/main" val="4182839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t>Despite strong green values, the </a:t>
            </a:r>
            <a:r>
              <a:rPr lang="en-GB" sz="1100" b="1" dirty="0" smtClean="0"/>
              <a:t>lack of capital </a:t>
            </a:r>
            <a:r>
              <a:rPr lang="en-GB" sz="1100" dirty="0" smtClean="0"/>
              <a:t>has constrained the development of wind energy. The </a:t>
            </a:r>
            <a:r>
              <a:rPr lang="en-GB" sz="1100" b="1" dirty="0" smtClean="0"/>
              <a:t>total installed </a:t>
            </a:r>
            <a:r>
              <a:rPr lang="en-GB" sz="1100" dirty="0" smtClean="0"/>
              <a:t>base in the EU is just over </a:t>
            </a:r>
            <a:r>
              <a:rPr lang="en-GB" sz="1100" b="1" dirty="0" smtClean="0"/>
              <a:t>100 Giga-W</a:t>
            </a:r>
            <a:r>
              <a:rPr lang="en-GB" sz="1100" dirty="0" smtClean="0"/>
              <a:t>. Few of the deeper off-shore farms envisaged in 2012 have been built. Most turbines are </a:t>
            </a:r>
            <a:r>
              <a:rPr lang="en-GB" sz="1100" b="1" dirty="0" smtClean="0"/>
              <a:t>relatively small at 3-5 MW</a:t>
            </a:r>
            <a:r>
              <a:rPr lang="en-GB" sz="1100" dirty="0" smtClean="0"/>
              <a:t>. The latest designs have converged on direct drive generators and transformers in the nacelle.</a:t>
            </a:r>
          </a:p>
          <a:p>
            <a:r>
              <a:rPr lang="en-GB" sz="1100" dirty="0" smtClean="0"/>
              <a:t>The priority of the main energy players is to minimise investments needed to deliver wind energy: </a:t>
            </a:r>
            <a:r>
              <a:rPr lang="en-GB" sz="1100" b="1" dirty="0" smtClean="0"/>
              <a:t>Make-do-and-mend attitudes have encouraged owners to re-furbish older turbines </a:t>
            </a:r>
            <a:r>
              <a:rPr lang="en-GB" sz="1100" dirty="0" smtClean="0"/>
              <a:t>rather than re-building them. 1MW-turbines have been replaced with 3 MW installations in the same towers.</a:t>
            </a:r>
            <a:endParaRPr lang="en-GB" sz="1100" dirty="0"/>
          </a:p>
          <a:p>
            <a:r>
              <a:rPr lang="en-GB" sz="1100" dirty="0" smtClean="0"/>
              <a:t>Maintenance and </a:t>
            </a:r>
            <a:r>
              <a:rPr lang="en-GB" sz="1100" b="1" dirty="0" smtClean="0"/>
              <a:t>extending the life </a:t>
            </a:r>
            <a:r>
              <a:rPr lang="en-GB" sz="1100" dirty="0" smtClean="0"/>
              <a:t>of installations are the main issues as the </a:t>
            </a:r>
            <a:r>
              <a:rPr lang="en-GB" sz="1100" b="1" dirty="0" smtClean="0"/>
              <a:t>economy requires the up-keep </a:t>
            </a:r>
            <a:r>
              <a:rPr lang="en-GB" sz="1100" dirty="0" smtClean="0"/>
              <a:t>of old installations.</a:t>
            </a:r>
          </a:p>
          <a:p>
            <a:r>
              <a:rPr lang="en-GB" sz="1100" dirty="0" smtClean="0"/>
              <a:t>Concerns may be linked to the fact that </a:t>
            </a:r>
            <a:r>
              <a:rPr lang="en-GB" sz="1100" b="1" dirty="0" smtClean="0"/>
              <a:t>OSH features </a:t>
            </a:r>
            <a:r>
              <a:rPr lang="en-GB" sz="1100" b="1" dirty="0"/>
              <a:t>are not up-graded </a:t>
            </a:r>
            <a:r>
              <a:rPr lang="en-GB" sz="1100" dirty="0"/>
              <a:t>together with the installations  </a:t>
            </a:r>
            <a:r>
              <a:rPr lang="en-GB" sz="1100" dirty="0" smtClean="0"/>
              <a:t>- e.g. absence of lifts, meaning a high physical load on maintenance, which can be even more so problematic with the </a:t>
            </a:r>
            <a:r>
              <a:rPr lang="en-GB" sz="1100" b="1" dirty="0" smtClean="0"/>
              <a:t>increasing number of older workers unable to retire.</a:t>
            </a:r>
            <a:endParaRPr lang="en-GB" sz="1100" b="1" dirty="0"/>
          </a:p>
        </p:txBody>
      </p:sp>
      <p:sp>
        <p:nvSpPr>
          <p:cNvPr id="4" name="Slide Number Placeholder 3"/>
          <p:cNvSpPr>
            <a:spLocks noGrp="1"/>
          </p:cNvSpPr>
          <p:nvPr>
            <p:ph type="sldNum" sz="quarter" idx="10"/>
          </p:nvPr>
        </p:nvSpPr>
        <p:spPr/>
        <p:txBody>
          <a:bodyPr/>
          <a:lstStyle/>
          <a:p>
            <a:fld id="{45BC6924-4712-4837-A8E3-729F5ED03E5F}" type="slidenum">
              <a:rPr lang="en-GB" smtClean="0"/>
              <a:t>15</a:t>
            </a:fld>
            <a:endParaRPr lang="en-GB"/>
          </a:p>
        </p:txBody>
      </p:sp>
    </p:spTree>
    <p:extLst>
      <p:ext uri="{BB962C8B-B14F-4D97-AF65-F5344CB8AC3E}">
        <p14:creationId xmlns:p14="http://schemas.microsoft.com/office/powerpoint/2010/main" val="101768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5BC6924-4712-4837-A8E3-729F5ED03E5F}" type="slidenum">
              <a:rPr lang="en-GB" smtClean="0"/>
              <a:t>16</a:t>
            </a:fld>
            <a:endParaRPr lang="en-GB"/>
          </a:p>
        </p:txBody>
      </p:sp>
    </p:spTree>
    <p:extLst>
      <p:ext uri="{BB962C8B-B14F-4D97-AF65-F5344CB8AC3E}">
        <p14:creationId xmlns:p14="http://schemas.microsoft.com/office/powerpoint/2010/main" val="3386324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r>
              <a:rPr lang="fr-FR" dirty="0" smtClean="0"/>
              <a:t>DOT </a:t>
            </a:r>
            <a:r>
              <a:rPr lang="fr-FR" dirty="0" err="1" smtClean="0"/>
              <a:t>Hazard</a:t>
            </a:r>
            <a:r>
              <a:rPr lang="fr-FR" dirty="0" smtClean="0"/>
              <a:t> classification</a:t>
            </a:r>
          </a:p>
        </p:txBody>
      </p:sp>
    </p:spTree>
    <p:extLst>
      <p:ext uri="{BB962C8B-B14F-4D97-AF65-F5344CB8AC3E}">
        <p14:creationId xmlns:p14="http://schemas.microsoft.com/office/powerpoint/2010/main" val="641099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rPr>
              <a:t>Due to the fact that green buildings are often tightly sealed and increasingly insulated in order to save energy, ventilation may be reduced during internal finishing work. This may increase exposure to volatiles  from e.g. paints or adhesives and to dust, including silica (NIOSH, 2009).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rPr>
              <a:t>Construction workers who sprayed polyurethane foam insulation on a roof were exposed to </a:t>
            </a:r>
            <a:r>
              <a:rPr lang="en-GB" sz="1000" kern="1200" dirty="0" err="1" smtClean="0">
                <a:solidFill>
                  <a:schemeClr val="tx1"/>
                </a:solidFill>
                <a:effectLst/>
              </a:rPr>
              <a:t>isocyanate</a:t>
            </a:r>
            <a:r>
              <a:rPr lang="en-GB" sz="1000" kern="1200" dirty="0" smtClean="0">
                <a:solidFill>
                  <a:schemeClr val="tx1"/>
                </a:solidFill>
                <a:effectLst/>
              </a:rPr>
              <a:t> concentrations exceeding the occupational exposure limits (Chen, 2010).</a:t>
            </a:r>
          </a:p>
          <a:p>
            <a:r>
              <a:rPr lang="en-GB" sz="1000" kern="1200" dirty="0" smtClean="0">
                <a:solidFill>
                  <a:schemeClr val="tx1"/>
                </a:solidFill>
                <a:effectLst/>
              </a:rPr>
              <a:t>Flakes: may be applied in panels, but most often loose flakes are used which are shed or sprayed  into spare rooms. (FNV </a:t>
            </a:r>
            <a:r>
              <a:rPr lang="en-GB" sz="1000" kern="1200" dirty="0" err="1" smtClean="0">
                <a:solidFill>
                  <a:schemeClr val="tx1"/>
                </a:solidFill>
                <a:effectLst/>
              </a:rPr>
              <a:t>Bouw</a:t>
            </a:r>
            <a:r>
              <a:rPr lang="en-GB" sz="1000" kern="1200" dirty="0" smtClean="0">
                <a:solidFill>
                  <a:schemeClr val="tx1"/>
                </a:solidFill>
                <a:effectLst/>
              </a:rPr>
              <a:t>, 2010). Therefore, inhaling the paper dust generated should be prevented. Similar to this, flax wool insulation which is used in panels or blankets, may be impregnated with borax.</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rPr>
              <a:t>Fly ash, recycled asphalt (Chen, 2010; </a:t>
            </a:r>
            <a:r>
              <a:rPr lang="en-GB" sz="1000" kern="1200" dirty="0" err="1" smtClean="0">
                <a:solidFill>
                  <a:schemeClr val="tx1"/>
                </a:solidFill>
                <a:effectLst/>
              </a:rPr>
              <a:t>Jongen</a:t>
            </a:r>
            <a:r>
              <a:rPr lang="en-GB" sz="1000" kern="1200" dirty="0" smtClean="0">
                <a:solidFill>
                  <a:schemeClr val="tx1"/>
                </a:solidFill>
                <a:effectLst/>
              </a:rPr>
              <a:t> et al., 2003; NIOSH, 2009).</a:t>
            </a:r>
          </a:p>
          <a:p>
            <a:r>
              <a:rPr lang="en-GB" sz="1000" dirty="0"/>
              <a:t>M</a:t>
            </a:r>
            <a:r>
              <a:rPr lang="en-GB" sz="1000" kern="1200" dirty="0" smtClean="0">
                <a:solidFill>
                  <a:schemeClr val="tx1"/>
                </a:solidFill>
                <a:effectLst/>
              </a:rPr>
              <a:t>aterials with low emissions </a:t>
            </a:r>
            <a:r>
              <a:rPr lang="en-GB" sz="1000" i="1" kern="1200" dirty="0" smtClean="0">
                <a:solidFill>
                  <a:schemeClr val="tx1"/>
                </a:solidFill>
                <a:effectLst/>
              </a:rPr>
              <a:t>after</a:t>
            </a:r>
            <a:r>
              <a:rPr lang="en-GB" sz="1000" kern="1200" dirty="0" smtClean="0">
                <a:solidFill>
                  <a:schemeClr val="tx1"/>
                </a:solidFill>
                <a:effectLst/>
              </a:rPr>
              <a:t> its  application are often chosen in order to protect end-users of the building from the release of airborne hazardous substances (</a:t>
            </a:r>
            <a:r>
              <a:rPr lang="en-GB" sz="1000" kern="1200" dirty="0" err="1" smtClean="0">
                <a:solidFill>
                  <a:schemeClr val="tx1"/>
                </a:solidFill>
                <a:effectLst/>
              </a:rPr>
              <a:t>Gambatese</a:t>
            </a:r>
            <a:r>
              <a:rPr lang="en-GB" sz="1000" kern="1200" dirty="0" smtClean="0">
                <a:solidFill>
                  <a:schemeClr val="tx1"/>
                </a:solidFill>
                <a:effectLst/>
              </a:rPr>
              <a:t> et al., 2007 ). However, there may be a trade-off between reducing long-term emissions to protect the future building occupants, and the short-term emissions that may harm construction workers (</a:t>
            </a:r>
            <a:r>
              <a:rPr lang="en-GB" sz="1000" kern="1200" dirty="0" err="1" smtClean="0">
                <a:solidFill>
                  <a:schemeClr val="tx1"/>
                </a:solidFill>
                <a:effectLst/>
              </a:rPr>
              <a:t>Terwoert</a:t>
            </a:r>
            <a:r>
              <a:rPr lang="en-GB" sz="1000" kern="1200" dirty="0" smtClean="0">
                <a:solidFill>
                  <a:schemeClr val="tx1"/>
                </a:solidFill>
                <a:effectLst/>
              </a:rPr>
              <a:t> et al., 2002). ‘Green’ products such as ‘natural’ linseed oil based paints on the other hand give rise to exposure to volatile </a:t>
            </a:r>
            <a:r>
              <a:rPr lang="en-GB" sz="1000" kern="1200" dirty="0" err="1" smtClean="0">
                <a:solidFill>
                  <a:schemeClr val="tx1"/>
                </a:solidFill>
                <a:effectLst/>
              </a:rPr>
              <a:t>terpenes</a:t>
            </a:r>
            <a:r>
              <a:rPr lang="en-GB" sz="1000" kern="1200" dirty="0" smtClean="0">
                <a:solidFill>
                  <a:schemeClr val="tx1"/>
                </a:solidFill>
                <a:effectLst/>
              </a:rPr>
              <a:t>, which may be relatively strong irritants, or even </a:t>
            </a:r>
            <a:r>
              <a:rPr lang="en-GB" sz="1000" kern="1200" dirty="0" err="1" smtClean="0">
                <a:solidFill>
                  <a:schemeClr val="tx1"/>
                </a:solidFill>
                <a:effectLst/>
              </a:rPr>
              <a:t>sensitisers</a:t>
            </a:r>
            <a:r>
              <a:rPr lang="en-GB" sz="1000" kern="1200" dirty="0" smtClean="0">
                <a:solidFill>
                  <a:schemeClr val="tx1"/>
                </a:solidFill>
                <a:effectLst/>
              </a:rPr>
              <a:t> </a:t>
            </a:r>
          </a:p>
          <a:p>
            <a:r>
              <a:rPr lang="en-GB" sz="1000" kern="1200" dirty="0" smtClean="0">
                <a:solidFill>
                  <a:schemeClr val="tx1"/>
                </a:solidFill>
                <a:effectLst/>
              </a:rPr>
              <a:t>New </a:t>
            </a:r>
            <a:r>
              <a:rPr lang="en-GB" sz="1000" u="sng" kern="1200" dirty="0" smtClean="0">
                <a:solidFill>
                  <a:schemeClr val="tx1"/>
                </a:solidFill>
                <a:effectLst/>
              </a:rPr>
              <a:t>demolition technologies</a:t>
            </a:r>
            <a:r>
              <a:rPr lang="en-GB" sz="1000" kern="1200" dirty="0" smtClean="0">
                <a:solidFill>
                  <a:schemeClr val="tx1"/>
                </a:solidFill>
                <a:effectLst/>
              </a:rPr>
              <a:t> and </a:t>
            </a:r>
            <a:r>
              <a:rPr lang="en-GB" sz="1000" u="sng" kern="1200" dirty="0" smtClean="0">
                <a:solidFill>
                  <a:schemeClr val="tx1"/>
                </a:solidFill>
                <a:effectLst/>
              </a:rPr>
              <a:t>waste separation</a:t>
            </a:r>
            <a:r>
              <a:rPr lang="en-GB" sz="1000" kern="1200" dirty="0" smtClean="0">
                <a:solidFill>
                  <a:schemeClr val="tx1"/>
                </a:solidFill>
                <a:effectLst/>
              </a:rPr>
              <a:t> for re-use and recycling usually means that </a:t>
            </a:r>
            <a:r>
              <a:rPr lang="en-GB" sz="1000" b="1" kern="1200" dirty="0" smtClean="0">
                <a:solidFill>
                  <a:schemeClr val="tx1"/>
                </a:solidFill>
                <a:effectLst/>
              </a:rPr>
              <a:t>recyclable waste materials such as plastics, wood, glass and metal are manually separated and accumulated in containers on site </a:t>
            </a:r>
            <a:r>
              <a:rPr lang="en-GB" sz="1000" kern="1200" dirty="0" smtClean="0">
                <a:solidFill>
                  <a:schemeClr val="tx1"/>
                </a:solidFill>
                <a:effectLst/>
              </a:rPr>
              <a:t>(</a:t>
            </a:r>
            <a:r>
              <a:rPr lang="en-GB" sz="1000" kern="1200" dirty="0" err="1" smtClean="0">
                <a:solidFill>
                  <a:schemeClr val="tx1"/>
                </a:solidFill>
                <a:effectLst/>
              </a:rPr>
              <a:t>Heesen</a:t>
            </a:r>
            <a:r>
              <a:rPr lang="en-GB" sz="1000" kern="1200" dirty="0" smtClean="0">
                <a:solidFill>
                  <a:schemeClr val="tx1"/>
                </a:solidFill>
                <a:effectLst/>
              </a:rPr>
              <a:t>, ’95 ; </a:t>
            </a:r>
            <a:r>
              <a:rPr lang="en-GB" sz="1000" kern="1200" dirty="0" err="1" smtClean="0">
                <a:solidFill>
                  <a:schemeClr val="tx1"/>
                </a:solidFill>
                <a:effectLst/>
              </a:rPr>
              <a:t>Gambatese</a:t>
            </a:r>
            <a:r>
              <a:rPr lang="en-GB" sz="1000" kern="1200" dirty="0" smtClean="0">
                <a:solidFill>
                  <a:schemeClr val="tx1"/>
                </a:solidFill>
                <a:effectLst/>
              </a:rPr>
              <a:t> et al., 2007). In some cases, </a:t>
            </a:r>
            <a:r>
              <a:rPr lang="en-GB" sz="1000" b="1" kern="1200" dirty="0" smtClean="0">
                <a:solidFill>
                  <a:schemeClr val="tx1"/>
                </a:solidFill>
                <a:effectLst/>
              </a:rPr>
              <a:t>material assemblies  must be dismantled piece-by-piece </a:t>
            </a:r>
            <a:r>
              <a:rPr lang="en-GB" sz="1000" kern="1200" dirty="0" smtClean="0">
                <a:solidFill>
                  <a:schemeClr val="tx1"/>
                </a:solidFill>
                <a:effectLst/>
              </a:rPr>
              <a:t>before separation. Construction workers at ‘green’ sites in the US reported that they handled materials ‘two to three more times’ than on usual construction site (</a:t>
            </a:r>
            <a:r>
              <a:rPr lang="en-GB" sz="1000" kern="1200" dirty="0" err="1" smtClean="0">
                <a:solidFill>
                  <a:schemeClr val="tx1"/>
                </a:solidFill>
                <a:effectLst/>
              </a:rPr>
              <a:t>Gambatese</a:t>
            </a:r>
            <a:r>
              <a:rPr lang="en-GB" sz="1000" kern="1200" dirty="0" smtClean="0">
                <a:solidFill>
                  <a:schemeClr val="tx1"/>
                </a:solidFill>
                <a:effectLst/>
              </a:rPr>
              <a:t> et al., 2007). This means a higher  physical workload as well as   higher  risks of strains, slips, falls, </a:t>
            </a:r>
            <a:r>
              <a:rPr lang="en-GB" sz="1000" kern="1200" dirty="0" err="1" smtClean="0">
                <a:solidFill>
                  <a:schemeClr val="tx1"/>
                </a:solidFill>
                <a:effectLst/>
              </a:rPr>
              <a:t>sprains,punctures</a:t>
            </a:r>
            <a:r>
              <a:rPr lang="en-GB" sz="1000" kern="1200" dirty="0" smtClean="0">
                <a:solidFill>
                  <a:schemeClr val="tx1"/>
                </a:solidFill>
                <a:effectLst/>
              </a:rPr>
              <a:t>, and getting struck by objects (</a:t>
            </a:r>
            <a:r>
              <a:rPr lang="en-GB" sz="1000" kern="1200" dirty="0" err="1" smtClean="0">
                <a:solidFill>
                  <a:schemeClr val="tx1"/>
                </a:solidFill>
                <a:effectLst/>
              </a:rPr>
              <a:t>Gambatese</a:t>
            </a:r>
            <a:r>
              <a:rPr lang="en-GB" sz="1000" kern="1200" dirty="0" smtClean="0">
                <a:solidFill>
                  <a:schemeClr val="tx1"/>
                </a:solidFill>
                <a:effectLst/>
              </a:rPr>
              <a:t> et al., 2007; Chen, 2010; </a:t>
            </a:r>
            <a:r>
              <a:rPr lang="en-GB" sz="1000" kern="1200" dirty="0" err="1" smtClean="0">
                <a:solidFill>
                  <a:schemeClr val="tx1"/>
                </a:solidFill>
                <a:effectLst/>
              </a:rPr>
              <a:t>Gambatese</a:t>
            </a:r>
            <a:r>
              <a:rPr lang="en-GB" sz="1000" kern="1200" dirty="0" smtClean="0">
                <a:solidFill>
                  <a:schemeClr val="tx1"/>
                </a:solidFill>
                <a:effectLst/>
              </a:rPr>
              <a:t> &amp; </a:t>
            </a:r>
            <a:r>
              <a:rPr lang="en-GB" sz="1000" kern="1200" dirty="0" err="1" smtClean="0">
                <a:solidFill>
                  <a:schemeClr val="tx1"/>
                </a:solidFill>
                <a:effectLst/>
              </a:rPr>
              <a:t>Behm</a:t>
            </a:r>
            <a:r>
              <a:rPr lang="en-GB" sz="1000" kern="1200" dirty="0" smtClean="0">
                <a:solidFill>
                  <a:schemeClr val="tx1"/>
                </a:solidFill>
                <a:effectLst/>
              </a:rPr>
              <a:t>, 2009).</a:t>
            </a:r>
          </a:p>
          <a:p>
            <a:r>
              <a:rPr lang="en-GB" sz="1000" kern="1200" dirty="0" smtClean="0">
                <a:solidFill>
                  <a:schemeClr val="tx1"/>
                </a:solidFill>
                <a:effectLst/>
              </a:rPr>
              <a:t> </a:t>
            </a:r>
            <a:endParaRPr lang="en-GB" sz="1000" dirty="0"/>
          </a:p>
        </p:txBody>
      </p:sp>
      <p:sp>
        <p:nvSpPr>
          <p:cNvPr id="4" name="Slide Number Placeholder 3"/>
          <p:cNvSpPr>
            <a:spLocks noGrp="1"/>
          </p:cNvSpPr>
          <p:nvPr>
            <p:ph type="sldNum" sz="quarter" idx="10"/>
          </p:nvPr>
        </p:nvSpPr>
        <p:spPr/>
        <p:txBody>
          <a:bodyPr/>
          <a:lstStyle/>
          <a:p>
            <a:fld id="{45BC6924-4712-4837-A8E3-729F5ED03E5F}" type="slidenum">
              <a:rPr lang="en-GB" smtClean="0"/>
              <a:t>18</a:t>
            </a:fld>
            <a:endParaRPr lang="en-GB"/>
          </a:p>
        </p:txBody>
      </p:sp>
    </p:spTree>
    <p:extLst>
      <p:ext uri="{BB962C8B-B14F-4D97-AF65-F5344CB8AC3E}">
        <p14:creationId xmlns:p14="http://schemas.microsoft.com/office/powerpoint/2010/main" val="297069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GB" sz="1600" dirty="0" smtClean="0"/>
              <a:t>One of the most hazardous occupations: </a:t>
            </a:r>
            <a:r>
              <a:rPr lang="en-US" sz="1400" dirty="0" smtClean="0"/>
              <a:t>Accident (FR) </a:t>
            </a:r>
            <a:r>
              <a:rPr lang="en-GB" sz="1400" dirty="0" smtClean="0"/>
              <a:t>and illness (DK) </a:t>
            </a:r>
            <a:r>
              <a:rPr lang="en-US" sz="1400" dirty="0" smtClean="0"/>
              <a:t>rate 2x average, </a:t>
            </a:r>
            <a:r>
              <a:rPr lang="en-GB" sz="1400" dirty="0" smtClean="0"/>
              <a:t>infectious diseases rate 6x average (DK)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The range of materials to which workers are potentially exposed to is very large.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Increasing volumes of waste result in difficulties in identifying the provenance and composition of waste. </a:t>
            </a:r>
          </a:p>
          <a:p>
            <a:endParaRPr lang="en-GB" sz="1600" dirty="0"/>
          </a:p>
        </p:txBody>
      </p:sp>
      <p:sp>
        <p:nvSpPr>
          <p:cNvPr id="4" name="Slide Number Placeholder 3"/>
          <p:cNvSpPr>
            <a:spLocks noGrp="1"/>
          </p:cNvSpPr>
          <p:nvPr>
            <p:ph type="sldNum" sz="quarter" idx="10"/>
          </p:nvPr>
        </p:nvSpPr>
        <p:spPr/>
        <p:txBody>
          <a:bodyPr/>
          <a:lstStyle/>
          <a:p>
            <a:fld id="{45BC6924-4712-4837-A8E3-729F5ED03E5F}"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920719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5BC6924-4712-4837-A8E3-729F5ED03E5F}" type="slidenum">
              <a:rPr lang="en-GB" smtClean="0"/>
              <a:t>20</a:t>
            </a:fld>
            <a:endParaRPr lang="en-GB"/>
          </a:p>
        </p:txBody>
      </p:sp>
    </p:spTree>
    <p:extLst>
      <p:ext uri="{BB962C8B-B14F-4D97-AF65-F5344CB8AC3E}">
        <p14:creationId xmlns:p14="http://schemas.microsoft.com/office/powerpoint/2010/main" val="3510888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Storage and handling of biomass expose workers to physical risks, chemical and biological risks and risks from fire and explosion. High temperatures and sometimes high pressures are used in pyrolysis (350-550°C) and gasification (over 700°C). There is also a potential issue with the increased variability in the constitution of gas derived from biomass compared to fossil fuels. Third generation biofuels have the potential to give rise to new biological risks. There may also be operational risks associated with the scaling-up of third generation biofuel production from demonstration plant to commercial scale.</a:t>
            </a:r>
          </a:p>
          <a:p>
            <a:r>
              <a:rPr lang="en-GB" sz="1200" kern="1200" dirty="0" smtClean="0">
                <a:solidFill>
                  <a:schemeClr val="tx1"/>
                </a:solidFill>
                <a:effectLst/>
                <a:latin typeface="+mn-lt"/>
                <a:ea typeface="+mn-ea"/>
                <a:cs typeface="+mn-cs"/>
              </a:rPr>
              <a:t>With widespread adoption of bioenergy, many workers are potentially at risk. Agriculture increasingly turns to biomass production and work in forestry is likely to intensify. Waste products from biomass are toxic. The zero waste economy entails dealing with the most difficult tail end of the waste stream as such wastes in concentrated form are hazards that need special handling before it is spread out and diluted to safe levels (for instance a completely closed cycle means bringing wood ashes back to the forest, but these contain heavy metals and are strongly alkaline).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New players, less familiar with the risks of handling fuel, such as farmers producing low quantities, or companies starting to use their own waste as an energy source (for example in the textile or food industry) may be particularly at risk. There may also be problems with the quality of their products and therefore safety issues, as well as the impact on gas network pipelines from biogas or syngas not meeting the required gas specification.</a:t>
            </a:r>
            <a:endParaRPr lang="en-GB" dirty="0" smtClean="0"/>
          </a:p>
          <a:p>
            <a:endParaRPr lang="en-GB" dirty="0"/>
          </a:p>
        </p:txBody>
      </p:sp>
      <p:sp>
        <p:nvSpPr>
          <p:cNvPr id="4" name="Slide Number Placeholder 3"/>
          <p:cNvSpPr>
            <a:spLocks noGrp="1"/>
          </p:cNvSpPr>
          <p:nvPr>
            <p:ph type="sldNum" sz="quarter" idx="10"/>
          </p:nvPr>
        </p:nvSpPr>
        <p:spPr/>
        <p:txBody>
          <a:bodyPr/>
          <a:lstStyle/>
          <a:p>
            <a:fld id="{45BC6924-4712-4837-A8E3-729F5ED03E5F}" type="slidenum">
              <a:rPr lang="en-GB" smtClean="0"/>
              <a:t>21</a:t>
            </a:fld>
            <a:endParaRPr lang="en-GB"/>
          </a:p>
        </p:txBody>
      </p:sp>
    </p:spTree>
    <p:extLst>
      <p:ext uri="{BB962C8B-B14F-4D97-AF65-F5344CB8AC3E}">
        <p14:creationId xmlns:p14="http://schemas.microsoft.com/office/powerpoint/2010/main" val="3039308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TextEdit="1"/>
          </p:cNvSpPr>
          <p:nvPr>
            <p:ph type="sldImg"/>
          </p:nvPr>
        </p:nvSpPr>
        <p:spPr bwMode="auto">
          <a:xfrm>
            <a:off x="903288" y="749300"/>
            <a:ext cx="5000625" cy="3751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Rectangle 3"/>
          <p:cNvSpPr>
            <a:spLocks noGrp="1"/>
          </p:cNvSpPr>
          <p:nvPr>
            <p:ph type="body" idx="1"/>
          </p:nvPr>
        </p:nvSpPr>
        <p:spPr bwMode="auto">
          <a:xfrm>
            <a:off x="895350" y="4748213"/>
            <a:ext cx="5006975" cy="4414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smtClean="0"/>
          </a:p>
        </p:txBody>
      </p:sp>
    </p:spTree>
    <p:extLst>
      <p:ext uri="{BB962C8B-B14F-4D97-AF65-F5344CB8AC3E}">
        <p14:creationId xmlns:p14="http://schemas.microsoft.com/office/powerpoint/2010/main" val="1236216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effectLst/>
              </a:rPr>
              <a:t>Compressed Air Energy Storage</a:t>
            </a:r>
            <a:r>
              <a:rPr lang="en-GB" dirty="0" smtClean="0">
                <a:effectLst/>
              </a:rPr>
              <a:t> (</a:t>
            </a:r>
            <a:r>
              <a:rPr lang="en-GB" b="1" dirty="0" smtClean="0">
                <a:effectLst/>
              </a:rPr>
              <a:t>CAES</a:t>
            </a:r>
            <a:r>
              <a:rPr lang="en-GB" dirty="0" smtClean="0">
                <a:effectLst/>
              </a:rPr>
              <a:t>) is a way to </a:t>
            </a:r>
            <a:r>
              <a:rPr lang="en-GB" dirty="0" smtClean="0">
                <a:effectLst/>
                <a:hlinkClick r:id="rId3" action="ppaction://hlinkfile" tooltip="Energy storage"/>
              </a:rPr>
              <a:t>store energy</a:t>
            </a:r>
            <a:r>
              <a:rPr lang="en-GB" dirty="0" smtClean="0">
                <a:effectLst/>
              </a:rPr>
              <a:t> generated at one time for use at another time. At utility scale, energy generated during periods of low energy demand (off-peak) can be released to meet higher demand (</a:t>
            </a:r>
            <a:r>
              <a:rPr lang="en-GB" dirty="0" smtClean="0">
                <a:effectLst/>
                <a:hlinkClick r:id="rId4" action="ppaction://hlinkfile" tooltip="Peak load"/>
              </a:rPr>
              <a:t>peak load</a:t>
            </a:r>
            <a:r>
              <a:rPr lang="en-GB" dirty="0" smtClean="0">
                <a:effectLst/>
              </a:rPr>
              <a:t>) periods</a:t>
            </a:r>
          </a:p>
          <a:p>
            <a:endParaRPr lang="en-GB" dirty="0"/>
          </a:p>
        </p:txBody>
      </p:sp>
      <p:sp>
        <p:nvSpPr>
          <p:cNvPr id="4" name="Slide Number Placeholder 3"/>
          <p:cNvSpPr>
            <a:spLocks noGrp="1"/>
          </p:cNvSpPr>
          <p:nvPr>
            <p:ph type="sldNum" sz="quarter" idx="10"/>
          </p:nvPr>
        </p:nvSpPr>
        <p:spPr/>
        <p:txBody>
          <a:bodyPr/>
          <a:lstStyle/>
          <a:p>
            <a:fld id="{45BC6924-4712-4837-A8E3-729F5ED03E5F}" type="slidenum">
              <a:rPr lang="en-GB" smtClean="0"/>
              <a:t>22</a:t>
            </a:fld>
            <a:endParaRPr lang="en-GB"/>
          </a:p>
        </p:txBody>
      </p:sp>
    </p:spTree>
    <p:extLst>
      <p:ext uri="{BB962C8B-B14F-4D97-AF65-F5344CB8AC3E}">
        <p14:creationId xmlns:p14="http://schemas.microsoft.com/office/powerpoint/2010/main" val="1119745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BC6924-4712-4837-A8E3-729F5ED03E5F}"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3831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fld id="{76138387-9814-4372-9357-E1DA15C3C311}" type="slidenum">
              <a:rPr lang="en-GB" sz="1200" smtClean="0"/>
              <a:pPr eaLnBrk="1" hangingPunct="1"/>
              <a:t>24</a:t>
            </a:fld>
            <a:endParaRPr lang="en-GB" sz="1200" smtClean="0"/>
          </a:p>
        </p:txBody>
      </p:sp>
      <p:sp>
        <p:nvSpPr>
          <p:cNvPr id="36867" name="Rectangle 2"/>
          <p:cNvSpPr>
            <a:spLocks noGrp="1" noRot="1" noChangeAspect="1" noChangeArrowheads="1" noTextEdit="1"/>
          </p:cNvSpPr>
          <p:nvPr>
            <p:ph type="sldImg"/>
          </p:nvPr>
        </p:nvSpPr>
        <p:spPr>
          <a:xfrm>
            <a:off x="904875" y="749300"/>
            <a:ext cx="4999038" cy="3749675"/>
          </a:xfrm>
          <a:ln/>
        </p:spPr>
      </p:sp>
      <p:sp>
        <p:nvSpPr>
          <p:cNvPr id="36868" name="Rectangle 3"/>
          <p:cNvSpPr>
            <a:spLocks noGrp="1" noChangeArrowheads="1"/>
          </p:cNvSpPr>
          <p:nvPr>
            <p:ph type="body" idx="1"/>
          </p:nvPr>
        </p:nvSpPr>
        <p:spPr>
          <a:xfrm>
            <a:off x="893763" y="4748213"/>
            <a:ext cx="5010150" cy="4414838"/>
          </a:xfrm>
          <a:noFill/>
        </p:spPr>
        <p:txBody>
          <a:bodyPr/>
          <a:lstStyle/>
          <a:p>
            <a:pPr eaLnBrk="1" hangingPunct="1"/>
            <a:r>
              <a:rPr lang="en-US" sz="1800" dirty="0" smtClean="0"/>
              <a:t>Not always new risks, (but in the end there are not so many new ways in which people can die!) but old hazards e.g. electrical risks might not be thought of in the new situation or in the combination in which it will be found. </a:t>
            </a:r>
          </a:p>
        </p:txBody>
      </p:sp>
    </p:spTree>
    <p:extLst>
      <p:ext uri="{BB962C8B-B14F-4D97-AF65-F5344CB8AC3E}">
        <p14:creationId xmlns:p14="http://schemas.microsoft.com/office/powerpoint/2010/main" val="2843694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300"/>
              </a:spcBef>
              <a:buFont typeface="Arial" pitchFamily="34" charset="0"/>
              <a:buChar char="•"/>
            </a:pPr>
            <a:r>
              <a:rPr lang="en-GB" sz="1600" dirty="0" smtClean="0"/>
              <a:t>A diversity of workplaces with specific situations, but with common issues</a:t>
            </a:r>
          </a:p>
          <a:p>
            <a:pPr marL="285750" indent="-285750">
              <a:spcBef>
                <a:spcPts val="300"/>
              </a:spcBef>
              <a:buFont typeface="Arial" pitchFamily="34" charset="0"/>
              <a:buChar char="•"/>
            </a:pPr>
            <a:r>
              <a:rPr lang="en-GB" sz="1600" dirty="0" smtClean="0"/>
              <a:t>Fundamental transformation in terms of business processes and skill sets </a:t>
            </a:r>
          </a:p>
          <a:p>
            <a:pPr marL="742950" lvl="1" indent="-285750">
              <a:spcBef>
                <a:spcPts val="300"/>
              </a:spcBef>
              <a:buFont typeface="Arial" pitchFamily="34" charset="0"/>
              <a:buChar char="•"/>
            </a:pPr>
            <a:r>
              <a:rPr lang="en-GB" sz="1600" dirty="0" smtClean="0"/>
              <a:t>With new entrants possibly unskilled to perform in a healthy and safe manner</a:t>
            </a:r>
          </a:p>
          <a:p>
            <a:pPr marL="465750" lvl="2" indent="-285750">
              <a:spcBef>
                <a:spcPts val="300"/>
              </a:spcBef>
              <a:buClr>
                <a:schemeClr val="tx2"/>
              </a:buClr>
              <a:buFont typeface="Arial" pitchFamily="34" charset="0"/>
              <a:buChar char="•"/>
            </a:pPr>
            <a:r>
              <a:rPr lang="en-GB" sz="1600" dirty="0" smtClean="0">
                <a:solidFill>
                  <a:srgbClr val="FF3300"/>
                </a:solidFill>
                <a:effectLst>
                  <a:outerShdw blurRad="38100" dist="38100" dir="2700000" algn="tl">
                    <a:srgbClr val="000000">
                      <a:alpha val="43137"/>
                    </a:srgbClr>
                  </a:outerShdw>
                </a:effectLst>
                <a:sym typeface="Wingdings" pitchFamily="2" charset="2"/>
              </a:rPr>
              <a:t> </a:t>
            </a:r>
            <a:r>
              <a:rPr lang="en-GB" sz="1600" dirty="0" smtClean="0">
                <a:sym typeface="Wingdings" pitchFamily="2" charset="2"/>
              </a:rPr>
              <a:t>Dangerous installations/working situations, and maintenance workers at high risks </a:t>
            </a:r>
          </a:p>
          <a:p>
            <a:pPr marL="252000" lvl="1" indent="-252000">
              <a:spcBef>
                <a:spcPts val="300"/>
              </a:spcBef>
              <a:buClr>
                <a:schemeClr val="tx2"/>
              </a:buClr>
              <a:buFont typeface="Wingdings" pitchFamily="2" charset="2"/>
              <a:buChar char="§"/>
            </a:pPr>
            <a:r>
              <a:rPr lang="en-GB" sz="1600" b="1" dirty="0" smtClean="0">
                <a:solidFill>
                  <a:schemeClr val="tx2"/>
                </a:solidFill>
              </a:rPr>
              <a:t>Maintenance: a challenge common to all green technologies addressed</a:t>
            </a:r>
          </a:p>
          <a:p>
            <a:pPr marL="252000" lvl="1" indent="-252000">
              <a:spcBef>
                <a:spcPts val="300"/>
              </a:spcBef>
              <a:buClr>
                <a:schemeClr val="tx2"/>
              </a:buClr>
              <a:buFont typeface="Wingdings" pitchFamily="2" charset="2"/>
              <a:buChar char="§"/>
            </a:pPr>
            <a:r>
              <a:rPr lang="en-GB" sz="1600" b="1" dirty="0" smtClean="0">
                <a:solidFill>
                  <a:schemeClr val="tx2"/>
                </a:solidFill>
              </a:rPr>
              <a:t>Time pressures: OSH may be overlooked</a:t>
            </a:r>
          </a:p>
          <a:p>
            <a:pPr marL="742950" lvl="1" indent="-285750">
              <a:spcBef>
                <a:spcPts val="300"/>
              </a:spcBef>
              <a:buFont typeface="Arial" pitchFamily="34" charset="0"/>
              <a:buChar char="•"/>
            </a:pPr>
            <a:r>
              <a:rPr lang="en-GB" sz="1600" dirty="0" smtClean="0"/>
              <a:t>Rate of innovation and rush to green the economy - Subsidies and their withdrawals</a:t>
            </a:r>
          </a:p>
          <a:p>
            <a:pPr marL="742950" lvl="1" indent="-285750">
              <a:spcBef>
                <a:spcPts val="300"/>
              </a:spcBef>
              <a:buFont typeface="Arial" pitchFamily="34" charset="0"/>
              <a:buChar char="•"/>
            </a:pPr>
            <a:r>
              <a:rPr lang="en-GB" sz="1600" dirty="0" smtClean="0"/>
              <a:t>Skill shortage linked to the innovation rate and as technology areas compete with each other for highly qualified staff </a:t>
            </a:r>
            <a:r>
              <a:rPr lang="en-GB" sz="1600" dirty="0" smtClean="0">
                <a:solidFill>
                  <a:srgbClr val="FF3300"/>
                </a:solidFill>
                <a:effectLst>
                  <a:outerShdw blurRad="38100" dist="38100" dir="2700000" algn="tl">
                    <a:srgbClr val="000000">
                      <a:alpha val="43137"/>
                    </a:srgbClr>
                  </a:outerShdw>
                </a:effectLst>
                <a:sym typeface="Wingdings" pitchFamily="2" charset="2"/>
              </a:rPr>
              <a:t> </a:t>
            </a:r>
            <a:r>
              <a:rPr lang="en-GB" sz="1600" dirty="0" smtClean="0">
                <a:sym typeface="Wingdings" pitchFamily="2" charset="2"/>
              </a:rPr>
              <a:t>polarisation of the workforce</a:t>
            </a:r>
          </a:p>
          <a:p>
            <a:pPr marL="285750" indent="-285750">
              <a:spcBef>
                <a:spcPts val="300"/>
              </a:spcBef>
              <a:buFont typeface="Arial" pitchFamily="34" charset="0"/>
              <a:buChar char="•"/>
            </a:pPr>
            <a:r>
              <a:rPr lang="en-GB" sz="1600" dirty="0" smtClean="0">
                <a:sym typeface="Wingdings" pitchFamily="2" charset="2"/>
              </a:rPr>
              <a:t>Tension highly skilled jobs / manual &amp; difficult jobs</a:t>
            </a:r>
            <a:endParaRPr lang="en-GB" sz="1600" dirty="0" smtClean="0"/>
          </a:p>
          <a:p>
            <a:pPr marL="252000" lvl="1" indent="-252000">
              <a:spcBef>
                <a:spcPts val="300"/>
              </a:spcBef>
              <a:buClr>
                <a:schemeClr val="tx2"/>
              </a:buClr>
              <a:buFont typeface="Wingdings" pitchFamily="2" charset="2"/>
              <a:buChar char="§"/>
            </a:pPr>
            <a:r>
              <a:rPr lang="en-GB" sz="1600" b="1" dirty="0" smtClean="0">
                <a:solidFill>
                  <a:schemeClr val="tx2"/>
                </a:solidFill>
              </a:rPr>
              <a:t>Decentralisation of processes and distributed nature of the work </a:t>
            </a:r>
            <a:br>
              <a:rPr lang="en-GB" sz="1600" b="1" dirty="0" smtClean="0">
                <a:solidFill>
                  <a:schemeClr val="tx2"/>
                </a:solidFill>
              </a:rPr>
            </a:br>
            <a:r>
              <a:rPr lang="en-GB" sz="1600" dirty="0" smtClean="0">
                <a:solidFill>
                  <a:srgbClr val="FF3300"/>
                </a:solidFill>
                <a:effectLst>
                  <a:outerShdw blurRad="38100" dist="38100" dir="2700000" algn="tl">
                    <a:srgbClr val="000000">
                      <a:alpha val="43137"/>
                    </a:srgbClr>
                  </a:outerShdw>
                </a:effectLst>
                <a:sym typeface="Wingdings" pitchFamily="2" charset="2"/>
              </a:rPr>
              <a:t></a:t>
            </a:r>
            <a:r>
              <a:rPr lang="en-GB" sz="1600" b="1" dirty="0" smtClean="0">
                <a:solidFill>
                  <a:schemeClr val="tx2"/>
                </a:solidFill>
                <a:sym typeface="Wingdings" pitchFamily="2" charset="2"/>
              </a:rPr>
              <a:t> difficult monitoring and enforcement of good working practices </a:t>
            </a:r>
          </a:p>
          <a:p>
            <a:pPr marL="252000" lvl="1" indent="-252000">
              <a:spcBef>
                <a:spcPts val="300"/>
              </a:spcBef>
              <a:buClr>
                <a:schemeClr val="tx2"/>
              </a:buClr>
              <a:buFont typeface="Wingdings" pitchFamily="2" charset="2"/>
              <a:buChar char="§"/>
            </a:pPr>
            <a:r>
              <a:rPr lang="en-GB" sz="1600" b="1" dirty="0" smtClean="0">
                <a:solidFill>
                  <a:schemeClr val="tx2"/>
                </a:solidFill>
                <a:sym typeface="Wingdings" pitchFamily="2" charset="2"/>
              </a:rPr>
              <a:t>Work organisation and OSH culture:</a:t>
            </a:r>
          </a:p>
          <a:p>
            <a:pPr marL="742950" lvl="1" indent="-285750">
              <a:spcBef>
                <a:spcPts val="300"/>
              </a:spcBef>
              <a:buFont typeface="Arial" pitchFamily="34" charset="0"/>
              <a:buChar char="•"/>
            </a:pPr>
            <a:r>
              <a:rPr lang="en-GB" sz="1600" dirty="0" smtClean="0"/>
              <a:t>Trend towards increase of micro-enterprises, self-entrepreneurs</a:t>
            </a:r>
          </a:p>
          <a:p>
            <a:pPr marL="285750" indent="-285750">
              <a:spcBef>
                <a:spcPts val="300"/>
              </a:spcBef>
              <a:buFont typeface="Arial" pitchFamily="34" charset="0"/>
              <a:buChar char="•"/>
            </a:pPr>
            <a:r>
              <a:rPr lang="en-GB" sz="1600" dirty="0" smtClean="0"/>
              <a:t>Human-machine interfaces in construction, manufacturing, transport, waste </a:t>
            </a:r>
            <a:r>
              <a:rPr lang="en-GB" sz="1600" dirty="0" err="1" smtClean="0"/>
              <a:t>etc</a:t>
            </a:r>
            <a:endParaRPr lang="en-GB" sz="1600" dirty="0" smtClean="0"/>
          </a:p>
          <a:p>
            <a:pPr marL="285750" indent="-285750">
              <a:spcBef>
                <a:spcPts val="300"/>
              </a:spcBef>
              <a:buFont typeface="Arial" pitchFamily="34" charset="0"/>
              <a:buChar char="•"/>
            </a:pPr>
            <a:r>
              <a:rPr lang="en-GB" sz="1600" dirty="0" smtClean="0"/>
              <a:t>New materials with (unknown) health effects along the life-cycle</a:t>
            </a:r>
          </a:p>
          <a:p>
            <a:pPr marL="742950" lvl="1" indent="-285750">
              <a:spcBef>
                <a:spcPts val="300"/>
              </a:spcBef>
              <a:buFont typeface="Arial" pitchFamily="34" charset="0"/>
              <a:buChar char="•"/>
            </a:pPr>
            <a:r>
              <a:rPr lang="en-GB" sz="1600" dirty="0" smtClean="0"/>
              <a:t>Diseases are difficult to trace back to jobs as no-one stays in the same job for life</a:t>
            </a:r>
          </a:p>
          <a:p>
            <a:pPr marL="285750" indent="-285750">
              <a:spcBef>
                <a:spcPts val="300"/>
              </a:spcBef>
              <a:buFont typeface="Arial" pitchFamily="34" charset="0"/>
              <a:buChar char="•"/>
            </a:pPr>
            <a:r>
              <a:rPr lang="en-GB" sz="1600" dirty="0" smtClean="0"/>
              <a:t>End-of-life issues: recycling but also extending life of installations – with up-graded OSH conditions?</a:t>
            </a:r>
          </a:p>
          <a:p>
            <a:endParaRPr lang="en-GB" dirty="0"/>
          </a:p>
        </p:txBody>
      </p:sp>
      <p:sp>
        <p:nvSpPr>
          <p:cNvPr id="4" name="Slide Number Placeholder 3"/>
          <p:cNvSpPr>
            <a:spLocks noGrp="1"/>
          </p:cNvSpPr>
          <p:nvPr>
            <p:ph type="sldNum" sz="quarter" idx="10"/>
          </p:nvPr>
        </p:nvSpPr>
        <p:spPr/>
        <p:txBody>
          <a:bodyPr/>
          <a:lstStyle/>
          <a:p>
            <a:fld id="{45BC6924-4712-4837-A8E3-729F5ED03E5F}" type="slidenum">
              <a:rPr lang="en-GB" smtClean="0"/>
              <a:t>25</a:t>
            </a:fld>
            <a:endParaRPr lang="en-GB"/>
          </a:p>
        </p:txBody>
      </p:sp>
    </p:spTree>
    <p:extLst>
      <p:ext uri="{BB962C8B-B14F-4D97-AF65-F5344CB8AC3E}">
        <p14:creationId xmlns:p14="http://schemas.microsoft.com/office/powerpoint/2010/main" val="1651620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5BC6924-4712-4837-A8E3-729F5ED03E5F}" type="slidenum">
              <a:rPr lang="en-GB" smtClean="0"/>
              <a:t>26</a:t>
            </a:fld>
            <a:endParaRPr lang="en-GB"/>
          </a:p>
        </p:txBody>
      </p:sp>
    </p:spTree>
    <p:extLst>
      <p:ext uri="{BB962C8B-B14F-4D97-AF65-F5344CB8AC3E}">
        <p14:creationId xmlns:p14="http://schemas.microsoft.com/office/powerpoint/2010/main" val="3012900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5BC6924-4712-4837-A8E3-729F5ED03E5F}" type="slidenum">
              <a:rPr lang="en-GB" smtClean="0"/>
              <a:t>27</a:t>
            </a:fld>
            <a:endParaRPr lang="en-GB"/>
          </a:p>
        </p:txBody>
      </p:sp>
    </p:spTree>
    <p:extLst>
      <p:ext uri="{BB962C8B-B14F-4D97-AF65-F5344CB8AC3E}">
        <p14:creationId xmlns:p14="http://schemas.microsoft.com/office/powerpoint/2010/main" val="4289328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5BC6924-4712-4837-A8E3-729F5ED03E5F}" type="slidenum">
              <a:rPr lang="en-GB" smtClean="0"/>
              <a:t>28</a:t>
            </a:fld>
            <a:endParaRPr lang="en-GB"/>
          </a:p>
        </p:txBody>
      </p:sp>
    </p:spTree>
    <p:extLst>
      <p:ext uri="{BB962C8B-B14F-4D97-AF65-F5344CB8AC3E}">
        <p14:creationId xmlns:p14="http://schemas.microsoft.com/office/powerpoint/2010/main" val="3887225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fld id="{1010CD85-7184-40E6-9EE3-8A960146E0CA}" type="slidenum">
              <a:rPr lang="en-GB" sz="1200" smtClean="0"/>
              <a:pPr eaLnBrk="1" hangingPunct="1"/>
              <a:t>4</a:t>
            </a:fld>
            <a:endParaRPr lang="en-GB" sz="1200" smtClean="0"/>
          </a:p>
        </p:txBody>
      </p:sp>
      <p:sp>
        <p:nvSpPr>
          <p:cNvPr id="33795" name="Rectangle 2"/>
          <p:cNvSpPr>
            <a:spLocks noGrp="1" noRot="1" noChangeAspect="1" noChangeArrowheads="1" noTextEdit="1"/>
          </p:cNvSpPr>
          <p:nvPr>
            <p:ph type="sldImg"/>
          </p:nvPr>
        </p:nvSpPr>
        <p:spPr>
          <a:xfrm>
            <a:off x="904875" y="749300"/>
            <a:ext cx="4999038" cy="3749675"/>
          </a:xfrm>
          <a:ln/>
        </p:spPr>
      </p:sp>
      <p:sp>
        <p:nvSpPr>
          <p:cNvPr id="33796" name="Rectangle 3"/>
          <p:cNvSpPr>
            <a:spLocks noGrp="1" noChangeArrowheads="1"/>
          </p:cNvSpPr>
          <p:nvPr>
            <p:ph type="body" idx="1"/>
          </p:nvPr>
        </p:nvSpPr>
        <p:spPr>
          <a:xfrm>
            <a:off x="893763" y="4748213"/>
            <a:ext cx="5010150" cy="4414838"/>
          </a:xfrm>
          <a:noFill/>
        </p:spPr>
        <p:txBody>
          <a:bodyPr/>
          <a:lstStyle/>
          <a:p>
            <a:pPr eaLnBrk="1" hangingPunct="1"/>
            <a:r>
              <a:rPr lang="en-GB" dirty="0" smtClean="0"/>
              <a:t>Europe 2020 Strategy: 20-30 %  in CO2 emissions  &amp; 20%  in renewable energy &amp; energy efficiency  over 1million new jobs by 2020</a:t>
            </a:r>
          </a:p>
          <a:p>
            <a:pPr eaLnBrk="1" hangingPunct="1"/>
            <a:r>
              <a:rPr lang="en-GB" dirty="0" smtClean="0"/>
              <a:t>EU: renewables sector grew by over 300,000 workers between 2005 and 2009</a:t>
            </a:r>
          </a:p>
          <a:p>
            <a:pPr eaLnBrk="1" hangingPunct="1"/>
            <a:r>
              <a:rPr lang="en-GB" dirty="0" smtClean="0"/>
              <a:t>Solar, wind and biomass energy experience the most rapid employment growth</a:t>
            </a:r>
          </a:p>
          <a:p>
            <a:pPr eaLnBrk="1" hangingPunct="1"/>
            <a:r>
              <a:rPr lang="en-GB" dirty="0" smtClean="0"/>
              <a:t>EU: 300,000 jobs linked to biomass fuel production by 2020</a:t>
            </a:r>
          </a:p>
          <a:p>
            <a:pPr eaLnBrk="1" hangingPunct="1"/>
            <a:r>
              <a:rPr lang="en-GB" dirty="0" smtClean="0"/>
              <a:t>Wind energy: grew worldwide by 31% in 2009 in spite of the crisis</a:t>
            </a:r>
          </a:p>
          <a:p>
            <a:pPr eaLnBrk="1" hangingPunct="1"/>
            <a:r>
              <a:rPr lang="en-GB" dirty="0" smtClean="0"/>
              <a:t>FR: 600,000 green jobs by 2020</a:t>
            </a:r>
          </a:p>
          <a:p>
            <a:pPr eaLnBrk="1" hangingPunct="1"/>
            <a:r>
              <a:rPr lang="en-GB" dirty="0" smtClean="0"/>
              <a:t>Definition Green Jobs</a:t>
            </a:r>
          </a:p>
          <a:p>
            <a:pPr eaLnBrk="1" hangingPunct="1"/>
            <a:endParaRPr lang="en-GB" dirty="0" smtClean="0"/>
          </a:p>
          <a:p>
            <a:pPr eaLnBrk="1" hangingPunct="1"/>
            <a:r>
              <a:rPr lang="en-GB" dirty="0" smtClean="0"/>
              <a:t>ILO: Jobs are green when they help reduce negative environmental impact ultimately leading to environmentally, economically and socially sustainable enterprises and economies. More precisely green jobs are decent jobs that: </a:t>
            </a:r>
          </a:p>
          <a:p>
            <a:pPr eaLnBrk="1" hangingPunct="1"/>
            <a:r>
              <a:rPr lang="en-GB" dirty="0" smtClean="0"/>
              <a:t>Reduce consumption of energy and raw materials</a:t>
            </a:r>
          </a:p>
          <a:p>
            <a:pPr eaLnBrk="1" hangingPunct="1"/>
            <a:r>
              <a:rPr lang="en-GB" dirty="0" smtClean="0"/>
              <a:t>Limit greenhouse gas emissions</a:t>
            </a:r>
          </a:p>
          <a:p>
            <a:pPr eaLnBrk="1" hangingPunct="1"/>
            <a:r>
              <a:rPr lang="en-GB" dirty="0" smtClean="0"/>
              <a:t>Minimize waste and pollution</a:t>
            </a:r>
          </a:p>
          <a:p>
            <a:pPr eaLnBrk="1" hangingPunct="1"/>
            <a:r>
              <a:rPr lang="en-GB" dirty="0" smtClean="0"/>
              <a:t>Protect and restore ecosystems</a:t>
            </a:r>
          </a:p>
          <a:p>
            <a:pPr eaLnBrk="1" hangingPunct="1"/>
            <a:endParaRPr lang="en-GB" dirty="0" smtClean="0"/>
          </a:p>
          <a:p>
            <a:pPr eaLnBrk="1" hangingPunct="1"/>
            <a:r>
              <a:rPr lang="en-GB" dirty="0" smtClean="0"/>
              <a:t>United Nations Environment Programme (UNEP,</a:t>
            </a:r>
          </a:p>
          <a:p>
            <a:pPr eaLnBrk="1" hangingPunct="1"/>
            <a:r>
              <a:rPr lang="en-GB" dirty="0" smtClean="0"/>
              <a:t>2008). This defines</a:t>
            </a:r>
          </a:p>
          <a:p>
            <a:pPr eaLnBrk="1" hangingPunct="1"/>
            <a:r>
              <a:rPr lang="en-GB" dirty="0" smtClean="0"/>
              <a:t>… green jobs as work in agricultural, manufacturing, research and development (R &amp; D), administrative, and service activities that contribute substantially to preserving or restoring environmental</a:t>
            </a:r>
          </a:p>
          <a:p>
            <a:pPr eaLnBrk="1" hangingPunct="1"/>
            <a:r>
              <a:rPr lang="en-GB" dirty="0" smtClean="0"/>
              <a:t>quality. Specifically, but not exclusively, this includes jobs that help to protect ecosystems and biodiversity; reduce energy, materials, and water consumption through high efficiency strategies;</a:t>
            </a:r>
          </a:p>
          <a:p>
            <a:pPr eaLnBrk="1" hangingPunct="1"/>
            <a:r>
              <a:rPr lang="en-GB" dirty="0" smtClean="0"/>
              <a:t>de-carbonise the economy; and minimise or altogether avoid generation of all forms of waste and pollution.</a:t>
            </a:r>
          </a:p>
          <a:p>
            <a:pPr eaLnBrk="1" hangingPunct="1"/>
            <a:endParaRPr lang="en-GB" dirty="0" smtClean="0"/>
          </a:p>
          <a:p>
            <a:pPr eaLnBrk="1" hangingPunct="1"/>
            <a:r>
              <a:rPr lang="en-GB" dirty="0" smtClean="0"/>
              <a:t>Foresight</a:t>
            </a:r>
          </a:p>
          <a:p>
            <a:pPr eaLnBrk="1" hangingPunct="1"/>
            <a:r>
              <a:rPr lang="en-GB" dirty="0" smtClean="0"/>
              <a:t>The aim was to investigate new types of risk related to new technologies within green jobs. So the primary interest was in those working with or directly affected by the new technologies, rather than</a:t>
            </a:r>
          </a:p>
          <a:p>
            <a:pPr eaLnBrk="1" hangingPunct="1"/>
            <a:r>
              <a:rPr lang="en-GB" dirty="0" smtClean="0"/>
              <a:t>those merely associated indirectly with the new technologies.</a:t>
            </a:r>
          </a:p>
          <a:p>
            <a:pPr eaLnBrk="1" hangingPunct="1"/>
            <a:endParaRPr lang="fr-FR" dirty="0" smtClean="0"/>
          </a:p>
        </p:txBody>
      </p:sp>
    </p:spTree>
    <p:extLst>
      <p:ext uri="{BB962C8B-B14F-4D97-AF65-F5344CB8AC3E}">
        <p14:creationId xmlns:p14="http://schemas.microsoft.com/office/powerpoint/2010/main" val="419950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fld id="{06C3703B-E732-48D3-B386-A8314EA08D26}" type="slidenum">
              <a:rPr lang="en-GB" sz="1200" smtClean="0"/>
              <a:pPr eaLnBrk="1" hangingPunct="1"/>
              <a:t>5</a:t>
            </a:fld>
            <a:endParaRPr lang="en-GB" sz="1200"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r>
              <a:rPr lang="en-GB" sz="1400" dirty="0"/>
              <a:t>Policies are often driven by an “official” view of the future, based on models and statistics, but these often prove to be wrong</a:t>
            </a:r>
          </a:p>
          <a:p>
            <a:pPr eaLnBrk="1" hangingPunct="1"/>
            <a:r>
              <a:rPr lang="fr-FR" sz="1400" dirty="0" smtClean="0"/>
              <a:t>Scenarios do not </a:t>
            </a:r>
            <a:r>
              <a:rPr lang="fr-FR" sz="1400" dirty="0" err="1" smtClean="0"/>
              <a:t>remove</a:t>
            </a:r>
            <a:r>
              <a:rPr lang="fr-FR" sz="1400" dirty="0" smtClean="0"/>
              <a:t> </a:t>
            </a:r>
            <a:r>
              <a:rPr lang="fr-FR" sz="1400" dirty="0" err="1" smtClean="0"/>
              <a:t>uncertainties</a:t>
            </a:r>
            <a:r>
              <a:rPr lang="fr-FR" sz="1400" dirty="0" smtClean="0"/>
              <a:t> but </a:t>
            </a:r>
            <a:r>
              <a:rPr lang="fr-FR" sz="1400" dirty="0" err="1" smtClean="0"/>
              <a:t>allow</a:t>
            </a:r>
            <a:r>
              <a:rPr lang="fr-FR" sz="1400" dirty="0" smtClean="0"/>
              <a:t> to </a:t>
            </a:r>
            <a:r>
              <a:rPr lang="fr-FR" sz="1400" dirty="0" err="1" smtClean="0"/>
              <a:t>better</a:t>
            </a:r>
            <a:r>
              <a:rPr lang="fr-FR" sz="1400" dirty="0" smtClean="0"/>
              <a:t> analyse and </a:t>
            </a:r>
            <a:r>
              <a:rPr lang="fr-FR" sz="1400" dirty="0" err="1" smtClean="0"/>
              <a:t>understand</a:t>
            </a:r>
            <a:r>
              <a:rPr lang="fr-FR" sz="1400" dirty="0" smtClean="0"/>
              <a:t> </a:t>
            </a:r>
            <a:r>
              <a:rPr lang="fr-FR" sz="1400" dirty="0" err="1" smtClean="0"/>
              <a:t>them</a:t>
            </a:r>
            <a:r>
              <a:rPr lang="fr-FR" sz="1400" dirty="0" smtClean="0"/>
              <a:t>.</a:t>
            </a:r>
          </a:p>
          <a:p>
            <a:pPr eaLnBrk="1" hangingPunct="1"/>
            <a:r>
              <a:rPr lang="fr-FR" sz="1400" dirty="0" smtClean="0"/>
              <a:t>The values of the scenarios come more </a:t>
            </a:r>
            <a:r>
              <a:rPr lang="fr-FR" sz="1400" dirty="0" err="1" smtClean="0"/>
              <a:t>from</a:t>
            </a:r>
            <a:r>
              <a:rPr lang="fr-FR" sz="1400" dirty="0" smtClean="0"/>
              <a:t> the discussions and insights  </a:t>
            </a:r>
            <a:r>
              <a:rPr lang="fr-FR" sz="1400" dirty="0" err="1" smtClean="0"/>
              <a:t>they</a:t>
            </a:r>
            <a:r>
              <a:rPr lang="fr-FR" sz="1400" dirty="0" smtClean="0"/>
              <a:t> </a:t>
            </a:r>
            <a:r>
              <a:rPr lang="fr-FR" sz="1400" dirty="0" err="1" smtClean="0"/>
              <a:t>generate</a:t>
            </a:r>
            <a:endParaRPr lang="fr-FR" sz="1400" dirty="0" smtClean="0"/>
          </a:p>
        </p:txBody>
      </p:sp>
    </p:spTree>
    <p:extLst>
      <p:ext uri="{BB962C8B-B14F-4D97-AF65-F5344CB8AC3E}">
        <p14:creationId xmlns:p14="http://schemas.microsoft.com/office/powerpoint/2010/main" val="4200384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fld id="{9EFDCA1D-4FE9-4C5C-93B7-B328475EA1BA}" type="slidenum">
              <a:rPr lang="en-GB" sz="1200" smtClean="0"/>
              <a:pPr eaLnBrk="1" hangingPunct="1"/>
              <a:t>6</a:t>
            </a:fld>
            <a:endParaRPr lang="en-GB" sz="120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a:lnSpc>
                <a:spcPct val="110000"/>
              </a:lnSpc>
              <a:buFont typeface="Wingdings" pitchFamily="2" charset="2"/>
              <a:buAutoNum type="arabicPeriod"/>
            </a:pPr>
            <a:r>
              <a:rPr lang="en-GB" sz="800" dirty="0" smtClean="0"/>
              <a:t>Environment: CO2 emissions</a:t>
            </a:r>
            <a:r>
              <a:rPr lang="en-GB" sz="800" dirty="0"/>
              <a:t>, </a:t>
            </a:r>
            <a:r>
              <a:rPr lang="en-GB" sz="800" dirty="0" smtClean="0"/>
              <a:t>physical </a:t>
            </a:r>
            <a:r>
              <a:rPr lang="en-GB" sz="800" dirty="0"/>
              <a:t>effects of climate </a:t>
            </a:r>
            <a:r>
              <a:rPr lang="en-GB" sz="800" dirty="0" smtClean="0"/>
              <a:t>change (natural </a:t>
            </a:r>
            <a:r>
              <a:rPr lang="en-GB" sz="800" dirty="0"/>
              <a:t>disasters and the shortage of natural </a:t>
            </a:r>
            <a:r>
              <a:rPr lang="en-GB" sz="800" dirty="0" smtClean="0"/>
              <a:t>resources) and </a:t>
            </a:r>
            <a:r>
              <a:rPr lang="en-GB" sz="800" dirty="0"/>
              <a:t>the need to manage them </a:t>
            </a:r>
            <a:r>
              <a:rPr lang="en-GB" sz="800" dirty="0" smtClean="0"/>
              <a:t>better will </a:t>
            </a:r>
            <a:r>
              <a:rPr lang="en-GB" sz="800" dirty="0"/>
              <a:t>drive public opinion </a:t>
            </a:r>
            <a:r>
              <a:rPr lang="en-GB" sz="800" dirty="0" smtClean="0"/>
              <a:t>&amp; influence </a:t>
            </a:r>
            <a:r>
              <a:rPr lang="en-GB" sz="800" dirty="0"/>
              <a:t>government policies</a:t>
            </a:r>
          </a:p>
          <a:p>
            <a:pPr>
              <a:lnSpc>
                <a:spcPct val="110000"/>
              </a:lnSpc>
              <a:buFont typeface="Wingdings" pitchFamily="2" charset="2"/>
              <a:buAutoNum type="arabicPeriod"/>
            </a:pPr>
            <a:r>
              <a:rPr lang="en-GB" sz="800" dirty="0"/>
              <a:t>Government </a:t>
            </a:r>
            <a:r>
              <a:rPr lang="en-GB" sz="800" dirty="0" smtClean="0"/>
              <a:t>Incentives: having </a:t>
            </a:r>
            <a:r>
              <a:rPr lang="en-GB" sz="800" dirty="0"/>
              <a:t>clear and stable energy policies to encourage investment, promoting R&amp;D and offering grants, subsidies, favourable tax regimes, implementing recycling schemes and other inducements to promote green </a:t>
            </a:r>
            <a:r>
              <a:rPr lang="en-GB" sz="800" dirty="0" smtClean="0"/>
              <a:t>activities - Identify </a:t>
            </a:r>
            <a:r>
              <a:rPr lang="en-GB" sz="800" dirty="0"/>
              <a:t>skill needs and encourage relevant </a:t>
            </a:r>
            <a:r>
              <a:rPr lang="en-GB" sz="800" dirty="0" smtClean="0"/>
              <a:t>education + Government Controls: taxes</a:t>
            </a:r>
            <a:r>
              <a:rPr lang="en-GB" sz="800" dirty="0"/>
              <a:t>, carbon pricing, removal of subsidies on fossil fuels, legislation and other instruments to penalise polluting activities</a:t>
            </a:r>
          </a:p>
          <a:p>
            <a:pPr>
              <a:lnSpc>
                <a:spcPct val="120000"/>
              </a:lnSpc>
              <a:buFont typeface="Wingdings" pitchFamily="2" charset="2"/>
              <a:buNone/>
            </a:pPr>
            <a:r>
              <a:rPr lang="en-GB" sz="800" dirty="0" smtClean="0"/>
              <a:t>4. Public Opinion: the </a:t>
            </a:r>
            <a:r>
              <a:rPr lang="en-GB" sz="800" dirty="0"/>
              <a:t>public’s awareness and views on climate change and the extent to which they believe human activity is responsible will influence politicians and </a:t>
            </a:r>
            <a:r>
              <a:rPr lang="en-GB" sz="800" dirty="0" smtClean="0"/>
              <a:t>businesses attitudes </a:t>
            </a:r>
            <a:r>
              <a:rPr lang="en-GB" sz="800" dirty="0"/>
              <a:t>to risk may lead to acceptance/reluctance of new (green) </a:t>
            </a:r>
            <a:r>
              <a:rPr lang="en-GB" sz="800" dirty="0" smtClean="0"/>
              <a:t>technologies +  5</a:t>
            </a:r>
            <a:r>
              <a:rPr lang="en-GB" sz="800" dirty="0"/>
              <a:t>. Public Behaviour </a:t>
            </a:r>
            <a:r>
              <a:rPr lang="en-GB" sz="800" dirty="0" smtClean="0"/>
              <a:t>: unless </a:t>
            </a:r>
            <a:r>
              <a:rPr lang="en-GB" sz="800" dirty="0"/>
              <a:t>the public acts to protect the environment (buying green products, changing travelling patterns, etc.) the incentives for manufacturers to protect the environment will be </a:t>
            </a:r>
            <a:r>
              <a:rPr lang="en-GB" sz="800" dirty="0" err="1"/>
              <a:t>dismished</a:t>
            </a:r>
            <a:endParaRPr lang="en-GB" sz="800" dirty="0"/>
          </a:p>
          <a:p>
            <a:pPr>
              <a:lnSpc>
                <a:spcPct val="120000"/>
              </a:lnSpc>
              <a:buFont typeface="Wingdings" pitchFamily="2" charset="2"/>
              <a:buNone/>
            </a:pPr>
            <a:r>
              <a:rPr lang="en-GB" sz="800" dirty="0"/>
              <a:t>6. Economic </a:t>
            </a:r>
            <a:r>
              <a:rPr lang="en-GB" sz="800" dirty="0" smtClean="0"/>
              <a:t>Growth: the </a:t>
            </a:r>
            <a:r>
              <a:rPr lang="en-GB" sz="800" dirty="0"/>
              <a:t>state of European economies will affect the availability of resources with which to tackle environmental issues and to invest in new </a:t>
            </a:r>
            <a:r>
              <a:rPr lang="en-GB" sz="800" dirty="0" smtClean="0"/>
              <a:t>technologies</a:t>
            </a:r>
          </a:p>
          <a:p>
            <a:pPr>
              <a:lnSpc>
                <a:spcPct val="120000"/>
              </a:lnSpc>
              <a:buFont typeface="Wingdings" pitchFamily="2" charset="2"/>
              <a:buNone/>
            </a:pPr>
            <a:r>
              <a:rPr lang="en-GB" sz="800" dirty="0" smtClean="0"/>
              <a:t>7. International Issues:  globalisation </a:t>
            </a:r>
            <a:r>
              <a:rPr lang="en-GB" sz="800" dirty="0"/>
              <a:t>and the extent to which it grows or possibly recedes in the wake of the recession will affect competition for scarce natural resources, driving the need for green activities</a:t>
            </a:r>
          </a:p>
          <a:p>
            <a:pPr>
              <a:lnSpc>
                <a:spcPct val="120000"/>
              </a:lnSpc>
              <a:buFont typeface="Wingdings" pitchFamily="2" charset="2"/>
              <a:buNone/>
            </a:pPr>
            <a:r>
              <a:rPr lang="en-GB" sz="800" dirty="0"/>
              <a:t>8. Energy Security </a:t>
            </a:r>
            <a:r>
              <a:rPr lang="en-GB" sz="800" dirty="0" smtClean="0"/>
              <a:t>Issues: the </a:t>
            </a:r>
            <a:r>
              <a:rPr lang="en-GB" sz="800" dirty="0"/>
              <a:t>need for energy security and the desire to reduce dependency on imported energy will drive energy efficiency and the growth of renewable energy sources</a:t>
            </a:r>
          </a:p>
          <a:p>
            <a:pPr>
              <a:lnSpc>
                <a:spcPct val="120000"/>
              </a:lnSpc>
              <a:buFont typeface="Wingdings" pitchFamily="2" charset="2"/>
              <a:buNone/>
            </a:pPr>
            <a:r>
              <a:rPr lang="en-GB" sz="800" dirty="0"/>
              <a:t>9. </a:t>
            </a:r>
            <a:r>
              <a:rPr lang="en-GB" sz="800" dirty="0" smtClean="0"/>
              <a:t>Availability of Renewable </a:t>
            </a:r>
            <a:r>
              <a:rPr lang="en-GB" sz="800" dirty="0"/>
              <a:t>Energy </a:t>
            </a:r>
            <a:r>
              <a:rPr lang="en-GB" sz="800" dirty="0" smtClean="0"/>
              <a:t>Technologies : progress </a:t>
            </a:r>
            <a:r>
              <a:rPr lang="en-GB" sz="800" dirty="0"/>
              <a:t>in the development and availability of renewable energy technologies</a:t>
            </a:r>
          </a:p>
          <a:p>
            <a:pPr>
              <a:lnSpc>
                <a:spcPct val="120000"/>
              </a:lnSpc>
              <a:buFont typeface="Wingdings" pitchFamily="2" charset="2"/>
              <a:buNone/>
            </a:pPr>
            <a:r>
              <a:rPr lang="en-GB" sz="800" dirty="0"/>
              <a:t>10. Fossil Fuel </a:t>
            </a:r>
            <a:r>
              <a:rPr lang="en-GB" sz="800" dirty="0" smtClean="0"/>
              <a:t>Technologies: the </a:t>
            </a:r>
            <a:r>
              <a:rPr lang="en-GB" sz="800" dirty="0"/>
              <a:t>development and availability of technologies to allow continued use of fossil fuels (CCS, clean coal technologies, etc</a:t>
            </a:r>
            <a:r>
              <a:rPr lang="en-GB" sz="800" dirty="0" smtClean="0"/>
              <a:t>.)</a:t>
            </a:r>
          </a:p>
          <a:p>
            <a:pPr>
              <a:lnSpc>
                <a:spcPct val="120000"/>
              </a:lnSpc>
              <a:buFont typeface="Wingdings" pitchFamily="2" charset="2"/>
              <a:buNone/>
            </a:pPr>
            <a:r>
              <a:rPr lang="en-GB" sz="800" dirty="0" smtClean="0"/>
              <a:t>11. Nuclear Energy: whether </a:t>
            </a:r>
            <a:r>
              <a:rPr lang="en-GB" sz="800" dirty="0"/>
              <a:t>or not nuclear energy is regarded as </a:t>
            </a:r>
            <a:r>
              <a:rPr lang="en-GB" sz="800" dirty="0" smtClean="0"/>
              <a:t>green the </a:t>
            </a:r>
            <a:r>
              <a:rPr lang="en-GB" sz="800" dirty="0"/>
              <a:t>extent of its use </a:t>
            </a:r>
            <a:r>
              <a:rPr lang="en-GB" sz="800" dirty="0" smtClean="0"/>
              <a:t>affect </a:t>
            </a:r>
            <a:r>
              <a:rPr lang="en-GB" sz="800" dirty="0"/>
              <a:t>the creation of green jobs</a:t>
            </a:r>
          </a:p>
          <a:p>
            <a:pPr>
              <a:lnSpc>
                <a:spcPct val="120000"/>
              </a:lnSpc>
              <a:buFont typeface="Wingdings" pitchFamily="2" charset="2"/>
              <a:buNone/>
            </a:pPr>
            <a:r>
              <a:rPr lang="en-GB" sz="800" dirty="0"/>
              <a:t>12. Electricity Distribution, Storage and </a:t>
            </a:r>
            <a:r>
              <a:rPr lang="en-GB" sz="800" dirty="0" smtClean="0"/>
              <a:t>Use:  the </a:t>
            </a:r>
            <a:r>
              <a:rPr lang="en-GB" sz="800" dirty="0"/>
              <a:t>development of new technologies to cope with increased distributed electricity generation  </a:t>
            </a:r>
            <a:r>
              <a:rPr lang="en-GB" sz="800" dirty="0" smtClean="0"/>
              <a:t>would </a:t>
            </a:r>
            <a:r>
              <a:rPr lang="en-GB" sz="800" dirty="0"/>
              <a:t>lead to the creation of green jobs </a:t>
            </a:r>
            <a:r>
              <a:rPr lang="en-GB" sz="800" dirty="0" smtClean="0"/>
              <a:t>and </a:t>
            </a:r>
            <a:r>
              <a:rPr lang="en-GB" sz="800" dirty="0"/>
              <a:t>maybe new risks</a:t>
            </a:r>
          </a:p>
          <a:p>
            <a:pPr>
              <a:lnSpc>
                <a:spcPct val="120000"/>
              </a:lnSpc>
              <a:buFont typeface="Wingdings" pitchFamily="2" charset="2"/>
              <a:buNone/>
            </a:pPr>
            <a:r>
              <a:rPr lang="en-GB" sz="800" dirty="0"/>
              <a:t>13. Energy Efficiency </a:t>
            </a:r>
            <a:r>
              <a:rPr lang="en-GB" sz="800" dirty="0" smtClean="0"/>
              <a:t>Improvements: construction </a:t>
            </a:r>
            <a:r>
              <a:rPr lang="en-GB" sz="800" dirty="0"/>
              <a:t>of energy efficient buildings, retrofitting of insulation in older buildings, promotion of public transport use, less energy-demanding manufacturing, etc</a:t>
            </a:r>
            <a:r>
              <a:rPr lang="en-GB" sz="800" dirty="0" smtClean="0"/>
              <a:t>.</a:t>
            </a:r>
          </a:p>
          <a:p>
            <a:pPr>
              <a:lnSpc>
                <a:spcPct val="120000"/>
              </a:lnSpc>
              <a:buFont typeface="Wingdings" pitchFamily="2" charset="2"/>
              <a:buNone/>
            </a:pPr>
            <a:r>
              <a:rPr lang="en-GB" sz="800" dirty="0" smtClean="0"/>
              <a:t>14. Growth </a:t>
            </a:r>
            <a:r>
              <a:rPr lang="en-GB" sz="800" dirty="0"/>
              <a:t>in waste management and </a:t>
            </a:r>
            <a:r>
              <a:rPr lang="en-GB" sz="800" dirty="0" smtClean="0"/>
              <a:t>recycling: likely </a:t>
            </a:r>
            <a:r>
              <a:rPr lang="en-GB" sz="800" dirty="0"/>
              <a:t>to continue to grow, driven by declining natural resources, </a:t>
            </a:r>
            <a:r>
              <a:rPr lang="en-GB" sz="800" dirty="0" smtClean="0"/>
              <a:t>environmental </a:t>
            </a:r>
            <a:r>
              <a:rPr lang="en-GB" sz="800" dirty="0"/>
              <a:t>legislation and public </a:t>
            </a:r>
            <a:r>
              <a:rPr lang="en-GB" sz="800" dirty="0" smtClean="0"/>
              <a:t>behaviour, landfill </a:t>
            </a:r>
            <a:r>
              <a:rPr lang="en-GB" sz="800" dirty="0"/>
              <a:t>mining might increase and be a high-risk </a:t>
            </a:r>
            <a:r>
              <a:rPr lang="en-GB" sz="800" dirty="0" smtClean="0"/>
              <a:t>activity today’s </a:t>
            </a:r>
            <a:r>
              <a:rPr lang="en-GB" sz="800" dirty="0"/>
              <a:t>products are tomorrow’s waste and possible new risks</a:t>
            </a:r>
          </a:p>
          <a:p>
            <a:pPr>
              <a:lnSpc>
                <a:spcPct val="120000"/>
              </a:lnSpc>
              <a:buFont typeface="Wingdings" pitchFamily="2" charset="2"/>
              <a:buNone/>
            </a:pPr>
            <a:r>
              <a:rPr lang="en-GB" sz="800" dirty="0"/>
              <a:t>15. Technologies other than </a:t>
            </a:r>
            <a:r>
              <a:rPr lang="en-GB" sz="800" dirty="0" smtClean="0"/>
              <a:t>energy-related: nanotechnologies</a:t>
            </a:r>
            <a:r>
              <a:rPr lang="en-GB" sz="800" dirty="0"/>
              <a:t>, biotechnologies, green chemistry, sustainable manufacturing may offer environmental advantages but also bring OSH risks</a:t>
            </a:r>
          </a:p>
          <a:p>
            <a:pPr>
              <a:lnSpc>
                <a:spcPct val="120000"/>
              </a:lnSpc>
              <a:buFont typeface="Wingdings" pitchFamily="2" charset="2"/>
              <a:buNone/>
            </a:pPr>
            <a:r>
              <a:rPr lang="en-GB" sz="800" dirty="0"/>
              <a:t>16. Demographics and the </a:t>
            </a:r>
            <a:r>
              <a:rPr lang="en-GB" sz="800" dirty="0" smtClean="0"/>
              <a:t>workforce: increasing </a:t>
            </a:r>
            <a:r>
              <a:rPr lang="en-GB" sz="800" dirty="0"/>
              <a:t>population </a:t>
            </a:r>
            <a:r>
              <a:rPr lang="en-GB" sz="800" dirty="0" smtClean="0"/>
              <a:t>/changing </a:t>
            </a:r>
            <a:r>
              <a:rPr lang="en-GB" sz="800" dirty="0"/>
              <a:t>lifestyles </a:t>
            </a:r>
            <a:r>
              <a:rPr lang="en-GB" sz="800" dirty="0" smtClean="0"/>
              <a:t> </a:t>
            </a:r>
            <a:r>
              <a:rPr lang="en-GB" sz="800" dirty="0"/>
              <a:t>drive the need for more energy </a:t>
            </a:r>
            <a:r>
              <a:rPr lang="en-GB" sz="800" dirty="0" smtClean="0"/>
              <a:t>efficiency,  ageing </a:t>
            </a:r>
            <a:r>
              <a:rPr lang="en-GB" sz="800" dirty="0"/>
              <a:t>workforce may result in skill loss and increase in </a:t>
            </a:r>
            <a:r>
              <a:rPr lang="en-GB" sz="800" dirty="0" smtClean="0"/>
              <a:t>risk, more </a:t>
            </a:r>
            <a:r>
              <a:rPr lang="en-GB" sz="800" dirty="0"/>
              <a:t>migrant workers as a result of ageing and of climate change</a:t>
            </a:r>
          </a:p>
          <a:p>
            <a:pPr>
              <a:lnSpc>
                <a:spcPct val="120000"/>
              </a:lnSpc>
              <a:buFont typeface="Wingdings" pitchFamily="2" charset="2"/>
              <a:buNone/>
            </a:pPr>
            <a:endParaRPr lang="en-GB" sz="800" dirty="0"/>
          </a:p>
          <a:p>
            <a:pPr>
              <a:lnSpc>
                <a:spcPct val="120000"/>
              </a:lnSpc>
              <a:buFont typeface="Wingdings" pitchFamily="2" charset="2"/>
              <a:buNone/>
            </a:pPr>
            <a:endParaRPr lang="en-GB" sz="800" dirty="0"/>
          </a:p>
          <a:p>
            <a:pPr>
              <a:lnSpc>
                <a:spcPct val="120000"/>
              </a:lnSpc>
              <a:buFont typeface="Wingdings" pitchFamily="2" charset="2"/>
              <a:buNone/>
            </a:pPr>
            <a:endParaRPr lang="en-GB" sz="800" dirty="0"/>
          </a:p>
          <a:p>
            <a:pPr>
              <a:lnSpc>
                <a:spcPct val="110000"/>
              </a:lnSpc>
            </a:pPr>
            <a:endParaRPr lang="en-GB" sz="800" dirty="0"/>
          </a:p>
          <a:p>
            <a:pPr eaLnBrk="1" hangingPunct="1"/>
            <a:endParaRPr lang="fr-FR" sz="800" dirty="0" smtClean="0"/>
          </a:p>
        </p:txBody>
      </p:sp>
    </p:spTree>
    <p:extLst>
      <p:ext uri="{BB962C8B-B14F-4D97-AF65-F5344CB8AC3E}">
        <p14:creationId xmlns:p14="http://schemas.microsoft.com/office/powerpoint/2010/main" val="298204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Win-Win is the one that most of current green policy targets assume.</a:t>
            </a:r>
          </a:p>
          <a:p>
            <a:endParaRPr lang="en-GB" sz="1600" dirty="0"/>
          </a:p>
          <a:p>
            <a:r>
              <a:rPr lang="en-GB" sz="1600" dirty="0" smtClean="0"/>
              <a:t>The future will not be like any of these scenarios but will contain some elements of each of these scenarios</a:t>
            </a:r>
            <a:endParaRPr lang="en-GB" sz="1600" dirty="0"/>
          </a:p>
        </p:txBody>
      </p:sp>
      <p:sp>
        <p:nvSpPr>
          <p:cNvPr id="4" name="Slide Number Placeholder 3"/>
          <p:cNvSpPr>
            <a:spLocks noGrp="1"/>
          </p:cNvSpPr>
          <p:nvPr>
            <p:ph type="sldNum" sz="quarter" idx="10"/>
          </p:nvPr>
        </p:nvSpPr>
        <p:spPr/>
        <p:txBody>
          <a:bodyPr/>
          <a:lstStyle/>
          <a:p>
            <a:fld id="{45BC6924-4712-4837-A8E3-729F5ED03E5F}" type="slidenum">
              <a:rPr lang="en-GB" smtClean="0"/>
              <a:t>7</a:t>
            </a:fld>
            <a:endParaRPr lang="en-GB"/>
          </a:p>
        </p:txBody>
      </p:sp>
    </p:spTree>
    <p:extLst>
      <p:ext uri="{BB962C8B-B14F-4D97-AF65-F5344CB8AC3E}">
        <p14:creationId xmlns:p14="http://schemas.microsoft.com/office/powerpoint/2010/main" val="1161635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750" lvl="1" indent="-285750">
              <a:lnSpc>
                <a:spcPct val="120000"/>
              </a:lnSpc>
            </a:pPr>
            <a:r>
              <a:rPr lang="en-GB" sz="1400" dirty="0" smtClean="0"/>
              <a:t>1. Growth returned</a:t>
            </a:r>
            <a:r>
              <a:rPr lang="en-GB" sz="1400" baseline="0" dirty="0" smtClean="0"/>
              <a:t> to levels prior to the economic crash of 2008.</a:t>
            </a:r>
          </a:p>
          <a:p>
            <a:pPr marL="465750" lvl="1" indent="-285750">
              <a:lnSpc>
                <a:spcPct val="120000"/>
              </a:lnSpc>
            </a:pPr>
            <a:r>
              <a:rPr lang="en-GB" sz="1400" baseline="0" dirty="0" smtClean="0"/>
              <a:t>The strong economy allows government to address the increasing demand for welfare and to invest. </a:t>
            </a:r>
          </a:p>
          <a:p>
            <a:pPr marL="465750" lvl="1" indent="-285750">
              <a:lnSpc>
                <a:spcPct val="120000"/>
              </a:lnSpc>
            </a:pPr>
            <a:r>
              <a:rPr lang="en-GB" sz="1400" dirty="0" smtClean="0"/>
              <a:t>2. Most people feel prosperous</a:t>
            </a:r>
            <a:r>
              <a:rPr lang="en-GB" sz="1400" baseline="0" dirty="0" smtClean="0"/>
              <a:t> and place a high value on human life, well-being and the environment.</a:t>
            </a:r>
          </a:p>
          <a:p>
            <a:pPr marL="465750" lvl="1" indent="-285750">
              <a:lnSpc>
                <a:spcPct val="120000"/>
              </a:lnSpc>
            </a:pPr>
            <a:r>
              <a:rPr lang="en-GB" sz="1400" baseline="0" dirty="0" smtClean="0"/>
              <a:t>3. Advance in climate science shows how vulnerable we are with regard to climate change.</a:t>
            </a:r>
          </a:p>
          <a:p>
            <a:pPr marL="465750" lvl="1" indent="-285750">
              <a:lnSpc>
                <a:spcPct val="120000"/>
              </a:lnSpc>
            </a:pPr>
            <a:r>
              <a:rPr lang="en-GB" sz="1400" baseline="0" dirty="0" smtClean="0"/>
              <a:t>Growing public concern supports governments to invest in green technologies and to introduce green policies.</a:t>
            </a:r>
          </a:p>
          <a:p>
            <a:pPr marL="465750" lvl="1" indent="-285750">
              <a:lnSpc>
                <a:spcPct val="120000"/>
              </a:lnSpc>
            </a:pPr>
            <a:r>
              <a:rPr lang="en-GB" sz="1400" baseline="0" dirty="0" smtClean="0"/>
              <a:t>4. There is a high level of employment with many new jobs created.</a:t>
            </a:r>
          </a:p>
          <a:p>
            <a:pPr marL="465750" lvl="1" indent="-285750">
              <a:lnSpc>
                <a:spcPct val="120000"/>
              </a:lnSpc>
            </a:pPr>
            <a:r>
              <a:rPr lang="en-GB" sz="1400" baseline="0" dirty="0" smtClean="0">
                <a:sym typeface="Symbol"/>
              </a:rPr>
              <a:t> Funds are available to invest in OSH</a:t>
            </a:r>
          </a:p>
          <a:p>
            <a:pPr marL="522900" lvl="1" indent="-342900">
              <a:lnSpc>
                <a:spcPct val="120000"/>
              </a:lnSpc>
              <a:buFont typeface="Symbol" pitchFamily="18" charset="2"/>
              <a:buChar char="Þ"/>
            </a:pPr>
            <a:r>
              <a:rPr lang="en-GB" sz="1400" baseline="0" dirty="0" smtClean="0">
                <a:sym typeface="Symbol"/>
              </a:rPr>
              <a:t>High pace of innovation means that new risks may emerge over short-time scale if OSH is not considered at the development stage of the technology</a:t>
            </a:r>
          </a:p>
          <a:p>
            <a:pPr marL="522900" lvl="1" indent="-342900">
              <a:lnSpc>
                <a:spcPct val="120000"/>
              </a:lnSpc>
              <a:buFont typeface="Symbol" pitchFamily="18" charset="2"/>
              <a:buChar char="Þ"/>
            </a:pPr>
            <a:r>
              <a:rPr lang="en-GB" sz="1400" baseline="0" dirty="0" smtClean="0">
                <a:sym typeface="Symbol"/>
              </a:rPr>
              <a:t>There are many high-skill jobs, with technology areas competing for skilled workforce  polarisation of the workforce skilled </a:t>
            </a:r>
            <a:r>
              <a:rPr lang="en-GB" sz="1400" baseline="0" dirty="0" err="1" smtClean="0">
                <a:sym typeface="Symbol"/>
              </a:rPr>
              <a:t>vs</a:t>
            </a:r>
            <a:r>
              <a:rPr lang="en-GB" sz="1400" baseline="0" dirty="0" smtClean="0">
                <a:sym typeface="Symbol"/>
              </a:rPr>
              <a:t> unskilled.</a:t>
            </a:r>
            <a:endParaRPr lang="en-GB" sz="1400" dirty="0" smtClean="0"/>
          </a:p>
          <a:p>
            <a:pPr marL="465750" lvl="1" indent="-285750">
              <a:lnSpc>
                <a:spcPct val="120000"/>
              </a:lnSpc>
            </a:pPr>
            <a:endParaRPr lang="en-GB" sz="1400" dirty="0" smtClean="0"/>
          </a:p>
        </p:txBody>
      </p:sp>
      <p:sp>
        <p:nvSpPr>
          <p:cNvPr id="4" name="Slide Number Placeholder 3"/>
          <p:cNvSpPr>
            <a:spLocks noGrp="1"/>
          </p:cNvSpPr>
          <p:nvPr>
            <p:ph type="sldNum" sz="quarter" idx="10"/>
          </p:nvPr>
        </p:nvSpPr>
        <p:spPr/>
        <p:txBody>
          <a:bodyPr/>
          <a:lstStyle/>
          <a:p>
            <a:fld id="{45BC6924-4712-4837-A8E3-729F5ED03E5F}" type="slidenum">
              <a:rPr lang="en-GB" smtClean="0"/>
              <a:t>8</a:t>
            </a:fld>
            <a:endParaRPr lang="en-GB"/>
          </a:p>
        </p:txBody>
      </p:sp>
    </p:spTree>
    <p:extLst>
      <p:ext uri="{BB962C8B-B14F-4D97-AF65-F5344CB8AC3E}">
        <p14:creationId xmlns:p14="http://schemas.microsoft.com/office/powerpoint/2010/main" val="413254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38" lvl="1" indent="-185738">
              <a:lnSpc>
                <a:spcPct val="120000"/>
              </a:lnSpc>
              <a:buAutoNum type="arabicPeriod"/>
            </a:pPr>
            <a:r>
              <a:rPr lang="en-GB" sz="1500" dirty="0" smtClean="0"/>
              <a:t>Economic growth is the priority and environmental degradation is seen as un-avoidable</a:t>
            </a:r>
          </a:p>
          <a:p>
            <a:pPr marL="185738" lvl="1" indent="-185738">
              <a:lnSpc>
                <a:spcPct val="120000"/>
              </a:lnSpc>
              <a:buFontTx/>
              <a:buAutoNum type="arabicPeriod"/>
            </a:pPr>
            <a:r>
              <a:rPr lang="en-GB" sz="1500" dirty="0"/>
              <a:t>When faced with the costs, people do not value the environment sufficiently</a:t>
            </a:r>
          </a:p>
          <a:p>
            <a:pPr marL="185738" lvl="1" indent="-185738">
              <a:lnSpc>
                <a:spcPct val="120000"/>
              </a:lnSpc>
              <a:buAutoNum type="arabicPeriod"/>
            </a:pPr>
            <a:r>
              <a:rPr lang="en-GB" sz="1500" dirty="0" smtClean="0"/>
              <a:t>Government support for green practices is limited to charging for visible externalities of production (pollution, noise, landfill)</a:t>
            </a:r>
          </a:p>
          <a:p>
            <a:pPr marL="185738" lvl="1" indent="-185738">
              <a:lnSpc>
                <a:spcPct val="120000"/>
              </a:lnSpc>
              <a:buAutoNum type="arabicPeriod"/>
            </a:pPr>
            <a:r>
              <a:rPr lang="en-GB" sz="1500" dirty="0" smtClean="0"/>
              <a:t>There are continuous advances in technology but innovations in green technologies are limited to those areas that show a positive financial return</a:t>
            </a:r>
          </a:p>
          <a:p>
            <a:pPr marL="285750" lvl="1" indent="-285750">
              <a:lnSpc>
                <a:spcPct val="120000"/>
              </a:lnSpc>
              <a:buFont typeface="Symbol" pitchFamily="18" charset="2"/>
              <a:buChar char="Þ"/>
            </a:pPr>
            <a:r>
              <a:rPr lang="en-GB" sz="1500" dirty="0" smtClean="0">
                <a:sym typeface="Symbol"/>
              </a:rPr>
              <a:t>Businesses are focused on immediate profit and there are limited investment in OSH, mainly in safety rather than health</a:t>
            </a:r>
          </a:p>
          <a:p>
            <a:pPr marL="285750" lvl="1" indent="-285750">
              <a:lnSpc>
                <a:spcPct val="120000"/>
              </a:lnSpc>
              <a:buFont typeface="Symbol" pitchFamily="18" charset="2"/>
              <a:buChar char="Þ"/>
            </a:pPr>
            <a:r>
              <a:rPr lang="en-GB" sz="1500" dirty="0" smtClean="0">
                <a:sym typeface="Symbol"/>
              </a:rPr>
              <a:t>OSH by regulation is likely to be more efficient than OSH by education</a:t>
            </a:r>
          </a:p>
          <a:p>
            <a:pPr marL="285750" lvl="1" indent="-285750">
              <a:lnSpc>
                <a:spcPct val="120000"/>
              </a:lnSpc>
              <a:buFont typeface="Symbol" pitchFamily="18" charset="2"/>
              <a:buChar char="Þ"/>
            </a:pPr>
            <a:r>
              <a:rPr lang="en-GB" sz="1500" dirty="0" smtClean="0">
                <a:sym typeface="Symbol"/>
              </a:rPr>
              <a:t>High-levels of employment, with high mobility of workers whereby low skilled workers may be exploited.</a:t>
            </a:r>
          </a:p>
          <a:p>
            <a:pPr marL="285750" lvl="1" indent="-285750">
              <a:lnSpc>
                <a:spcPct val="120000"/>
              </a:lnSpc>
              <a:buFont typeface="Symbol" pitchFamily="18" charset="2"/>
              <a:buChar char="Þ"/>
            </a:pPr>
            <a:endParaRPr lang="en-GB" sz="1500" dirty="0" smtClean="0"/>
          </a:p>
          <a:p>
            <a:pPr marL="685800" lvl="1" indent="-228600">
              <a:lnSpc>
                <a:spcPct val="120000"/>
              </a:lnSpc>
              <a:buAutoNum type="arabicPeriod"/>
            </a:pPr>
            <a:endParaRPr lang="en-GB" sz="1500" dirty="0" smtClean="0"/>
          </a:p>
        </p:txBody>
      </p:sp>
      <p:sp>
        <p:nvSpPr>
          <p:cNvPr id="4" name="Slide Number Placeholder 3"/>
          <p:cNvSpPr>
            <a:spLocks noGrp="1"/>
          </p:cNvSpPr>
          <p:nvPr>
            <p:ph type="sldNum" sz="quarter" idx="10"/>
          </p:nvPr>
        </p:nvSpPr>
        <p:spPr/>
        <p:txBody>
          <a:bodyPr/>
          <a:lstStyle/>
          <a:p>
            <a:fld id="{45BC6924-4712-4837-A8E3-729F5ED03E5F}" type="slidenum">
              <a:rPr lang="en-GB" smtClean="0"/>
              <a:t>9</a:t>
            </a:fld>
            <a:endParaRPr lang="en-GB"/>
          </a:p>
        </p:txBody>
      </p:sp>
    </p:spTree>
    <p:extLst>
      <p:ext uri="{BB962C8B-B14F-4D97-AF65-F5344CB8AC3E}">
        <p14:creationId xmlns:p14="http://schemas.microsoft.com/office/powerpoint/2010/main" val="2141769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nSpc>
                <a:spcPct val="120000"/>
              </a:lnSpc>
            </a:pPr>
            <a:r>
              <a:rPr lang="en-GB" sz="1400" dirty="0" smtClean="0"/>
              <a:t>1. There has been little economic growth since 2012.</a:t>
            </a:r>
          </a:p>
          <a:p>
            <a:pPr marL="0" lvl="1">
              <a:lnSpc>
                <a:spcPct val="120000"/>
              </a:lnSpc>
            </a:pPr>
            <a:r>
              <a:rPr lang="en-GB" sz="1400" dirty="0" smtClean="0"/>
              <a:t>2. Green is highly valued and supported by people and businesses. This gives governments a mandate to legislate in the area. </a:t>
            </a:r>
          </a:p>
          <a:p>
            <a:pPr marL="0" lvl="1">
              <a:lnSpc>
                <a:spcPct val="120000"/>
              </a:lnSpc>
            </a:pPr>
            <a:r>
              <a:rPr lang="en-GB" sz="1400" dirty="0" smtClean="0"/>
              <a:t>3. Reduced growth is seen as a price worth paying for a green future, as advances in climate science have shown how vulnerable we would be to climate change.</a:t>
            </a:r>
          </a:p>
          <a:p>
            <a:pPr marL="0" lvl="1">
              <a:lnSpc>
                <a:spcPct val="120000"/>
              </a:lnSpc>
            </a:pPr>
            <a:r>
              <a:rPr lang="en-GB" sz="1400" dirty="0" smtClean="0"/>
              <a:t>4. This also drives the development in green technologies. Although this development is limited by restricted levels of capital to invest.</a:t>
            </a:r>
          </a:p>
          <a:p>
            <a:pPr marL="0" lvl="1">
              <a:lnSpc>
                <a:spcPct val="120000"/>
              </a:lnSpc>
            </a:pPr>
            <a:r>
              <a:rPr lang="en-GB" sz="1400" dirty="0" smtClean="0"/>
              <a:t>5. Innovation takes place more at local, small-scale</a:t>
            </a:r>
          </a:p>
          <a:p>
            <a:pPr marL="285750" lvl="1" indent="-285750">
              <a:lnSpc>
                <a:spcPct val="120000"/>
              </a:lnSpc>
              <a:buFont typeface="Wingdings" pitchFamily="2" charset="2"/>
              <a:buChar char="à"/>
            </a:pPr>
            <a:r>
              <a:rPr lang="en-GB" sz="1400" dirty="0" smtClean="0">
                <a:solidFill>
                  <a:schemeClr val="accent2"/>
                </a:solidFill>
                <a:sym typeface="Wingdings" pitchFamily="2" charset="2"/>
              </a:rPr>
              <a:t>This, together with the reduced </a:t>
            </a:r>
            <a:r>
              <a:rPr lang="en-GB" sz="1400" dirty="0">
                <a:solidFill>
                  <a:schemeClr val="accent2"/>
                </a:solidFill>
                <a:sym typeface="Wingdings" pitchFamily="2" charset="2"/>
              </a:rPr>
              <a:t>growth </a:t>
            </a:r>
            <a:r>
              <a:rPr lang="en-GB" sz="1400" dirty="0" smtClean="0">
                <a:solidFill>
                  <a:schemeClr val="accent2"/>
                </a:solidFill>
                <a:sym typeface="Wingdings" pitchFamily="2" charset="2"/>
              </a:rPr>
              <a:t>meaning </a:t>
            </a:r>
            <a:r>
              <a:rPr lang="en-GB" sz="1400" dirty="0">
                <a:solidFill>
                  <a:schemeClr val="accent2"/>
                </a:solidFill>
                <a:sym typeface="Wingdings" pitchFamily="2" charset="2"/>
              </a:rPr>
              <a:t>higher </a:t>
            </a:r>
            <a:r>
              <a:rPr lang="en-GB" sz="1400" dirty="0" smtClean="0">
                <a:solidFill>
                  <a:schemeClr val="accent2"/>
                </a:solidFill>
                <a:sym typeface="Wingdings" pitchFamily="2" charset="2"/>
              </a:rPr>
              <a:t>unemployment, gives rise to many </a:t>
            </a:r>
            <a:r>
              <a:rPr lang="en-GB" sz="1400" dirty="0">
                <a:solidFill>
                  <a:schemeClr val="accent2"/>
                </a:solidFill>
                <a:sym typeface="Wingdings" pitchFamily="2" charset="2"/>
              </a:rPr>
              <a:t>self-entrepreneurs </a:t>
            </a:r>
            <a:r>
              <a:rPr lang="en-GB" sz="1400" dirty="0" smtClean="0">
                <a:solidFill>
                  <a:schemeClr val="accent2"/>
                </a:solidFill>
                <a:sym typeface="Wingdings" pitchFamily="2" charset="2"/>
              </a:rPr>
              <a:t>&amp; micro-enterprises</a:t>
            </a:r>
            <a:r>
              <a:rPr lang="en-GB" sz="1400" dirty="0">
                <a:solidFill>
                  <a:schemeClr val="accent2"/>
                </a:solidFill>
                <a:sym typeface="Wingdings" pitchFamily="2" charset="2"/>
              </a:rPr>
              <a:t> </a:t>
            </a:r>
            <a:r>
              <a:rPr lang="en-GB" sz="1400" dirty="0">
                <a:sym typeface="Wingdings" pitchFamily="2" charset="2"/>
              </a:rPr>
              <a:t>lower OSH culture &amp; access to OSH services</a:t>
            </a:r>
            <a:endParaRPr lang="en-GB" sz="1400" dirty="0"/>
          </a:p>
          <a:p>
            <a:pPr marL="285750" lvl="1" indent="-285750">
              <a:lnSpc>
                <a:spcPct val="120000"/>
              </a:lnSpc>
              <a:buFont typeface="Wingdings" pitchFamily="2" charset="2"/>
              <a:buChar char="à"/>
            </a:pPr>
            <a:r>
              <a:rPr lang="en-GB" sz="1400" dirty="0" smtClean="0">
                <a:solidFill>
                  <a:schemeClr val="accent2"/>
                </a:solidFill>
                <a:sym typeface="Wingdings" pitchFamily="2" charset="2"/>
              </a:rPr>
              <a:t>The low growth means that investment in OSH is more difficult and employers may tend to cut corners on OSH</a:t>
            </a:r>
          </a:p>
          <a:p>
            <a:pPr marL="285750" lvl="1" indent="-285750">
              <a:lnSpc>
                <a:spcPct val="120000"/>
              </a:lnSpc>
              <a:buFont typeface="Wingdings" pitchFamily="2" charset="2"/>
              <a:buChar char="à"/>
            </a:pPr>
            <a:r>
              <a:rPr lang="en-GB" sz="1400" dirty="0" smtClean="0">
                <a:solidFill>
                  <a:schemeClr val="accent2"/>
                </a:solidFill>
                <a:sym typeface="Wingdings" pitchFamily="2" charset="2"/>
              </a:rPr>
              <a:t>At the same time, s</a:t>
            </a:r>
            <a:r>
              <a:rPr lang="en-GB" sz="1400" dirty="0" smtClean="0"/>
              <a:t>lower </a:t>
            </a:r>
            <a:r>
              <a:rPr lang="en-GB" sz="1400" dirty="0"/>
              <a:t>roll-out of </a:t>
            </a:r>
            <a:r>
              <a:rPr lang="en-GB" sz="1400" dirty="0" smtClean="0"/>
              <a:t>technologies/products </a:t>
            </a:r>
            <a:r>
              <a:rPr lang="en-GB" sz="1400" dirty="0">
                <a:solidFill>
                  <a:schemeClr val="accent2"/>
                </a:solidFill>
                <a:sym typeface="Wingdings" pitchFamily="2" charset="2"/>
              </a:rPr>
              <a:t></a:t>
            </a:r>
            <a:r>
              <a:rPr lang="en-GB" sz="1400" dirty="0"/>
              <a:t> more time to assimilate new </a:t>
            </a:r>
            <a:r>
              <a:rPr lang="en-GB" sz="1400" dirty="0" smtClean="0"/>
              <a:t>hazards</a:t>
            </a:r>
            <a:endParaRPr lang="en-GB" sz="1400" dirty="0"/>
          </a:p>
        </p:txBody>
      </p:sp>
      <p:sp>
        <p:nvSpPr>
          <p:cNvPr id="4" name="Slide Number Placeholder 3"/>
          <p:cNvSpPr>
            <a:spLocks noGrp="1"/>
          </p:cNvSpPr>
          <p:nvPr>
            <p:ph type="sldNum" sz="quarter" idx="10"/>
          </p:nvPr>
        </p:nvSpPr>
        <p:spPr/>
        <p:txBody>
          <a:bodyPr/>
          <a:lstStyle/>
          <a:p>
            <a:fld id="{45BC6924-4712-4837-A8E3-729F5ED03E5F}" type="slidenum">
              <a:rPr lang="en-GB" smtClean="0"/>
              <a:t>10</a:t>
            </a:fld>
            <a:endParaRPr lang="en-GB"/>
          </a:p>
        </p:txBody>
      </p:sp>
    </p:spTree>
    <p:extLst>
      <p:ext uri="{BB962C8B-B14F-4D97-AF65-F5344CB8AC3E}">
        <p14:creationId xmlns:p14="http://schemas.microsoft.com/office/powerpoint/2010/main" val="38153639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jp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Slide Number Placeholder 9"/>
          <p:cNvSpPr txBox="1">
            <a:spLocks/>
          </p:cNvSpPr>
          <p:nvPr/>
        </p:nvSpPr>
        <p:spPr>
          <a:xfrm>
            <a:off x="8536261" y="6408723"/>
            <a:ext cx="609976"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7" name="Bild 2" descr="111004_EU-OSHA_PPT_Corporate logo.png"/>
          <p:cNvPicPr>
            <a:picLocks noChangeAspect="1"/>
          </p:cNvPicPr>
          <p:nvPr/>
        </p:nvPicPr>
        <p:blipFill>
          <a:blip r:embed="rId2" cstate="print"/>
          <a:srcRect/>
          <a:stretch>
            <a:fillRect/>
          </a:stretch>
        </p:blipFill>
        <p:spPr bwMode="auto">
          <a:xfrm>
            <a:off x="444500" y="5508625"/>
            <a:ext cx="1146175" cy="723900"/>
          </a:xfrm>
          <a:prstGeom prst="rect">
            <a:avLst/>
          </a:prstGeom>
          <a:noFill/>
          <a:ln w="9525">
            <a:noFill/>
            <a:miter lim="800000"/>
            <a:headEnd/>
            <a:tailEnd/>
          </a:ln>
        </p:spPr>
      </p:pic>
      <p:sp>
        <p:nvSpPr>
          <p:cNvPr id="10" name="Textplatzhalter 2"/>
          <p:cNvSpPr txBox="1">
            <a:spLocks/>
          </p:cNvSpPr>
          <p:nvPr/>
        </p:nvSpPr>
        <p:spPr>
          <a:xfrm>
            <a:off x="450850" y="6410325"/>
            <a:ext cx="7439025" cy="327025"/>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dirty="0" smtClean="0"/>
              <a:t>Safety and health at work is everyone’s concern. It’s good for you. It’s good for business.</a:t>
            </a:r>
            <a:endParaRPr lang="en-GB" dirty="0"/>
          </a:p>
        </p:txBody>
      </p:sp>
      <p:pic>
        <p:nvPicPr>
          <p:cNvPr id="16" name="Bild 4" descr="111004_EU-OSHA_PPT_EU logo.png"/>
          <p:cNvPicPr>
            <a:picLocks noChangeAspect="1"/>
          </p:cNvPicPr>
          <p:nvPr/>
        </p:nvPicPr>
        <p:blipFill>
          <a:blip r:embed="rId3" cstate="print"/>
          <a:srcRect/>
          <a:stretch>
            <a:fillRect/>
          </a:stretch>
        </p:blipFill>
        <p:spPr bwMode="auto">
          <a:xfrm>
            <a:off x="7652543" y="5908675"/>
            <a:ext cx="474663" cy="323850"/>
          </a:xfrm>
          <a:prstGeom prst="rect">
            <a:avLst/>
          </a:prstGeom>
          <a:noFill/>
          <a:ln w="9525">
            <a:noFill/>
            <a:miter lim="800000"/>
            <a:headEnd/>
            <a:tailEnd/>
          </a:ln>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97668" y="9384"/>
            <a:ext cx="951779" cy="6876000"/>
          </a:xfrm>
          <a:prstGeom prst="rect">
            <a:avLst/>
          </a:prstGeom>
        </p:spPr>
      </p:pic>
      <p:sp>
        <p:nvSpPr>
          <p:cNvPr id="11" name="Textplatzhalter 4"/>
          <p:cNvSpPr txBox="1">
            <a:spLocks/>
          </p:cNvSpPr>
          <p:nvPr userDrawn="1"/>
        </p:nvSpPr>
        <p:spPr bwMode="auto">
          <a:xfrm>
            <a:off x="530345" y="4895824"/>
            <a:ext cx="7632848" cy="333375"/>
          </a:xfrm>
          <a:prstGeom prst="rect">
            <a:avLst/>
          </a:prstGeom>
          <a:noFill/>
          <a:ln>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ts val="0"/>
              </a:spcBef>
              <a:spcAft>
                <a:spcPct val="0"/>
              </a:spcAft>
              <a:buClr>
                <a:srgbClr val="00529F"/>
              </a:buClr>
              <a:defRPr sz="1800" b="0">
                <a:solidFill>
                  <a:schemeClr val="tx2"/>
                </a:solidFill>
                <a:latin typeface="Arial"/>
                <a:ea typeface="ＭＳ Ｐゴシック" pitchFamily="-108" charset="-128"/>
                <a:cs typeface="Arial"/>
              </a:defRPr>
            </a:lvl1pPr>
            <a:lvl2pPr marL="376238" indent="-185738" algn="l" rtl="0" eaLnBrk="1" fontAlgn="base" hangingPunct="1">
              <a:spcBef>
                <a:spcPct val="30000"/>
              </a:spcBef>
              <a:spcAft>
                <a:spcPct val="0"/>
              </a:spcAft>
              <a:buClr>
                <a:schemeClr val="tx1"/>
              </a:buClr>
              <a:buFont typeface="Times" pitchFamily="84" charset="0"/>
              <a:buChar char="•"/>
              <a:defRPr>
                <a:solidFill>
                  <a:schemeClr val="tx1"/>
                </a:solidFill>
                <a:latin typeface="+mn-lt"/>
                <a:ea typeface="ＭＳ Ｐゴシック" pitchFamily="-108" charset="-128"/>
              </a:defRPr>
            </a:lvl2pPr>
            <a:lvl3pPr marL="760413" indent="-185738" algn="l" rtl="0" eaLnBrk="1" fontAlgn="base" hangingPunct="1">
              <a:spcBef>
                <a:spcPct val="30000"/>
              </a:spcBef>
              <a:spcAft>
                <a:spcPct val="0"/>
              </a:spcAft>
              <a:buClr>
                <a:schemeClr val="tx1"/>
              </a:buClr>
              <a:buChar char="–"/>
              <a:defRPr>
                <a:solidFill>
                  <a:schemeClr val="tx1"/>
                </a:solidFill>
                <a:latin typeface="+mn-lt"/>
                <a:ea typeface="ＭＳ Ｐゴシック" pitchFamily="-108" charset="-128"/>
              </a:defRPr>
            </a:lvl3pPr>
            <a:lvl4pPr marL="1143000" indent="-185738" algn="l" rtl="0" eaLnBrk="1" fontAlgn="base" hangingPunct="1">
              <a:spcBef>
                <a:spcPct val="30000"/>
              </a:spcBef>
              <a:spcAft>
                <a:spcPct val="0"/>
              </a:spcAft>
              <a:buClr>
                <a:schemeClr val="tx1"/>
              </a:buClr>
              <a:buFont typeface="Times" pitchFamily="84" charset="0"/>
              <a:buChar char="•"/>
              <a:defRPr>
                <a:solidFill>
                  <a:schemeClr val="tx1"/>
                </a:solidFill>
                <a:latin typeface="+mn-lt"/>
                <a:ea typeface="ＭＳ Ｐゴシック" pitchFamily="-108" charset="-128"/>
              </a:defRPr>
            </a:lvl4pPr>
            <a:lvl5pPr marL="1524000" indent="-185738" algn="l" rtl="0" eaLnBrk="1" fontAlgn="base" hangingPunct="1">
              <a:spcBef>
                <a:spcPct val="30000"/>
              </a:spcBef>
              <a:spcAft>
                <a:spcPct val="0"/>
              </a:spcAft>
              <a:buClr>
                <a:schemeClr val="tx1"/>
              </a:buClr>
              <a:buChar char="–"/>
              <a:defRPr>
                <a:solidFill>
                  <a:schemeClr val="tx1"/>
                </a:solidFill>
                <a:latin typeface="+mn-lt"/>
                <a:ea typeface="ＭＳ Ｐゴシック" pitchFamily="-108" charset="-128"/>
              </a:defRPr>
            </a:lvl5pPr>
            <a:lvl6pPr marL="1795463" indent="-9525" algn="l" rtl="0" eaLnBrk="1" fontAlgn="base" hangingPunct="1">
              <a:spcBef>
                <a:spcPct val="30000"/>
              </a:spcBef>
              <a:spcAft>
                <a:spcPct val="0"/>
              </a:spcAft>
              <a:buClr>
                <a:schemeClr val="tx1"/>
              </a:buClr>
              <a:defRPr>
                <a:solidFill>
                  <a:schemeClr val="tx1"/>
                </a:solidFill>
                <a:latin typeface="+mn-lt"/>
              </a:defRPr>
            </a:lvl6pPr>
            <a:lvl7pPr marL="2252663" indent="-9525" algn="l" rtl="0" eaLnBrk="1" fontAlgn="base" hangingPunct="1">
              <a:spcBef>
                <a:spcPct val="30000"/>
              </a:spcBef>
              <a:spcAft>
                <a:spcPct val="0"/>
              </a:spcAft>
              <a:buClr>
                <a:schemeClr val="tx1"/>
              </a:buClr>
              <a:defRPr>
                <a:solidFill>
                  <a:schemeClr val="tx1"/>
                </a:solidFill>
                <a:latin typeface="+mn-lt"/>
              </a:defRPr>
            </a:lvl7pPr>
            <a:lvl8pPr marL="2709863" indent="-9525" algn="l" rtl="0" eaLnBrk="1" fontAlgn="base" hangingPunct="1">
              <a:spcBef>
                <a:spcPct val="30000"/>
              </a:spcBef>
              <a:spcAft>
                <a:spcPct val="0"/>
              </a:spcAft>
              <a:buClr>
                <a:schemeClr val="tx1"/>
              </a:buClr>
              <a:defRPr>
                <a:solidFill>
                  <a:schemeClr val="tx1"/>
                </a:solidFill>
                <a:latin typeface="+mn-lt"/>
              </a:defRPr>
            </a:lvl8pPr>
            <a:lvl9pPr marL="3167063" indent="-9525" algn="l" rtl="0" eaLnBrk="1" fontAlgn="base" hangingPunct="1">
              <a:spcBef>
                <a:spcPct val="30000"/>
              </a:spcBef>
              <a:spcAft>
                <a:spcPct val="0"/>
              </a:spcAft>
              <a:buClr>
                <a:schemeClr val="tx1"/>
              </a:buClr>
              <a:defRPr>
                <a:solidFill>
                  <a:schemeClr val="tx1"/>
                </a:solidFill>
                <a:latin typeface="+mn-lt"/>
              </a:defRPr>
            </a:lvl9pPr>
          </a:lstStyle>
          <a:p>
            <a:pPr marL="0" indent="0">
              <a:spcBef>
                <a:spcPct val="0"/>
              </a:spcBef>
            </a:pPr>
            <a:r>
              <a:rPr lang="en-GB" sz="1600" dirty="0" smtClean="0">
                <a:latin typeface="Arial" pitchFamily="84" charset="0"/>
                <a:ea typeface="ＭＳ Ｐゴシック" pitchFamily="84" charset="-128"/>
                <a:cs typeface="ＭＳ Ｐゴシック" pitchFamily="84" charset="-128"/>
              </a:rPr>
              <a:t>Emmanuelle Brun</a:t>
            </a:r>
            <a:br>
              <a:rPr lang="en-GB" sz="1600" dirty="0" smtClean="0">
                <a:latin typeface="Arial" pitchFamily="84" charset="0"/>
                <a:ea typeface="ＭＳ Ｐゴシック" pitchFamily="84" charset="-128"/>
                <a:cs typeface="ＭＳ Ｐゴシック" pitchFamily="84" charset="-128"/>
              </a:rPr>
            </a:br>
            <a:r>
              <a:rPr lang="en-GB" sz="1600" dirty="0" smtClean="0">
                <a:latin typeface="Arial" pitchFamily="84" charset="0"/>
                <a:ea typeface="ＭＳ Ｐゴシック" pitchFamily="84" charset="-128"/>
                <a:cs typeface="ＭＳ Ｐゴシック" pitchFamily="84" charset="-128"/>
              </a:rPr>
              <a:t>Senior</a:t>
            </a:r>
            <a:r>
              <a:rPr lang="en-GB" sz="1600" baseline="0" dirty="0" smtClean="0">
                <a:latin typeface="Arial" pitchFamily="84" charset="0"/>
                <a:ea typeface="ＭＳ Ｐゴシック" pitchFamily="84" charset="-128"/>
                <a:cs typeface="ＭＳ Ｐゴシック" pitchFamily="84" charset="-128"/>
              </a:rPr>
              <a:t> Project Manager, </a:t>
            </a:r>
            <a:r>
              <a:rPr lang="en-GB" sz="1600" dirty="0" smtClean="0">
                <a:latin typeface="Arial" pitchFamily="84" charset="0"/>
                <a:ea typeface="ＭＳ Ｐゴシック" pitchFamily="84" charset="-128"/>
                <a:cs typeface="ＭＳ Ｐゴシック" pitchFamily="84" charset="-128"/>
              </a:rPr>
              <a:t>Prevention and Research Unit</a:t>
            </a:r>
            <a:endParaRPr lang="en-GB" sz="1600" dirty="0">
              <a:latin typeface="Arial" pitchFamily="84" charset="0"/>
              <a:ea typeface="ＭＳ Ｐゴシック" pitchFamily="84" charset="-128"/>
              <a:cs typeface="ＭＳ Ｐゴシック" pitchFamily="84" charset="-128"/>
            </a:endParaRPr>
          </a:p>
        </p:txBody>
      </p:sp>
      <p:grpSp>
        <p:nvGrpSpPr>
          <p:cNvPr id="4" name="Group 3"/>
          <p:cNvGrpSpPr/>
          <p:nvPr userDrawn="1"/>
        </p:nvGrpSpPr>
        <p:grpSpPr>
          <a:xfrm>
            <a:off x="0" y="-27384"/>
            <a:ext cx="9187181" cy="1801951"/>
            <a:chOff x="0" y="-27384"/>
            <a:chExt cx="9187181" cy="1801951"/>
          </a:xfrm>
        </p:grpSpPr>
        <p:pic>
          <p:nvPicPr>
            <p:cNvPr id="1026" name="Picture 2"/>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2339752" y="-27384"/>
              <a:ext cx="2376371" cy="180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rotWithShape="1">
            <a:blip r:embed="rId6" cstate="email">
              <a:extLst>
                <a:ext uri="{28A0092B-C50C-407E-A947-70E740481C1C}">
                  <a14:useLocalDpi xmlns:a14="http://schemas.microsoft.com/office/drawing/2010/main" val="0"/>
                </a:ext>
              </a:extLst>
            </a:blip>
            <a:srcRect l="7797" t="7360" r="-358" b="7830"/>
            <a:stretch/>
          </p:blipFill>
          <p:spPr bwMode="auto">
            <a:xfrm>
              <a:off x="4644008" y="-7720"/>
              <a:ext cx="2840736" cy="178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0" y="1"/>
              <a:ext cx="2357415" cy="177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userDrawn="1"/>
          </p:nvPicPr>
          <p:blipFill rotWithShape="1">
            <a:blip r:embed="rId8" cstate="email">
              <a:extLst>
                <a:ext uri="{28A0092B-C50C-407E-A947-70E740481C1C}">
                  <a14:useLocalDpi xmlns:a14="http://schemas.microsoft.com/office/drawing/2010/main" val="0"/>
                </a:ext>
              </a:extLst>
            </a:blip>
            <a:srcRect l="17730" t="2659" b="-1"/>
            <a:stretch/>
          </p:blipFill>
          <p:spPr bwMode="auto">
            <a:xfrm>
              <a:off x="7098895" y="-7720"/>
              <a:ext cx="2088286" cy="178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Title 1"/>
          <p:cNvSpPr txBox="1">
            <a:spLocks/>
          </p:cNvSpPr>
          <p:nvPr userDrawn="1"/>
        </p:nvSpPr>
        <p:spPr>
          <a:xfrm>
            <a:off x="602400" y="2292560"/>
            <a:ext cx="7646400" cy="928800"/>
          </a:xfrm>
          <a:prstGeom prst="rect">
            <a:avLst/>
          </a:prstGeom>
        </p:spPr>
        <p:txBody>
          <a:bodyPr vert="horz" lIns="0" tIns="0" rIns="0" bIns="0" rtlCol="0" anchor="t" anchorCtr="0">
            <a:noAutofit/>
          </a:bodyPr>
          <a:lstStyle>
            <a:lvl1pPr algn="ctr" defTabSz="457200" rtl="0" eaLnBrk="1" latinLnBrk="0" hangingPunct="1">
              <a:spcBef>
                <a:spcPct val="0"/>
              </a:spcBef>
              <a:buNone/>
              <a:defRPr sz="2400" b="1" i="0" kern="1200" cap="none"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smtClean="0"/>
              <a:t>Foresight of new and emerging OSH risks associated with new technologies </a:t>
            </a:r>
            <a:br>
              <a:rPr lang="en-US" sz="2800" dirty="0" smtClean="0"/>
            </a:br>
            <a:r>
              <a:rPr lang="en-US" sz="2800" dirty="0" smtClean="0"/>
              <a:t>in green jobs by 2020</a:t>
            </a:r>
            <a:endParaRPr lang="en-US" sz="2800" dirty="0"/>
          </a:p>
        </p:txBody>
      </p:sp>
      <p:sp>
        <p:nvSpPr>
          <p:cNvPr id="21" name="Textplatzhalter 4"/>
          <p:cNvSpPr txBox="1">
            <a:spLocks/>
          </p:cNvSpPr>
          <p:nvPr userDrawn="1"/>
        </p:nvSpPr>
        <p:spPr bwMode="auto">
          <a:xfrm>
            <a:off x="539552" y="4221088"/>
            <a:ext cx="7632848" cy="333375"/>
          </a:xfrm>
          <a:prstGeom prst="rect">
            <a:avLst/>
          </a:prstGeom>
          <a:noFill/>
          <a:ln>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ts val="0"/>
              </a:spcBef>
              <a:spcAft>
                <a:spcPct val="0"/>
              </a:spcAft>
              <a:buClr>
                <a:srgbClr val="00529F"/>
              </a:buClr>
              <a:defRPr sz="1800" b="0">
                <a:solidFill>
                  <a:schemeClr val="tx2"/>
                </a:solidFill>
                <a:latin typeface="Arial"/>
                <a:ea typeface="ＭＳ Ｐゴシック" pitchFamily="-108" charset="-128"/>
                <a:cs typeface="Arial"/>
              </a:defRPr>
            </a:lvl1pPr>
            <a:lvl2pPr marL="376238" indent="-185738" algn="l" rtl="0" eaLnBrk="1" fontAlgn="base" hangingPunct="1">
              <a:spcBef>
                <a:spcPct val="30000"/>
              </a:spcBef>
              <a:spcAft>
                <a:spcPct val="0"/>
              </a:spcAft>
              <a:buClr>
                <a:schemeClr val="tx1"/>
              </a:buClr>
              <a:buFont typeface="Times" pitchFamily="84" charset="0"/>
              <a:buChar char="•"/>
              <a:defRPr>
                <a:solidFill>
                  <a:schemeClr val="tx1"/>
                </a:solidFill>
                <a:latin typeface="+mn-lt"/>
                <a:ea typeface="ＭＳ Ｐゴシック" pitchFamily="-108" charset="-128"/>
              </a:defRPr>
            </a:lvl2pPr>
            <a:lvl3pPr marL="760413" indent="-185738" algn="l" rtl="0" eaLnBrk="1" fontAlgn="base" hangingPunct="1">
              <a:spcBef>
                <a:spcPct val="30000"/>
              </a:spcBef>
              <a:spcAft>
                <a:spcPct val="0"/>
              </a:spcAft>
              <a:buClr>
                <a:schemeClr val="tx1"/>
              </a:buClr>
              <a:buChar char="–"/>
              <a:defRPr>
                <a:solidFill>
                  <a:schemeClr val="tx1"/>
                </a:solidFill>
                <a:latin typeface="+mn-lt"/>
                <a:ea typeface="ＭＳ Ｐゴシック" pitchFamily="-108" charset="-128"/>
              </a:defRPr>
            </a:lvl3pPr>
            <a:lvl4pPr marL="1143000" indent="-185738" algn="l" rtl="0" eaLnBrk="1" fontAlgn="base" hangingPunct="1">
              <a:spcBef>
                <a:spcPct val="30000"/>
              </a:spcBef>
              <a:spcAft>
                <a:spcPct val="0"/>
              </a:spcAft>
              <a:buClr>
                <a:schemeClr val="tx1"/>
              </a:buClr>
              <a:buFont typeface="Times" pitchFamily="84" charset="0"/>
              <a:buChar char="•"/>
              <a:defRPr>
                <a:solidFill>
                  <a:schemeClr val="tx1"/>
                </a:solidFill>
                <a:latin typeface="+mn-lt"/>
                <a:ea typeface="ＭＳ Ｐゴシック" pitchFamily="-108" charset="-128"/>
              </a:defRPr>
            </a:lvl4pPr>
            <a:lvl5pPr marL="1524000" indent="-185738" algn="l" rtl="0" eaLnBrk="1" fontAlgn="base" hangingPunct="1">
              <a:spcBef>
                <a:spcPct val="30000"/>
              </a:spcBef>
              <a:spcAft>
                <a:spcPct val="0"/>
              </a:spcAft>
              <a:buClr>
                <a:schemeClr val="tx1"/>
              </a:buClr>
              <a:buChar char="–"/>
              <a:defRPr>
                <a:solidFill>
                  <a:schemeClr val="tx1"/>
                </a:solidFill>
                <a:latin typeface="+mn-lt"/>
                <a:ea typeface="ＭＳ Ｐゴシック" pitchFamily="-108" charset="-128"/>
              </a:defRPr>
            </a:lvl5pPr>
            <a:lvl6pPr marL="1795463" indent="-9525" algn="l" rtl="0" eaLnBrk="1" fontAlgn="base" hangingPunct="1">
              <a:spcBef>
                <a:spcPct val="30000"/>
              </a:spcBef>
              <a:spcAft>
                <a:spcPct val="0"/>
              </a:spcAft>
              <a:buClr>
                <a:schemeClr val="tx1"/>
              </a:buClr>
              <a:defRPr>
                <a:solidFill>
                  <a:schemeClr val="tx1"/>
                </a:solidFill>
                <a:latin typeface="+mn-lt"/>
              </a:defRPr>
            </a:lvl6pPr>
            <a:lvl7pPr marL="2252663" indent="-9525" algn="l" rtl="0" eaLnBrk="1" fontAlgn="base" hangingPunct="1">
              <a:spcBef>
                <a:spcPct val="30000"/>
              </a:spcBef>
              <a:spcAft>
                <a:spcPct val="0"/>
              </a:spcAft>
              <a:buClr>
                <a:schemeClr val="tx1"/>
              </a:buClr>
              <a:defRPr>
                <a:solidFill>
                  <a:schemeClr val="tx1"/>
                </a:solidFill>
                <a:latin typeface="+mn-lt"/>
              </a:defRPr>
            </a:lvl7pPr>
            <a:lvl8pPr marL="2709863" indent="-9525" algn="l" rtl="0" eaLnBrk="1" fontAlgn="base" hangingPunct="1">
              <a:spcBef>
                <a:spcPct val="30000"/>
              </a:spcBef>
              <a:spcAft>
                <a:spcPct val="0"/>
              </a:spcAft>
              <a:buClr>
                <a:schemeClr val="tx1"/>
              </a:buClr>
              <a:defRPr>
                <a:solidFill>
                  <a:schemeClr val="tx1"/>
                </a:solidFill>
                <a:latin typeface="+mn-lt"/>
              </a:defRPr>
            </a:lvl8pPr>
            <a:lvl9pPr marL="3167063" indent="-9525" algn="l" rtl="0" eaLnBrk="1" fontAlgn="base" hangingPunct="1">
              <a:spcBef>
                <a:spcPct val="30000"/>
              </a:spcBef>
              <a:spcAft>
                <a:spcPct val="0"/>
              </a:spcAft>
              <a:buClr>
                <a:schemeClr val="tx1"/>
              </a:buClr>
              <a:defRPr>
                <a:solidFill>
                  <a:schemeClr val="tx1"/>
                </a:solidFill>
                <a:latin typeface="+mn-lt"/>
              </a:defRPr>
            </a:lvl9pPr>
          </a:lstStyle>
          <a:p>
            <a:pPr marL="0" indent="0">
              <a:spcBef>
                <a:spcPct val="0"/>
              </a:spcBef>
            </a:pPr>
            <a:r>
              <a:rPr lang="en-GB" sz="1800" b="1" dirty="0" smtClean="0">
                <a:latin typeface="Arial" pitchFamily="84" charset="0"/>
                <a:ea typeface="ＭＳ Ｐゴシック" pitchFamily="84" charset="-128"/>
                <a:cs typeface="ＭＳ Ｐゴシック" pitchFamily="84" charset="-128"/>
              </a:rPr>
              <a:t>7</a:t>
            </a:r>
            <a:r>
              <a:rPr lang="en-GB" sz="1800" b="1" baseline="30000" dirty="0" smtClean="0">
                <a:latin typeface="Arial" pitchFamily="84" charset="0"/>
                <a:ea typeface="ＭＳ Ｐゴシック" pitchFamily="84" charset="-128"/>
                <a:cs typeface="ＭＳ Ｐゴシック" pitchFamily="84" charset="-128"/>
              </a:rPr>
              <a:t>th</a:t>
            </a:r>
            <a:r>
              <a:rPr lang="en-GB" sz="1800" b="1" dirty="0" smtClean="0">
                <a:latin typeface="Arial" pitchFamily="84" charset="0"/>
                <a:ea typeface="ＭＳ Ｐゴシック" pitchFamily="84" charset="-128"/>
                <a:cs typeface="ＭＳ Ｐゴシック" pitchFamily="84" charset="-128"/>
              </a:rPr>
              <a:t> EU/US conference on OSH:</a:t>
            </a:r>
            <a:r>
              <a:rPr lang="en-GB" sz="1800" b="1" baseline="0" dirty="0" smtClean="0">
                <a:latin typeface="Arial" pitchFamily="84" charset="0"/>
                <a:ea typeface="ＭＳ Ｐゴシック" pitchFamily="84" charset="-128"/>
                <a:cs typeface="ＭＳ Ｐゴシック" pitchFamily="84" charset="-128"/>
              </a:rPr>
              <a:t> OSH in a green economy</a:t>
            </a:r>
            <a:r>
              <a:rPr lang="en-GB" sz="1800" b="1" dirty="0" smtClean="0">
                <a:latin typeface="Arial" pitchFamily="84" charset="0"/>
                <a:ea typeface="ＭＳ Ｐゴシック" pitchFamily="84" charset="-128"/>
                <a:cs typeface="ＭＳ Ｐゴシック" pitchFamily="84" charset="-128"/>
              </a:rPr>
              <a:t/>
            </a:r>
            <a:br>
              <a:rPr lang="en-GB" sz="1800" b="1" dirty="0" smtClean="0">
                <a:latin typeface="Arial" pitchFamily="84" charset="0"/>
                <a:ea typeface="ＭＳ Ｐゴシック" pitchFamily="84" charset="-128"/>
                <a:cs typeface="ＭＳ Ｐゴシック" pitchFamily="84" charset="-128"/>
              </a:rPr>
            </a:br>
            <a:r>
              <a:rPr lang="en-GB" sz="1800" b="1" dirty="0" smtClean="0">
                <a:latin typeface="Arial" pitchFamily="84" charset="0"/>
                <a:ea typeface="ＭＳ Ｐゴシック" pitchFamily="84" charset="-128"/>
                <a:cs typeface="ＭＳ Ｐゴシック" pitchFamily="84" charset="-128"/>
              </a:rPr>
              <a:t>Brussels, 11-13 July 2012</a:t>
            </a:r>
            <a:endParaRPr lang="en-GB" sz="1800" b="1" dirty="0">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4592105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0000" y="180000"/>
            <a:ext cx="7560000" cy="540000"/>
          </a:xfrm>
        </p:spPr>
        <p:txBody>
          <a:bodyPr anchor="b"/>
          <a:lstStyle>
            <a:lvl1pPr algn="l">
              <a:defRPr sz="2400" b="1" i="0" baseline="0"/>
            </a:lvl1pPr>
          </a:lstStyle>
          <a:p>
            <a:r>
              <a:rPr lang="en-US" smtClean="0"/>
              <a:t>Click to edit Master title style</a:t>
            </a:r>
            <a:endParaRPr lang="en-US" dirty="0"/>
          </a:p>
        </p:txBody>
      </p:sp>
      <p:sp>
        <p:nvSpPr>
          <p:cNvPr id="3" name="Content Placeholder 2"/>
          <p:cNvSpPr>
            <a:spLocks noGrp="1"/>
          </p:cNvSpPr>
          <p:nvPr>
            <p:ph idx="1"/>
          </p:nvPr>
        </p:nvSpPr>
        <p:spPr>
          <a:xfrm>
            <a:off x="3690000" y="1116000"/>
            <a:ext cx="4279869"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0000" y="1116000"/>
            <a:ext cx="2880000" cy="48600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590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0000" y="1116000"/>
            <a:ext cx="4049992" cy="900000"/>
          </a:xfrm>
        </p:spPr>
        <p:txBody>
          <a:bodyPr anchor="b">
            <a:normAutofit/>
          </a:bodyPr>
          <a:lstStyle>
            <a:lvl1pPr algn="l">
              <a:defRPr sz="2400" b="1" i="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49999" y="2016000"/>
            <a:ext cx="4050000" cy="39600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Picture Placeholder 17"/>
          <p:cNvSpPr>
            <a:spLocks noGrp="1"/>
          </p:cNvSpPr>
          <p:nvPr>
            <p:ph type="pic" sz="quarter" idx="14"/>
          </p:nvPr>
        </p:nvSpPr>
        <p:spPr>
          <a:xfrm>
            <a:off x="4876800" y="1600200"/>
            <a:ext cx="3429000" cy="3429000"/>
          </a:xfrm>
          <a:prstGeom prst="ellipse">
            <a:avLst/>
          </a:prstGeom>
          <a:ln w="76200">
            <a:noFill/>
          </a:ln>
        </p:spPr>
        <p:txBody>
          <a:bodyPr/>
          <a:lstStyle/>
          <a:p>
            <a:r>
              <a:rPr lang="en-US" smtClean="0"/>
              <a:t>Click icon to add picture</a:t>
            </a:r>
            <a:endParaRPr lang="en-US" dirty="0"/>
          </a:p>
        </p:txBody>
      </p:sp>
    </p:spTree>
    <p:extLst>
      <p:ext uri="{BB962C8B-B14F-4D97-AF65-F5344CB8AC3E}">
        <p14:creationId xmlns:p14="http://schemas.microsoft.com/office/powerpoint/2010/main" val="13851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0000" y="1116000"/>
            <a:ext cx="7560000" cy="486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1826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27820" y="1116000"/>
            <a:ext cx="489600" cy="4860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0000" y="1116000"/>
            <a:ext cx="6642280" cy="486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176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a:xfrm>
            <a:off x="395536" y="1124744"/>
            <a:ext cx="8208912" cy="5112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950" y="44450"/>
            <a:ext cx="8856663"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38150" y="1628775"/>
            <a:ext cx="4057650" cy="4824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28775"/>
            <a:ext cx="4057650" cy="4824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86484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450000" y="1116000"/>
            <a:ext cx="7560000"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62369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Header Section">
    <p:spTree>
      <p:nvGrpSpPr>
        <p:cNvPr id="1" name=""/>
        <p:cNvGrpSpPr/>
        <p:nvPr/>
      </p:nvGrpSpPr>
      <p:grpSpPr>
        <a:xfrm>
          <a:off x="0" y="0"/>
          <a:ext cx="0" cy="0"/>
          <a:chOff x="0" y="0"/>
          <a:chExt cx="0" cy="0"/>
        </a:xfrm>
      </p:grpSpPr>
      <p:pic>
        <p:nvPicPr>
          <p:cNvPr id="10" name="Bild 5" descr="111004_EU-OSHA_Esener_PPT_cover.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450000" y="1360800"/>
            <a:ext cx="7646400" cy="1461600"/>
          </a:xfrm>
        </p:spPr>
        <p:txBody>
          <a:bodyPr lIns="0" tIns="0" rIns="0" bIns="0" anchor="t" anchorCtr="0"/>
          <a:lstStyle>
            <a:lvl1pPr>
              <a:defRPr sz="3200" baseline="0"/>
            </a:lvl1pPr>
          </a:lstStyle>
          <a:p>
            <a:r>
              <a:rPr lang="en-US" smtClean="0"/>
              <a:t>Click to edit Master title style</a:t>
            </a:r>
            <a:endParaRPr lang="en-US" dirty="0"/>
          </a:p>
        </p:txBody>
      </p:sp>
      <p:sp>
        <p:nvSpPr>
          <p:cNvPr id="3" name="Subtitle 2"/>
          <p:cNvSpPr>
            <a:spLocks noGrp="1"/>
          </p:cNvSpPr>
          <p:nvPr>
            <p:ph type="subTitle" idx="1"/>
          </p:nvPr>
        </p:nvSpPr>
        <p:spPr>
          <a:xfrm>
            <a:off x="878400" y="3240000"/>
            <a:ext cx="7214400" cy="1269120"/>
          </a:xfrm>
        </p:spPr>
        <p:txBody>
          <a:bodyPr lIns="0" tIns="0" rIns="0" bIns="0" anchor="t">
            <a:normAutofit/>
          </a:bodyPr>
          <a:lstStyle>
            <a:lvl1pPr marL="0" indent="0" algn="l">
              <a:buNone/>
              <a:defRPr sz="18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9"/>
          <p:cNvSpPr txBox="1">
            <a:spLocks/>
          </p:cNvSpPr>
          <p:nvPr/>
        </p:nvSpPr>
        <p:spPr>
          <a:xfrm>
            <a:off x="8536261" y="6408723"/>
            <a:ext cx="609976"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7" name="Bild 2" descr="111004_EU-OSHA_PPT_Corporate logo.png"/>
          <p:cNvPicPr>
            <a:picLocks noChangeAspect="1"/>
          </p:cNvPicPr>
          <p:nvPr/>
        </p:nvPicPr>
        <p:blipFill>
          <a:blip r:embed="rId3" cstate="print"/>
          <a:srcRect/>
          <a:stretch>
            <a:fillRect/>
          </a:stretch>
        </p:blipFill>
        <p:spPr bwMode="auto">
          <a:xfrm>
            <a:off x="444500" y="5508625"/>
            <a:ext cx="1146175" cy="723900"/>
          </a:xfrm>
          <a:prstGeom prst="rect">
            <a:avLst/>
          </a:prstGeom>
          <a:noFill/>
          <a:ln w="9525">
            <a:noFill/>
            <a:miter lim="800000"/>
            <a:headEnd/>
            <a:tailEnd/>
          </a:ln>
        </p:spPr>
      </p:pic>
      <p:sp>
        <p:nvSpPr>
          <p:cNvPr id="9" name="Textplatzhalter 2"/>
          <p:cNvSpPr txBox="1">
            <a:spLocks/>
          </p:cNvSpPr>
          <p:nvPr/>
        </p:nvSpPr>
        <p:spPr>
          <a:xfrm>
            <a:off x="450850" y="6410325"/>
            <a:ext cx="7439025" cy="327025"/>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dirty="0" smtClean="0"/>
              <a:t>Safety and health at work is everyone’s concern. It’s good for you. It’s good for business.</a:t>
            </a:r>
            <a:endParaRPr lang="en-GB" dirty="0"/>
          </a:p>
        </p:txBody>
      </p:sp>
      <p:pic>
        <p:nvPicPr>
          <p:cNvPr id="11" name="Bild 4" descr="111004_EU-OSHA_PPT_ESENER logo.png"/>
          <p:cNvPicPr>
            <a:picLocks noChangeAspect="1"/>
          </p:cNvPicPr>
          <p:nvPr/>
        </p:nvPicPr>
        <p:blipFill>
          <a:blip r:embed="rId4" cstate="print"/>
          <a:srcRect/>
          <a:stretch>
            <a:fillRect/>
          </a:stretch>
        </p:blipFill>
        <p:spPr bwMode="auto">
          <a:xfrm>
            <a:off x="7221538" y="5915025"/>
            <a:ext cx="877887" cy="311150"/>
          </a:xfrm>
          <a:prstGeom prst="rect">
            <a:avLst/>
          </a:prstGeom>
          <a:noFill/>
          <a:ln w="9525">
            <a:noFill/>
            <a:miter lim="800000"/>
            <a:headEnd/>
            <a:tailEnd/>
          </a:ln>
        </p:spPr>
      </p:pic>
      <p:pic>
        <p:nvPicPr>
          <p:cNvPr id="12" name="Bild 4" descr="111004_EU-OSHA_PPT_EU logo.png"/>
          <p:cNvPicPr>
            <a:picLocks noChangeAspect="1"/>
          </p:cNvPicPr>
          <p:nvPr/>
        </p:nvPicPr>
        <p:blipFill>
          <a:blip r:embed="rId5" cstate="print"/>
          <a:srcRect/>
          <a:stretch>
            <a:fillRect/>
          </a:stretch>
        </p:blipFill>
        <p:spPr bwMode="auto">
          <a:xfrm>
            <a:off x="4170362" y="5908675"/>
            <a:ext cx="474663" cy="323850"/>
          </a:xfrm>
          <a:prstGeom prst="rect">
            <a:avLst/>
          </a:prstGeom>
          <a:noFill/>
          <a:ln w="9525">
            <a:noFill/>
            <a:miter lim="800000"/>
            <a:headEnd/>
            <a:tailEnd/>
          </a:ln>
        </p:spPr>
      </p:pic>
    </p:spTree>
    <p:extLst>
      <p:ext uri="{BB962C8B-B14F-4D97-AF65-F5344CB8AC3E}">
        <p14:creationId xmlns:p14="http://schemas.microsoft.com/office/powerpoint/2010/main" val="31296182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Image 2 Title Slide">
    <p:spTree>
      <p:nvGrpSpPr>
        <p:cNvPr id="1" name=""/>
        <p:cNvGrpSpPr/>
        <p:nvPr/>
      </p:nvGrpSpPr>
      <p:grpSpPr>
        <a:xfrm>
          <a:off x="0" y="0"/>
          <a:ext cx="0" cy="0"/>
          <a:chOff x="0" y="0"/>
          <a:chExt cx="0" cy="0"/>
        </a:xfrm>
      </p:grpSpPr>
      <p:pic>
        <p:nvPicPr>
          <p:cNvPr id="12" name="Bild 5" descr="111004_EU-OSHA_Esener_PPT_cover.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0000" y="3564000"/>
            <a:ext cx="7646400" cy="928800"/>
          </a:xfrm>
        </p:spPr>
        <p:txBody>
          <a:bodyPr lIns="0" tIns="0" rIns="0" bIns="0" anchor="t" anchorCtr="0"/>
          <a:lstStyle>
            <a:lvl1pPr algn="l">
              <a:defRPr sz="3200" b="1" i="0" cap="none" baseline="0"/>
            </a:lvl1pPr>
          </a:lstStyle>
          <a:p>
            <a:r>
              <a:rPr lang="en-US" smtClean="0"/>
              <a:t>Click to edit Master title style</a:t>
            </a:r>
            <a:endParaRPr lang="en-US" dirty="0"/>
          </a:p>
        </p:txBody>
      </p:sp>
      <p:sp>
        <p:nvSpPr>
          <p:cNvPr id="5" name="Slide Number Placeholder 9"/>
          <p:cNvSpPr txBox="1">
            <a:spLocks/>
          </p:cNvSpPr>
          <p:nvPr/>
        </p:nvSpPr>
        <p:spPr>
          <a:xfrm>
            <a:off x="8536261" y="6408723"/>
            <a:ext cx="609976"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7" name="Bild 2" descr="111004_EU-OSHA_PPT_Corporate logo.png"/>
          <p:cNvPicPr>
            <a:picLocks noChangeAspect="1"/>
          </p:cNvPicPr>
          <p:nvPr/>
        </p:nvPicPr>
        <p:blipFill>
          <a:blip r:embed="rId3" cstate="print"/>
          <a:srcRect/>
          <a:stretch>
            <a:fillRect/>
          </a:stretch>
        </p:blipFill>
        <p:spPr bwMode="auto">
          <a:xfrm>
            <a:off x="444500" y="5508625"/>
            <a:ext cx="1146175" cy="723900"/>
          </a:xfrm>
          <a:prstGeom prst="rect">
            <a:avLst/>
          </a:prstGeom>
          <a:noFill/>
          <a:ln w="9525">
            <a:noFill/>
            <a:miter lim="800000"/>
            <a:headEnd/>
            <a:tailEnd/>
          </a:ln>
        </p:spPr>
      </p:pic>
      <p:sp>
        <p:nvSpPr>
          <p:cNvPr id="10" name="Textplatzhalter 2"/>
          <p:cNvSpPr txBox="1">
            <a:spLocks/>
          </p:cNvSpPr>
          <p:nvPr/>
        </p:nvSpPr>
        <p:spPr>
          <a:xfrm>
            <a:off x="450850" y="6410325"/>
            <a:ext cx="7439025" cy="327025"/>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dirty="0" smtClean="0"/>
              <a:t>Safety and health at work is everyone’s concern. It’s good for you. It’s good for business.</a:t>
            </a:r>
            <a:endParaRPr lang="en-GB" dirty="0"/>
          </a:p>
        </p:txBody>
      </p:sp>
      <p:sp>
        <p:nvSpPr>
          <p:cNvPr id="13" name="Subtitle 2"/>
          <p:cNvSpPr>
            <a:spLocks noGrp="1"/>
          </p:cNvSpPr>
          <p:nvPr>
            <p:ph type="subTitle" idx="10"/>
          </p:nvPr>
        </p:nvSpPr>
        <p:spPr>
          <a:xfrm>
            <a:off x="450000" y="4626000"/>
            <a:ext cx="7646400" cy="675208"/>
          </a:xfrm>
        </p:spPr>
        <p:txBody>
          <a:bodyPr lIns="0" tIns="0" rIns="0" bIns="0" anchor="t">
            <a:normAutofit/>
          </a:bodyPr>
          <a:lstStyle>
            <a:lvl1pPr marL="0" indent="0" algn="l">
              <a:buNone/>
              <a:defRPr sz="18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6" name="Bild 4" descr="111004_EU-OSHA_PPT_EU logo.png"/>
          <p:cNvPicPr>
            <a:picLocks noChangeAspect="1"/>
          </p:cNvPicPr>
          <p:nvPr/>
        </p:nvPicPr>
        <p:blipFill>
          <a:blip r:embed="rId4" cstate="print"/>
          <a:srcRect/>
          <a:stretch>
            <a:fillRect/>
          </a:stretch>
        </p:blipFill>
        <p:spPr bwMode="auto">
          <a:xfrm>
            <a:off x="7652543" y="5908675"/>
            <a:ext cx="474663" cy="323850"/>
          </a:xfrm>
          <a:prstGeom prst="rect">
            <a:avLst/>
          </a:prstGeom>
          <a:noFill/>
          <a:ln w="9525">
            <a:noFill/>
            <a:miter lim="800000"/>
            <a:headEnd/>
            <a:tailEnd/>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3400425"/>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197668" y="-4762"/>
            <a:ext cx="951779" cy="6876000"/>
          </a:xfrm>
          <a:prstGeom prst="rect">
            <a:avLst/>
          </a:prstGeom>
        </p:spPr>
      </p:pic>
    </p:spTree>
    <p:extLst>
      <p:ext uri="{BB962C8B-B14F-4D97-AF65-F5344CB8AC3E}">
        <p14:creationId xmlns:p14="http://schemas.microsoft.com/office/powerpoint/2010/main" val="253162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Image 3 Title Slide">
    <p:spTree>
      <p:nvGrpSpPr>
        <p:cNvPr id="1" name=""/>
        <p:cNvGrpSpPr/>
        <p:nvPr/>
      </p:nvGrpSpPr>
      <p:grpSpPr>
        <a:xfrm>
          <a:off x="0" y="0"/>
          <a:ext cx="0" cy="0"/>
          <a:chOff x="0" y="0"/>
          <a:chExt cx="0" cy="0"/>
        </a:xfrm>
      </p:grpSpPr>
      <p:pic>
        <p:nvPicPr>
          <p:cNvPr id="12" name="Bild 5" descr="111004_EU-OSHA_Esener_PPT_cover.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0000" y="3564000"/>
            <a:ext cx="7646400" cy="928800"/>
          </a:xfrm>
        </p:spPr>
        <p:txBody>
          <a:bodyPr lIns="0" tIns="0" rIns="0" bIns="0" anchor="t" anchorCtr="0"/>
          <a:lstStyle>
            <a:lvl1pPr algn="l">
              <a:defRPr sz="3200" b="1" i="0" cap="none" baseline="0"/>
            </a:lvl1pPr>
          </a:lstStyle>
          <a:p>
            <a:r>
              <a:rPr lang="en-US" smtClean="0"/>
              <a:t>Click to edit Master title style</a:t>
            </a:r>
            <a:endParaRPr lang="en-US" dirty="0"/>
          </a:p>
        </p:txBody>
      </p:sp>
      <p:sp>
        <p:nvSpPr>
          <p:cNvPr id="5" name="Slide Number Placeholder 9"/>
          <p:cNvSpPr txBox="1">
            <a:spLocks/>
          </p:cNvSpPr>
          <p:nvPr/>
        </p:nvSpPr>
        <p:spPr>
          <a:xfrm>
            <a:off x="8536261" y="6408723"/>
            <a:ext cx="609976"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7" name="Bild 2" descr="111004_EU-OSHA_PPT_Corporate logo.png"/>
          <p:cNvPicPr>
            <a:picLocks noChangeAspect="1"/>
          </p:cNvPicPr>
          <p:nvPr/>
        </p:nvPicPr>
        <p:blipFill>
          <a:blip r:embed="rId3" cstate="print"/>
          <a:srcRect/>
          <a:stretch>
            <a:fillRect/>
          </a:stretch>
        </p:blipFill>
        <p:spPr bwMode="auto">
          <a:xfrm>
            <a:off x="444500" y="5508625"/>
            <a:ext cx="1146175" cy="723900"/>
          </a:xfrm>
          <a:prstGeom prst="rect">
            <a:avLst/>
          </a:prstGeom>
          <a:noFill/>
          <a:ln w="9525">
            <a:noFill/>
            <a:miter lim="800000"/>
            <a:headEnd/>
            <a:tailEnd/>
          </a:ln>
        </p:spPr>
      </p:pic>
      <p:sp>
        <p:nvSpPr>
          <p:cNvPr id="10" name="Textplatzhalter 2"/>
          <p:cNvSpPr txBox="1">
            <a:spLocks/>
          </p:cNvSpPr>
          <p:nvPr/>
        </p:nvSpPr>
        <p:spPr>
          <a:xfrm>
            <a:off x="450850" y="6410325"/>
            <a:ext cx="7439025" cy="327025"/>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dirty="0" smtClean="0"/>
              <a:t>Safety and health at work is everyone’s concern. It’s good for you. It’s good for business.</a:t>
            </a:r>
            <a:endParaRPr lang="en-GB" dirty="0"/>
          </a:p>
        </p:txBody>
      </p:sp>
      <p:sp>
        <p:nvSpPr>
          <p:cNvPr id="13" name="Subtitle 2"/>
          <p:cNvSpPr>
            <a:spLocks noGrp="1"/>
          </p:cNvSpPr>
          <p:nvPr>
            <p:ph type="subTitle" idx="10"/>
          </p:nvPr>
        </p:nvSpPr>
        <p:spPr>
          <a:xfrm>
            <a:off x="450000" y="4626000"/>
            <a:ext cx="7646400" cy="675208"/>
          </a:xfrm>
        </p:spPr>
        <p:txBody>
          <a:bodyPr lIns="0" tIns="0" rIns="0" bIns="0" anchor="t">
            <a:normAutofit/>
          </a:bodyPr>
          <a:lstStyle>
            <a:lvl1pPr marL="0" indent="0" algn="l">
              <a:buNone/>
              <a:defRPr sz="18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6" name="Bild 4" descr="111004_EU-OSHA_PPT_EU logo.png"/>
          <p:cNvPicPr>
            <a:picLocks noChangeAspect="1"/>
          </p:cNvPicPr>
          <p:nvPr/>
        </p:nvPicPr>
        <p:blipFill>
          <a:blip r:embed="rId4" cstate="print"/>
          <a:srcRect/>
          <a:stretch>
            <a:fillRect/>
          </a:stretch>
        </p:blipFill>
        <p:spPr bwMode="auto">
          <a:xfrm>
            <a:off x="7652543" y="5908675"/>
            <a:ext cx="474663" cy="323850"/>
          </a:xfrm>
          <a:prstGeom prst="rect">
            <a:avLst/>
          </a:prstGeom>
          <a:noFill/>
          <a:ln w="9525">
            <a:noFill/>
            <a:miter lim="800000"/>
            <a:headEnd/>
            <a:tailEnd/>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3400425"/>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197668" y="-4762"/>
            <a:ext cx="951779" cy="6876000"/>
          </a:xfrm>
          <a:prstGeom prst="rect">
            <a:avLst/>
          </a:prstGeom>
        </p:spPr>
      </p:pic>
    </p:spTree>
    <p:extLst>
      <p:ext uri="{BB962C8B-B14F-4D97-AF65-F5344CB8AC3E}">
        <p14:creationId xmlns:p14="http://schemas.microsoft.com/office/powerpoint/2010/main" val="1918180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0000" y="180000"/>
            <a:ext cx="7560000" cy="4896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9999" y="1115999"/>
            <a:ext cx="3600000"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0000" y="1116000"/>
            <a:ext cx="3600000"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108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0000" y="1116000"/>
            <a:ext cx="3600000" cy="540000"/>
          </a:xfrm>
        </p:spPr>
        <p:txBody>
          <a:bodyPr anchor="b">
            <a:noAutofit/>
          </a:bodyPr>
          <a:lstStyle>
            <a:lvl1pPr marL="0" indent="0">
              <a:buNone/>
              <a:defRPr sz="20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49999" y="1655999"/>
            <a:ext cx="3600000" cy="432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0000" y="1116000"/>
            <a:ext cx="3600000" cy="540000"/>
          </a:xfrm>
        </p:spPr>
        <p:txBody>
          <a:bodyPr anchor="b">
            <a:noAutofit/>
          </a:bodyPr>
          <a:lstStyle>
            <a:lvl1pPr marL="0" indent="0">
              <a:buNone/>
              <a:defRPr sz="20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0000" y="1656000"/>
            <a:ext cx="3600000" cy="432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152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9700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96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d 10" descr="111004_EU-OSHA_Esener_PPT_inner slide.png"/>
          <p:cNvPicPr>
            <a:picLocks noChangeAspect="1"/>
          </p:cNvPicPr>
          <p:nvPr/>
        </p:nvPicPr>
        <p:blipFill>
          <a:blip r:embed="rId17"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450000" y="180000"/>
            <a:ext cx="7559873" cy="4896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0000" y="1116000"/>
            <a:ext cx="7560000" cy="4860000"/>
          </a:xfrm>
          <a:prstGeom prst="rect">
            <a:avLst/>
          </a:prstGeom>
        </p:spPr>
        <p:txBody>
          <a:bodyPr vert="horz" lIns="91440" tIns="45720" rIns="91440" bIns="4572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Bild 3" descr="111004_EU-OSHA_PPT_Corporate logo_inner slide.png"/>
          <p:cNvPicPr>
            <a:picLocks noChangeAspect="1"/>
          </p:cNvPicPr>
          <p:nvPr/>
        </p:nvPicPr>
        <p:blipFill>
          <a:blip r:embed="rId18" cstate="print"/>
          <a:srcRect/>
          <a:stretch>
            <a:fillRect/>
          </a:stretch>
        </p:blipFill>
        <p:spPr bwMode="auto">
          <a:xfrm>
            <a:off x="442913" y="6273800"/>
            <a:ext cx="946150" cy="311150"/>
          </a:xfrm>
          <a:prstGeom prst="rect">
            <a:avLst/>
          </a:prstGeom>
          <a:noFill/>
          <a:ln w="9525">
            <a:noFill/>
            <a:miter lim="800000"/>
            <a:headEnd/>
            <a:tailEnd/>
          </a:ln>
        </p:spPr>
      </p:pic>
      <p:sp>
        <p:nvSpPr>
          <p:cNvPr id="7" name="Slide Number Placeholder 9"/>
          <p:cNvSpPr txBox="1">
            <a:spLocks/>
          </p:cNvSpPr>
          <p:nvPr/>
        </p:nvSpPr>
        <p:spPr>
          <a:xfrm>
            <a:off x="8534024" y="6346824"/>
            <a:ext cx="609976"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A064B8-E15C-4A1C-8E7E-B0BD818D867C}" type="slidenum">
              <a:rPr lang="en-GB" smtClean="0"/>
              <a:pPr/>
              <a:t>‹N›</a:t>
            </a:fld>
            <a:endParaRPr lang="en-GB" dirty="0"/>
          </a:p>
        </p:txBody>
      </p:sp>
      <p:sp>
        <p:nvSpPr>
          <p:cNvPr id="11" name="Rectangle 11"/>
          <p:cNvSpPr>
            <a:spLocks noChangeArrowheads="1"/>
          </p:cNvSpPr>
          <p:nvPr/>
        </p:nvSpPr>
        <p:spPr bwMode="auto">
          <a:xfrm>
            <a:off x="2268538" y="6477000"/>
            <a:ext cx="5830887" cy="104775"/>
          </a:xfrm>
          <a:prstGeom prst="rect">
            <a:avLst/>
          </a:prstGeom>
          <a:noFill/>
          <a:ln w="9525">
            <a:noFill/>
            <a:miter lim="800000"/>
            <a:headEnd/>
            <a:tailEnd/>
          </a:ln>
        </p:spPr>
        <p:txBody>
          <a:bodyPr lIns="0" tIns="0" rIns="0" bIns="0">
            <a:prstTxWarp prst="textNoShape">
              <a:avLst/>
            </a:prstTxWarp>
          </a:bodyPr>
          <a:lstStyle/>
          <a:p>
            <a:pPr algn="r">
              <a:lnSpc>
                <a:spcPct val="90000"/>
              </a:lnSpc>
              <a:spcBef>
                <a:spcPct val="30000"/>
              </a:spcBef>
              <a:buClr>
                <a:srgbClr val="00529F"/>
              </a:buClr>
              <a:defRPr/>
            </a:pPr>
            <a:r>
              <a:rPr lang="en-GB" sz="900" b="1" noProof="0" dirty="0" smtClean="0">
                <a:solidFill>
                  <a:schemeClr val="tx2"/>
                </a:solidFill>
                <a:latin typeface="Arial" charset="0"/>
                <a:ea typeface="ＭＳ Ｐゴシック" charset="-128"/>
                <a:cs typeface="ＭＳ Ｐゴシック" charset="-128"/>
              </a:rPr>
              <a:t>http://osha.europa.eu</a:t>
            </a:r>
            <a:endParaRPr lang="en-GB" sz="900" b="1" noProof="0" dirty="0">
              <a:solidFill>
                <a:schemeClr val="tx2"/>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302499125"/>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Lst>
  <p:txStyles>
    <p:titleStyle>
      <a:lvl1pPr algn="l" defTabSz="457200" rtl="0" eaLnBrk="1" latinLnBrk="0" hangingPunct="1">
        <a:spcBef>
          <a:spcPct val="0"/>
        </a:spcBef>
        <a:buNone/>
        <a:defRPr sz="2400" b="1" i="0" kern="1200"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2000" indent="-252000" algn="l" defTabSz="457200" rtl="0" eaLnBrk="1" latinLnBrk="0" hangingPunct="1">
        <a:spcBef>
          <a:spcPts val="600"/>
        </a:spcBef>
        <a:spcAft>
          <a:spcPts val="0"/>
        </a:spcAft>
        <a:buClr>
          <a:schemeClr val="tx2"/>
        </a:buClr>
        <a:buFont typeface="Wingdings" pitchFamily="2" charset="2"/>
        <a:buChar char="§"/>
        <a:defRPr sz="1800" b="1" i="0" kern="1200" baseline="0">
          <a:solidFill>
            <a:schemeClr val="tx2"/>
          </a:solidFill>
          <a:latin typeface="+mn-lt"/>
          <a:ea typeface="+mn-ea"/>
          <a:cs typeface="+mn-cs"/>
        </a:defRPr>
      </a:lvl1pPr>
      <a:lvl2pPr marL="432000" indent="-180000" algn="l" defTabSz="457200" rtl="0" eaLnBrk="1" latinLnBrk="0" hangingPunct="1">
        <a:spcBef>
          <a:spcPts val="0"/>
        </a:spcBef>
        <a:spcAft>
          <a:spcPts val="0"/>
        </a:spcAft>
        <a:buClrTx/>
        <a:buFont typeface="Arial" pitchFamily="34" charset="0"/>
        <a:buChar char="•"/>
        <a:defRPr sz="1800" kern="1200" baseline="0">
          <a:solidFill>
            <a:schemeClr val="tx1"/>
          </a:solidFill>
          <a:latin typeface="+mn-lt"/>
          <a:ea typeface="+mn-ea"/>
          <a:cs typeface="+mn-cs"/>
        </a:defRPr>
      </a:lvl2pPr>
      <a:lvl3pPr marL="612000" indent="-180000" algn="l" defTabSz="457200" rtl="0" eaLnBrk="1" latinLnBrk="0" hangingPunct="1">
        <a:spcBef>
          <a:spcPts val="0"/>
        </a:spcBef>
        <a:spcAft>
          <a:spcPts val="0"/>
        </a:spcAft>
        <a:buClrTx/>
        <a:buFont typeface="Arial" pitchFamily="34" charset="0"/>
        <a:buChar char="−"/>
        <a:defRPr sz="1700" kern="1200" baseline="0">
          <a:solidFill>
            <a:schemeClr val="tx1"/>
          </a:solidFill>
          <a:latin typeface="+mn-lt"/>
          <a:ea typeface="+mn-ea"/>
          <a:cs typeface="+mn-cs"/>
        </a:defRPr>
      </a:lvl3pPr>
      <a:lvl4pPr marL="792000" indent="-180000" algn="l" defTabSz="457200" rtl="0" eaLnBrk="1" latinLnBrk="0" hangingPunct="1">
        <a:spcBef>
          <a:spcPts val="0"/>
        </a:spcBef>
        <a:spcAft>
          <a:spcPts val="0"/>
        </a:spcAft>
        <a:buClrTx/>
        <a:buFont typeface="Arial" pitchFamily="34" charset="0"/>
        <a:buChar char="•"/>
        <a:defRPr sz="1600" kern="1200" baseline="0">
          <a:solidFill>
            <a:schemeClr val="tx1"/>
          </a:solidFill>
          <a:latin typeface="+mn-lt"/>
          <a:ea typeface="+mn-ea"/>
          <a:cs typeface="+mn-cs"/>
        </a:defRPr>
      </a:lvl4pPr>
      <a:lvl5pPr marL="972000" indent="-180000" algn="l" defTabSz="457200" rtl="0" eaLnBrk="1" latinLnBrk="0" hangingPunct="1">
        <a:spcBef>
          <a:spcPts val="0"/>
        </a:spcBef>
        <a:spcAft>
          <a:spcPts val="0"/>
        </a:spcAft>
        <a:buClrTx/>
        <a:buFont typeface="Arial" pitchFamily="34" charset="0"/>
        <a:buChar char="−"/>
        <a:defRPr sz="1500" kern="1200" baseline="0">
          <a:solidFill>
            <a:schemeClr val="tx1"/>
          </a:solidFill>
          <a:latin typeface="+mn-lt"/>
          <a:ea typeface="+mn-ea"/>
          <a:cs typeface="+mn-cs"/>
        </a:defRPr>
      </a:lvl5pPr>
      <a:lvl6pPr marL="1257750" indent="-285750" algn="l" defTabSz="457200" rtl="0" eaLnBrk="1" latinLnBrk="0" hangingPunct="1">
        <a:spcBef>
          <a:spcPts val="0"/>
        </a:spcBef>
        <a:buFont typeface="Arial" pitchFamily="34" charset="0"/>
        <a:buChar char="•"/>
        <a:defRPr sz="1400" kern="1200" baseline="0">
          <a:solidFill>
            <a:schemeClr val="tx1"/>
          </a:solidFill>
          <a:latin typeface="+mn-lt"/>
          <a:ea typeface="+mn-ea"/>
          <a:cs typeface="+mn-cs"/>
        </a:defRPr>
      </a:lvl6pPr>
      <a:lvl7pPr marL="1332000" indent="-180000" algn="l" defTabSz="457200" rtl="0" eaLnBrk="1" latinLnBrk="0" hangingPunct="1">
        <a:spcBef>
          <a:spcPts val="0"/>
        </a:spcBef>
        <a:buFont typeface="Arial" pitchFamily="34" charset="0"/>
        <a:buChar char="−"/>
        <a:defRPr sz="1300" kern="1200" baseline="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55.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hyperlink" Target="mailto:brun@osha.europa.eu"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mailto:sas@osha.europa.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w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55576" y="1916832"/>
            <a:ext cx="7560000" cy="1512168"/>
          </a:xfrm>
        </p:spPr>
        <p:txBody>
          <a:bodyPr>
            <a:noAutofit/>
          </a:bodyPr>
          <a:lstStyle/>
          <a:p>
            <a:pPr marL="0" indent="0" algn="ctr">
              <a:buNone/>
            </a:pPr>
            <a:r>
              <a:rPr lang="en-GB" sz="2800" dirty="0" smtClean="0"/>
              <a:t>Foresight of new and emerging OSH risks </a:t>
            </a:r>
          </a:p>
          <a:p>
            <a:pPr marL="0" indent="0" algn="ctr">
              <a:buNone/>
            </a:pPr>
            <a:r>
              <a:rPr lang="en-GB" sz="2800" dirty="0" smtClean="0"/>
              <a:t>associated with new technologies </a:t>
            </a:r>
          </a:p>
          <a:p>
            <a:pPr marL="0" indent="0" algn="ctr">
              <a:buNone/>
            </a:pPr>
            <a:r>
              <a:rPr lang="en-GB" sz="2800" dirty="0" smtClean="0"/>
              <a:t>in green jobs by 2020</a:t>
            </a:r>
          </a:p>
          <a:p>
            <a:pPr marL="0" indent="0" algn="ctr">
              <a:buNone/>
            </a:pPr>
            <a:endParaRPr lang="en-GB" sz="2800" dirty="0" smtClean="0"/>
          </a:p>
          <a:p>
            <a:pPr marL="0" indent="0" algn="ctr">
              <a:buNone/>
            </a:pPr>
            <a:r>
              <a:rPr lang="en-GB" sz="2800" dirty="0" smtClean="0"/>
              <a:t>World Congress</a:t>
            </a:r>
            <a:r>
              <a:rPr lang="en-GB" sz="2800" dirty="0"/>
              <a:t>, </a:t>
            </a:r>
            <a:r>
              <a:rPr lang="en-GB" sz="2800" dirty="0" smtClean="0"/>
              <a:t>Frankfurt, 27.08.2014, Symposium S07 </a:t>
            </a:r>
            <a:endParaRPr lang="en-GB" sz="2800" dirty="0"/>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55576" y="5129765"/>
            <a:ext cx="7632848" cy="923330"/>
          </a:xfrm>
          <a:prstGeom prst="rect">
            <a:avLst/>
          </a:prstGeom>
          <a:noFill/>
        </p:spPr>
        <p:txBody>
          <a:bodyPr wrap="square" rtlCol="0">
            <a:spAutoFit/>
          </a:bodyPr>
          <a:lstStyle/>
          <a:p>
            <a:pPr algn="ctr"/>
            <a:r>
              <a:rPr lang="en-GB" dirty="0" smtClean="0">
                <a:solidFill>
                  <a:schemeClr val="tx2"/>
                </a:solidFill>
              </a:rPr>
              <a:t>Emmanuelle </a:t>
            </a:r>
            <a:r>
              <a:rPr lang="en-GB" dirty="0">
                <a:solidFill>
                  <a:schemeClr val="tx2"/>
                </a:solidFill>
              </a:rPr>
              <a:t>Brun / </a:t>
            </a:r>
            <a:r>
              <a:rPr lang="en-GB" dirty="0" smtClean="0">
                <a:solidFill>
                  <a:schemeClr val="tx2"/>
                </a:solidFill>
              </a:rPr>
              <a:t>Elke Schneider</a:t>
            </a:r>
            <a:endParaRPr lang="en-GB" dirty="0">
              <a:solidFill>
                <a:schemeClr val="tx2"/>
              </a:solidFill>
            </a:endParaRPr>
          </a:p>
          <a:p>
            <a:pPr algn="ctr"/>
            <a:r>
              <a:rPr lang="en-GB" dirty="0">
                <a:solidFill>
                  <a:schemeClr val="tx2"/>
                </a:solidFill>
              </a:rPr>
              <a:t>Prevention and Research </a:t>
            </a:r>
            <a:r>
              <a:rPr lang="en-GB" dirty="0" smtClean="0">
                <a:solidFill>
                  <a:schemeClr val="tx2"/>
                </a:solidFill>
              </a:rPr>
              <a:t>Unit</a:t>
            </a:r>
          </a:p>
          <a:p>
            <a:pPr algn="ctr"/>
            <a:r>
              <a:rPr lang="en-GB" dirty="0" smtClean="0">
                <a:solidFill>
                  <a:schemeClr val="tx2"/>
                </a:solidFill>
              </a:rPr>
              <a:t>European Agency for Safety and Health at Work</a:t>
            </a:r>
            <a:endParaRPr lang="en-GB" dirty="0">
              <a:solidFill>
                <a:schemeClr val="tx2"/>
              </a:solidFill>
            </a:endParaRPr>
          </a:p>
        </p:txBody>
      </p:sp>
    </p:spTree>
    <p:extLst>
      <p:ext uri="{BB962C8B-B14F-4D97-AF65-F5344CB8AC3E}">
        <p14:creationId xmlns:p14="http://schemas.microsoft.com/office/powerpoint/2010/main" val="1829366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7" descr="img02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7210" y="1196752"/>
            <a:ext cx="3168650"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9512" y="188640"/>
            <a:ext cx="4464050" cy="461665"/>
          </a:xfrm>
          <a:prstGeom prst="rect">
            <a:avLst/>
          </a:prstGeom>
          <a:noFill/>
        </p:spPr>
        <p:txBody>
          <a:bodyPr>
            <a:spAutoFit/>
          </a:bodyPr>
          <a:lstStyle/>
          <a:p>
            <a:pPr algn="l">
              <a:defRPr/>
            </a:pPr>
            <a:r>
              <a:rPr lang="en-GB" sz="2400" b="1" dirty="0">
                <a:solidFill>
                  <a:schemeClr val="tx2"/>
                </a:solidFill>
                <a:latin typeface="+mn-lt"/>
              </a:rPr>
              <a:t>‘DEEP GREEN’- Context</a:t>
            </a:r>
          </a:p>
        </p:txBody>
      </p:sp>
      <p:sp>
        <p:nvSpPr>
          <p:cNvPr id="125956" name="TextBox 3"/>
          <p:cNvSpPr txBox="1">
            <a:spLocks noChangeArrowheads="1"/>
          </p:cNvSpPr>
          <p:nvPr/>
        </p:nvSpPr>
        <p:spPr bwMode="auto">
          <a:xfrm>
            <a:off x="1270372" y="1409477"/>
            <a:ext cx="1657350" cy="676275"/>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Economic growth </a:t>
            </a:r>
          </a:p>
        </p:txBody>
      </p:sp>
      <p:sp>
        <p:nvSpPr>
          <p:cNvPr id="125957" name="TextBox 4"/>
          <p:cNvSpPr txBox="1">
            <a:spLocks noChangeArrowheads="1"/>
          </p:cNvSpPr>
          <p:nvPr/>
        </p:nvSpPr>
        <p:spPr bwMode="auto">
          <a:xfrm>
            <a:off x="1116385" y="2803302"/>
            <a:ext cx="1657350" cy="677862"/>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Green</a:t>
            </a:r>
          </a:p>
          <a:p>
            <a:pPr algn="ctr">
              <a:defRPr/>
            </a:pPr>
            <a:r>
              <a:rPr lang="en-GB" sz="1900" b="1" dirty="0">
                <a:solidFill>
                  <a:schemeClr val="tx2"/>
                </a:solidFill>
                <a:latin typeface="+mn-lt"/>
              </a:rPr>
              <a:t>values</a:t>
            </a:r>
          </a:p>
        </p:txBody>
      </p:sp>
      <p:sp>
        <p:nvSpPr>
          <p:cNvPr id="125958" name="TextBox 6"/>
          <p:cNvSpPr txBox="1">
            <a:spLocks noChangeArrowheads="1"/>
          </p:cNvSpPr>
          <p:nvPr/>
        </p:nvSpPr>
        <p:spPr bwMode="auto">
          <a:xfrm>
            <a:off x="5848722" y="1579339"/>
            <a:ext cx="1954213" cy="677863"/>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Money is not top priority</a:t>
            </a:r>
          </a:p>
        </p:txBody>
      </p:sp>
      <p:sp>
        <p:nvSpPr>
          <p:cNvPr id="125959" name="TextBox 7"/>
          <p:cNvSpPr txBox="1">
            <a:spLocks noChangeArrowheads="1"/>
          </p:cNvSpPr>
          <p:nvPr/>
        </p:nvSpPr>
        <p:spPr bwMode="auto">
          <a:xfrm>
            <a:off x="5974135" y="3141439"/>
            <a:ext cx="1747837" cy="677863"/>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Abundance &amp; diversity</a:t>
            </a:r>
          </a:p>
        </p:txBody>
      </p:sp>
      <p:sp>
        <p:nvSpPr>
          <p:cNvPr id="125960" name="TextBox 14"/>
          <p:cNvSpPr txBox="1">
            <a:spLocks noChangeArrowheads="1"/>
          </p:cNvSpPr>
          <p:nvPr/>
        </p:nvSpPr>
        <p:spPr bwMode="auto">
          <a:xfrm>
            <a:off x="692522" y="3819302"/>
            <a:ext cx="1944688" cy="969962"/>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Green innovation </a:t>
            </a:r>
          </a:p>
          <a:p>
            <a:pPr algn="ctr">
              <a:defRPr/>
            </a:pPr>
            <a:endParaRPr lang="en-GB" sz="1900" b="1" dirty="0">
              <a:solidFill>
                <a:schemeClr val="tx2"/>
              </a:solidFill>
              <a:latin typeface="+mn-lt"/>
            </a:endParaRPr>
          </a:p>
        </p:txBody>
      </p:sp>
      <p:sp>
        <p:nvSpPr>
          <p:cNvPr id="125961" name="Rectangle 15"/>
          <p:cNvSpPr>
            <a:spLocks noChangeArrowheads="1"/>
          </p:cNvSpPr>
          <p:nvPr/>
        </p:nvSpPr>
        <p:spPr bwMode="auto">
          <a:xfrm>
            <a:off x="611560" y="4968652"/>
            <a:ext cx="1774825" cy="676275"/>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Other innovation</a:t>
            </a:r>
          </a:p>
        </p:txBody>
      </p:sp>
      <p:sp>
        <p:nvSpPr>
          <p:cNvPr id="125962" name="TextBox 12"/>
          <p:cNvSpPr txBox="1">
            <a:spLocks noChangeArrowheads="1"/>
          </p:cNvSpPr>
          <p:nvPr/>
        </p:nvSpPr>
        <p:spPr bwMode="auto">
          <a:xfrm>
            <a:off x="5580435" y="4303489"/>
            <a:ext cx="2111375" cy="677863"/>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For a green future</a:t>
            </a:r>
          </a:p>
        </p:txBody>
      </p:sp>
      <p:sp>
        <p:nvSpPr>
          <p:cNvPr id="125963" name="TextBox 13"/>
          <p:cNvSpPr txBox="1">
            <a:spLocks noChangeArrowheads="1"/>
          </p:cNvSpPr>
          <p:nvPr/>
        </p:nvSpPr>
        <p:spPr bwMode="auto">
          <a:xfrm>
            <a:off x="5410572" y="5316314"/>
            <a:ext cx="2087563" cy="676275"/>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Not a priority in itself</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9059" y="3861048"/>
            <a:ext cx="1197903" cy="207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8530" name="Rectangle 2"/>
          <p:cNvSpPr>
            <a:spLocks noGrp="1" noChangeArrowheads="1"/>
          </p:cNvSpPr>
          <p:nvPr>
            <p:ph type="title"/>
          </p:nvPr>
        </p:nvSpPr>
        <p:spPr bwMode="white">
          <a:xfrm>
            <a:off x="107504" y="115888"/>
            <a:ext cx="7272338" cy="707886"/>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r>
              <a:rPr lang="fr-FR" sz="2000" dirty="0" smtClean="0"/>
              <a:t>OSH </a:t>
            </a:r>
            <a:r>
              <a:rPr lang="fr-FR" sz="2000" dirty="0" err="1" smtClean="0"/>
              <a:t>hazards</a:t>
            </a:r>
            <a:r>
              <a:rPr lang="fr-FR" sz="2000" dirty="0" smtClean="0"/>
              <a:t> in the </a:t>
            </a:r>
            <a:br>
              <a:rPr lang="fr-FR" sz="2000" dirty="0" smtClean="0"/>
            </a:br>
            <a:r>
              <a:rPr lang="fr-FR" sz="2000" dirty="0" err="1" smtClean="0"/>
              <a:t>wind</a:t>
            </a:r>
            <a:r>
              <a:rPr lang="fr-FR" sz="2000" dirty="0" smtClean="0"/>
              <a:t> </a:t>
            </a:r>
            <a:r>
              <a:rPr lang="fr-FR" sz="2000" dirty="0" err="1" smtClean="0"/>
              <a:t>energy</a:t>
            </a:r>
            <a:r>
              <a:rPr lang="fr-FR" sz="2000" dirty="0" smtClean="0"/>
              <a:t> </a:t>
            </a:r>
            <a:r>
              <a:rPr lang="fr-FR" sz="2000" dirty="0" err="1" smtClean="0"/>
              <a:t>sector</a:t>
            </a:r>
            <a:endParaRPr lang="fr-FR" sz="2000" dirty="0"/>
          </a:p>
        </p:txBody>
      </p:sp>
      <p:sp>
        <p:nvSpPr>
          <p:cNvPr id="278531" name="Rectangle 3"/>
          <p:cNvSpPr>
            <a:spLocks noGrp="1" noChangeArrowheads="1"/>
          </p:cNvSpPr>
          <p:nvPr>
            <p:ph type="body" idx="1"/>
          </p:nvPr>
        </p:nvSpPr>
        <p:spPr>
          <a:xfrm>
            <a:off x="323528" y="1295425"/>
            <a:ext cx="8675687" cy="4941887"/>
          </a:xfrm>
        </p:spPr>
        <p:txBody>
          <a:bodyPr>
            <a:normAutofit/>
          </a:bodyPr>
          <a:lstStyle/>
          <a:p>
            <a:pPr marL="261938" indent="-261938"/>
            <a:r>
              <a:rPr lang="en-GB" sz="1600" dirty="0"/>
              <a:t>Access to remote areas with no/bad roads and no appropriate vehicles</a:t>
            </a:r>
          </a:p>
          <a:p>
            <a:pPr marL="261938" indent="-261938"/>
            <a:r>
              <a:rPr lang="en-GB" sz="1600" dirty="0"/>
              <a:t>Going up in the tower: Falls from height, MSDs</a:t>
            </a:r>
          </a:p>
          <a:p>
            <a:pPr marL="623888" lvl="1" indent="-182563"/>
            <a:r>
              <a:rPr lang="en-GB" sz="1400" dirty="0">
                <a:solidFill>
                  <a:schemeClr val="tx1"/>
                </a:solidFill>
              </a:rPr>
              <a:t>Tower height increases rapidly with innovation</a:t>
            </a:r>
          </a:p>
          <a:p>
            <a:pPr marL="261938" indent="-261938"/>
            <a:r>
              <a:rPr lang="en-GB" sz="1600" dirty="0"/>
              <a:t>Electrocution – from the switching installation, electrical arcs </a:t>
            </a:r>
          </a:p>
          <a:p>
            <a:pPr marL="261938" indent="-261938"/>
            <a:r>
              <a:rPr lang="en-GB" sz="1600" dirty="0"/>
              <a:t>Fire - e.g. if tower struck by lightning</a:t>
            </a:r>
          </a:p>
          <a:p>
            <a:pPr marL="261938" indent="-261938"/>
            <a:r>
              <a:rPr lang="en-GB" sz="1600" dirty="0"/>
              <a:t>Maintenance in very windy conditions, rappelling down the blade </a:t>
            </a:r>
            <a:r>
              <a:rPr lang="en-GB" sz="1600" dirty="0" smtClean="0"/>
              <a:t>or</a:t>
            </a:r>
            <a:br>
              <a:rPr lang="en-GB" sz="1600" dirty="0" smtClean="0"/>
            </a:br>
            <a:r>
              <a:rPr lang="en-GB" sz="1600" dirty="0" smtClean="0"/>
              <a:t>inside </a:t>
            </a:r>
            <a:r>
              <a:rPr lang="en-GB" sz="1600" dirty="0"/>
              <a:t>the blade in confined space, exposure to e.g. carbon </a:t>
            </a:r>
            <a:r>
              <a:rPr lang="en-GB" sz="1600" dirty="0" smtClean="0"/>
              <a:t>fibres, </a:t>
            </a:r>
            <a:br>
              <a:rPr lang="en-GB" sz="1600" dirty="0" smtClean="0"/>
            </a:br>
            <a:r>
              <a:rPr lang="en-GB" sz="1600" dirty="0" smtClean="0"/>
              <a:t>machine related hazards</a:t>
            </a:r>
            <a:endParaRPr lang="en-GB" sz="1600" dirty="0"/>
          </a:p>
          <a:p>
            <a:pPr marL="623888" lvl="1" indent="-182563"/>
            <a:r>
              <a:rPr lang="en-GB" sz="1400" dirty="0">
                <a:solidFill>
                  <a:schemeClr val="tx1"/>
                </a:solidFill>
              </a:rPr>
              <a:t>Regular maintenance </a:t>
            </a:r>
            <a:r>
              <a:rPr lang="en-GB" sz="1400" dirty="0">
                <a:solidFill>
                  <a:schemeClr val="tx1"/>
                </a:solidFill>
                <a:sym typeface="Symbol" pitchFamily="18" charset="2"/>
              </a:rPr>
              <a:t></a:t>
            </a:r>
            <a:r>
              <a:rPr lang="en-GB" sz="1400" dirty="0">
                <a:solidFill>
                  <a:schemeClr val="tx1"/>
                </a:solidFill>
              </a:rPr>
              <a:t> workers may be regularly exposed</a:t>
            </a:r>
          </a:p>
          <a:p>
            <a:pPr marL="261938" indent="-261938"/>
            <a:r>
              <a:rPr lang="en-GB" sz="1600" dirty="0"/>
              <a:t>Blade </a:t>
            </a:r>
            <a:r>
              <a:rPr lang="en-GB" sz="1600" dirty="0" smtClean="0"/>
              <a:t>failure (parts </a:t>
            </a:r>
            <a:r>
              <a:rPr lang="en-GB" sz="1600" dirty="0"/>
              <a:t>of up to 200kg thrown up to 1km far </a:t>
            </a:r>
            <a:r>
              <a:rPr lang="en-GB" sz="1600" dirty="0" smtClean="0"/>
              <a:t>away)</a:t>
            </a:r>
            <a:endParaRPr lang="en-GB" sz="1600" dirty="0"/>
          </a:p>
          <a:p>
            <a:pPr marL="261938" indent="-261938"/>
            <a:r>
              <a:rPr lang="en-GB" sz="1600" dirty="0"/>
              <a:t>Blades can also throw ice</a:t>
            </a:r>
          </a:p>
          <a:p>
            <a:pPr marL="261938" indent="-261938"/>
            <a:r>
              <a:rPr lang="en-GB" sz="1600" dirty="0"/>
              <a:t>Structural failures </a:t>
            </a:r>
            <a:r>
              <a:rPr lang="en-GB" sz="1600" dirty="0" smtClean="0"/>
              <a:t>(HSE </a:t>
            </a:r>
            <a:r>
              <a:rPr lang="en-GB" sz="1600" dirty="0"/>
              <a:t>investigated 2 turbine collapses in </a:t>
            </a:r>
            <a:r>
              <a:rPr lang="en-GB" sz="1600" dirty="0" smtClean="0"/>
              <a:t>2007)</a:t>
            </a:r>
            <a:endParaRPr lang="en-GB" sz="1600" dirty="0"/>
          </a:p>
          <a:p>
            <a:pPr marL="261938" indent="-261938"/>
            <a:r>
              <a:rPr lang="en-GB" sz="1600" dirty="0"/>
              <a:t>Manufacturing: Exposure to e.g. epoxy resins, styrene; Work in </a:t>
            </a:r>
            <a:r>
              <a:rPr lang="en-GB" sz="1600" dirty="0" smtClean="0"/>
              <a:t/>
            </a:r>
            <a:br>
              <a:rPr lang="en-GB" sz="1600" dirty="0" smtClean="0"/>
            </a:br>
            <a:r>
              <a:rPr lang="en-GB" sz="1600" dirty="0" smtClean="0"/>
              <a:t>confined </a:t>
            </a:r>
            <a:r>
              <a:rPr lang="en-GB" sz="1600" dirty="0"/>
              <a:t>space – ventilation, chemicals,  MSDs</a:t>
            </a:r>
          </a:p>
          <a:p>
            <a:pPr marL="261938" indent="-261938"/>
            <a:r>
              <a:rPr lang="en-GB" sz="1600" dirty="0"/>
              <a:t>Transport of big components				</a:t>
            </a:r>
          </a:p>
          <a:p>
            <a:pPr marL="261938" indent="-261938"/>
            <a:r>
              <a:rPr lang="en-GB" sz="1600" dirty="0"/>
              <a:t>Off-shore – additional risks: complex dives, cable laying, isolation, </a:t>
            </a:r>
            <a:r>
              <a:rPr lang="en-GB" sz="1600" dirty="0" smtClean="0"/>
              <a:t/>
            </a:r>
            <a:br>
              <a:rPr lang="en-GB" sz="1600" dirty="0" smtClean="0"/>
            </a:br>
            <a:r>
              <a:rPr lang="en-GB" sz="1600" dirty="0" smtClean="0"/>
              <a:t>extreme weather</a:t>
            </a:r>
            <a:r>
              <a:rPr lang="en-GB" sz="1600" dirty="0"/>
              <a:t>, fall into water, splash from salty water</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24328" y="1332826"/>
            <a:ext cx="2160240" cy="140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64651" y="-232858"/>
            <a:ext cx="1980890" cy="158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264767" y="-47071"/>
            <a:ext cx="2099321" cy="13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524329" y="2708920"/>
            <a:ext cx="1619672" cy="1345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307741" y="-27384"/>
            <a:ext cx="2072571" cy="137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Blade_inside"/>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236297" y="5474336"/>
            <a:ext cx="1967102" cy="141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388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4" descr="clipper-liberty-wind-turbin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81878" y="2977903"/>
            <a:ext cx="2414186" cy="152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uffalo-mountain-wind-farm-tennessee-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7710"/>
            <a:ext cx="2915816" cy="185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e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36267" y="0"/>
            <a:ext cx="2304802" cy="150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urbin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81878" y="-23217"/>
            <a:ext cx="2395980" cy="299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windnov20200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 y="3702174"/>
            <a:ext cx="2915817" cy="200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lade_insid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141069" y="0"/>
            <a:ext cx="1893861" cy="150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684539" y="4499160"/>
            <a:ext cx="2484438" cy="166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repower_wind_turbine_assembly"/>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937" y="0"/>
            <a:ext cx="2923753" cy="191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915816" y="1327658"/>
            <a:ext cx="3866062" cy="5413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53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img038.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13344" y="-744"/>
            <a:ext cx="4268444"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1"/>
          <p:cNvSpPr txBox="1">
            <a:spLocks noChangeArrowheads="1"/>
          </p:cNvSpPr>
          <p:nvPr/>
        </p:nvSpPr>
        <p:spPr bwMode="auto">
          <a:xfrm>
            <a:off x="107950" y="115888"/>
            <a:ext cx="2735263" cy="830997"/>
          </a:xfrm>
          <a:prstGeom prst="rect">
            <a:avLst/>
          </a:prstGeom>
          <a:noFill/>
          <a:ln w="9525">
            <a:noFill/>
            <a:miter lim="800000"/>
            <a:headEnd/>
            <a:tailEnd/>
          </a:ln>
        </p:spPr>
        <p:txBody>
          <a:bodyPr>
            <a:spAutoFit/>
          </a:bodyPr>
          <a:lstStyle/>
          <a:p>
            <a:pPr algn="l">
              <a:defRPr/>
            </a:pPr>
            <a:r>
              <a:rPr lang="en-GB" sz="2400" b="1" dirty="0">
                <a:solidFill>
                  <a:schemeClr val="tx2"/>
                </a:solidFill>
                <a:latin typeface="+mn-lt"/>
              </a:rPr>
              <a:t>‘WIN-WIN’ – </a:t>
            </a:r>
            <a:endParaRPr lang="en-GB" sz="2400" b="1" dirty="0" smtClean="0">
              <a:solidFill>
                <a:schemeClr val="tx2"/>
              </a:solidFill>
              <a:latin typeface="+mn-lt"/>
            </a:endParaRPr>
          </a:p>
          <a:p>
            <a:pPr algn="l">
              <a:defRPr/>
            </a:pPr>
            <a:r>
              <a:rPr lang="en-GB" sz="2400" b="1" dirty="0" smtClean="0">
                <a:solidFill>
                  <a:schemeClr val="tx2"/>
                </a:solidFill>
                <a:latin typeface="+mn-lt"/>
              </a:rPr>
              <a:t>Wind </a:t>
            </a:r>
            <a:r>
              <a:rPr lang="en-GB" sz="2400" b="1" dirty="0">
                <a:solidFill>
                  <a:schemeClr val="tx2"/>
                </a:solidFill>
                <a:latin typeface="+mn-lt"/>
              </a:rPr>
              <a:t>Energy</a:t>
            </a:r>
          </a:p>
        </p:txBody>
      </p:sp>
      <p:sp>
        <p:nvSpPr>
          <p:cNvPr id="100356" name="Rectangle 3"/>
          <p:cNvSpPr>
            <a:spLocks noChangeArrowheads="1"/>
          </p:cNvSpPr>
          <p:nvPr/>
        </p:nvSpPr>
        <p:spPr bwMode="auto">
          <a:xfrm>
            <a:off x="34925" y="1933575"/>
            <a:ext cx="2447925" cy="2031325"/>
          </a:xfrm>
          <a:prstGeom prst="rect">
            <a:avLst/>
          </a:prstGeom>
          <a:noFill/>
          <a:ln w="9525">
            <a:noFill/>
            <a:miter lim="800000"/>
            <a:headEnd/>
            <a:tailEnd/>
          </a:ln>
        </p:spPr>
        <p:txBody>
          <a:bodyPr>
            <a:spAutoFit/>
          </a:bodyPr>
          <a:lstStyle/>
          <a:p>
            <a:pPr algn="ctr">
              <a:defRPr/>
            </a:pPr>
            <a:r>
              <a:rPr lang="en-GB" sz="1800" b="1" i="1" dirty="0">
                <a:solidFill>
                  <a:schemeClr val="tx2"/>
                </a:solidFill>
                <a:latin typeface="+mn-lt"/>
              </a:rPr>
              <a:t>&lt;&lt;Delta Charlie to Base... I repeat... Storm force winds  are forecast... Returning to the accommodation platform...&gt;&gt;</a:t>
            </a:r>
          </a:p>
        </p:txBody>
      </p:sp>
      <p:sp>
        <p:nvSpPr>
          <p:cNvPr id="100357" name="Rectangle 4"/>
          <p:cNvSpPr>
            <a:spLocks noChangeArrowheads="1"/>
          </p:cNvSpPr>
          <p:nvPr/>
        </p:nvSpPr>
        <p:spPr bwMode="auto">
          <a:xfrm>
            <a:off x="6588125" y="2438400"/>
            <a:ext cx="2376488" cy="2585323"/>
          </a:xfrm>
          <a:prstGeom prst="rect">
            <a:avLst/>
          </a:prstGeom>
          <a:noFill/>
          <a:ln w="9525">
            <a:noFill/>
            <a:miter lim="800000"/>
            <a:headEnd/>
            <a:tailEnd/>
          </a:ln>
        </p:spPr>
        <p:txBody>
          <a:bodyPr>
            <a:spAutoFit/>
          </a:bodyPr>
          <a:lstStyle/>
          <a:p>
            <a:pPr algn="ctr">
              <a:defRPr/>
            </a:pPr>
            <a:r>
              <a:rPr lang="en-GB" sz="1800" b="1" dirty="0">
                <a:solidFill>
                  <a:schemeClr val="tx2"/>
                </a:solidFill>
                <a:latin typeface="+mn-lt"/>
              </a:rPr>
              <a:t>“I wish the Green Job Policy Team was here.  They would then appreciate the challenges of working on these large turbines in this environment”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img04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75857" y="60696"/>
            <a:ext cx="2304206" cy="66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7504" y="44624"/>
            <a:ext cx="4464050" cy="830997"/>
          </a:xfrm>
          <a:prstGeom prst="rect">
            <a:avLst/>
          </a:prstGeom>
          <a:noFill/>
        </p:spPr>
        <p:txBody>
          <a:bodyPr>
            <a:spAutoFit/>
          </a:bodyPr>
          <a:lstStyle/>
          <a:p>
            <a:pPr algn="l">
              <a:defRPr/>
            </a:pPr>
            <a:r>
              <a:rPr lang="en-GB" sz="2400" b="1" dirty="0">
                <a:solidFill>
                  <a:schemeClr val="tx2"/>
                </a:solidFill>
                <a:latin typeface="+mn-lt"/>
              </a:rPr>
              <a:t>‘BONUS WORLD’ – </a:t>
            </a:r>
          </a:p>
          <a:p>
            <a:pPr algn="l">
              <a:defRPr/>
            </a:pPr>
            <a:r>
              <a:rPr lang="en-GB" sz="2400" b="1" dirty="0">
                <a:solidFill>
                  <a:schemeClr val="tx2"/>
                </a:solidFill>
                <a:latin typeface="+mn-lt"/>
              </a:rPr>
              <a:t>Wind Energy</a:t>
            </a:r>
          </a:p>
        </p:txBody>
      </p:sp>
      <p:grpSp>
        <p:nvGrpSpPr>
          <p:cNvPr id="24580" name="Group 6"/>
          <p:cNvGrpSpPr>
            <a:grpSpLocks/>
          </p:cNvGrpSpPr>
          <p:nvPr/>
        </p:nvGrpSpPr>
        <p:grpSpPr bwMode="auto">
          <a:xfrm>
            <a:off x="642938" y="2089150"/>
            <a:ext cx="7939087" cy="2538809"/>
            <a:chOff x="1835696" y="1898829"/>
            <a:chExt cx="5483819" cy="1754374"/>
          </a:xfrm>
        </p:grpSpPr>
        <p:sp>
          <p:nvSpPr>
            <p:cNvPr id="113669" name="TextBox 4"/>
            <p:cNvSpPr txBox="1">
              <a:spLocks noChangeArrowheads="1"/>
            </p:cNvSpPr>
            <p:nvPr/>
          </p:nvSpPr>
          <p:spPr bwMode="auto">
            <a:xfrm>
              <a:off x="1835696" y="1898829"/>
              <a:ext cx="1575734" cy="1679504"/>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 relaxed planning rules allow large energy companies to put turbines on apartment blocks...</a:t>
              </a:r>
            </a:p>
          </p:txBody>
        </p:sp>
        <p:sp>
          <p:nvSpPr>
            <p:cNvPr id="113670" name="TextBox 5"/>
            <p:cNvSpPr txBox="1">
              <a:spLocks noChangeArrowheads="1"/>
            </p:cNvSpPr>
            <p:nvPr/>
          </p:nvSpPr>
          <p:spPr bwMode="auto">
            <a:xfrm>
              <a:off x="5743781" y="2377120"/>
              <a:ext cx="1575734" cy="1276083"/>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“Think about the profit we will make with these… they could not be more cost effective.”</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img051.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496" y="1556792"/>
            <a:ext cx="61198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0824" y="115888"/>
            <a:ext cx="5185271" cy="461665"/>
          </a:xfrm>
          <a:prstGeom prst="rect">
            <a:avLst/>
          </a:prstGeom>
          <a:noFill/>
        </p:spPr>
        <p:txBody>
          <a:bodyPr wrap="square">
            <a:spAutoFit/>
          </a:bodyPr>
          <a:lstStyle/>
          <a:p>
            <a:pPr algn="l">
              <a:defRPr/>
            </a:pPr>
            <a:r>
              <a:rPr lang="en-GB" sz="2400" b="1" dirty="0">
                <a:solidFill>
                  <a:schemeClr val="tx2"/>
                </a:solidFill>
                <a:latin typeface="+mn-lt"/>
              </a:rPr>
              <a:t>‘DEEP GREEN’ </a:t>
            </a:r>
            <a:r>
              <a:rPr lang="en-GB" sz="2400" b="1" dirty="0" smtClean="0">
                <a:solidFill>
                  <a:schemeClr val="tx2"/>
                </a:solidFill>
                <a:latin typeface="+mn-lt"/>
              </a:rPr>
              <a:t>– Wind </a:t>
            </a:r>
            <a:r>
              <a:rPr lang="en-GB" sz="2400" b="1" dirty="0">
                <a:solidFill>
                  <a:schemeClr val="tx2"/>
                </a:solidFill>
                <a:latin typeface="+mn-lt"/>
              </a:rPr>
              <a:t>Energy</a:t>
            </a:r>
          </a:p>
        </p:txBody>
      </p:sp>
      <p:sp>
        <p:nvSpPr>
          <p:cNvPr id="129028" name="Rectangle 4"/>
          <p:cNvSpPr>
            <a:spLocks noChangeArrowheads="1"/>
          </p:cNvSpPr>
          <p:nvPr/>
        </p:nvSpPr>
        <p:spPr bwMode="auto">
          <a:xfrm>
            <a:off x="4725988" y="1341438"/>
            <a:ext cx="4094162" cy="1260475"/>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“Look at that turbine – way beyond its design life !! </a:t>
            </a:r>
          </a:p>
          <a:p>
            <a:pPr algn="ctr">
              <a:defRPr/>
            </a:pPr>
            <a:r>
              <a:rPr lang="en-GB" sz="1900" b="1" dirty="0">
                <a:solidFill>
                  <a:schemeClr val="tx2"/>
                </a:solidFill>
                <a:latin typeface="+mn-lt"/>
              </a:rPr>
              <a:t>We can only get refurbished spare parts these days...”</a:t>
            </a:r>
          </a:p>
        </p:txBody>
      </p:sp>
      <p:sp>
        <p:nvSpPr>
          <p:cNvPr id="129029" name="Rectangle 5"/>
          <p:cNvSpPr>
            <a:spLocks noChangeArrowheads="1"/>
          </p:cNvSpPr>
          <p:nvPr/>
        </p:nvSpPr>
        <p:spPr bwMode="auto">
          <a:xfrm>
            <a:off x="5148064" y="5084763"/>
            <a:ext cx="3816350" cy="1262062"/>
          </a:xfrm>
          <a:prstGeom prst="rect">
            <a:avLst/>
          </a:prstGeom>
          <a:noFill/>
          <a:ln w="9525">
            <a:noFill/>
            <a:miter lim="800000"/>
            <a:headEnd/>
            <a:tailEnd/>
          </a:ln>
        </p:spPr>
        <p:txBody>
          <a:bodyPr>
            <a:spAutoFit/>
          </a:bodyPr>
          <a:lstStyle/>
          <a:p>
            <a:pPr algn="ctr">
              <a:defRPr/>
            </a:pPr>
            <a:r>
              <a:rPr lang="en-GB" sz="1900" b="1" dirty="0">
                <a:solidFill>
                  <a:schemeClr val="tx2"/>
                </a:solidFill>
                <a:latin typeface="+mn-lt"/>
              </a:rPr>
              <a:t>“It is exhausting to spend all day climbing up these old turbines without lifts… I wish we had new ones”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0000"/>
            <a:ext cx="8442480" cy="489600"/>
          </a:xfrm>
        </p:spPr>
        <p:txBody>
          <a:bodyPr/>
          <a:lstStyle/>
          <a:p>
            <a:r>
              <a:rPr lang="en-GB" dirty="0" smtClean="0"/>
              <a:t>Decentralised generation </a:t>
            </a:r>
            <a:r>
              <a:rPr lang="en-GB" dirty="0"/>
              <a:t>of </a:t>
            </a:r>
            <a:r>
              <a:rPr lang="en-GB" dirty="0" smtClean="0"/>
              <a:t>renewable energy</a:t>
            </a:r>
            <a:endParaRPr lang="en-GB" dirty="0"/>
          </a:p>
        </p:txBody>
      </p:sp>
      <p:sp>
        <p:nvSpPr>
          <p:cNvPr id="3" name="Content Placeholder 2"/>
          <p:cNvSpPr>
            <a:spLocks noGrp="1"/>
          </p:cNvSpPr>
          <p:nvPr>
            <p:ph sz="half" idx="1"/>
          </p:nvPr>
        </p:nvSpPr>
        <p:spPr>
          <a:xfrm>
            <a:off x="251520" y="980728"/>
            <a:ext cx="8424936" cy="5337336"/>
          </a:xfrm>
        </p:spPr>
        <p:txBody>
          <a:bodyPr>
            <a:noAutofit/>
          </a:bodyPr>
          <a:lstStyle/>
          <a:p>
            <a:pPr>
              <a:lnSpc>
                <a:spcPct val="110000"/>
              </a:lnSpc>
            </a:pPr>
            <a:r>
              <a:rPr lang="en-GB" sz="1600" dirty="0"/>
              <a:t>Speed of change </a:t>
            </a:r>
            <a:r>
              <a:rPr lang="en-GB" sz="1600" dirty="0" smtClean="0"/>
              <a:t>and </a:t>
            </a:r>
            <a:r>
              <a:rPr lang="en-GB" sz="1600" dirty="0"/>
              <a:t>diversity </a:t>
            </a:r>
            <a:r>
              <a:rPr lang="en-GB" sz="1600" dirty="0" smtClean="0"/>
              <a:t>of systems (wind</a:t>
            </a:r>
            <a:r>
              <a:rPr lang="en-GB" sz="1600" dirty="0"/>
              <a:t>, PV, </a:t>
            </a:r>
            <a:r>
              <a:rPr lang="en-GB" sz="1600" dirty="0" smtClean="0"/>
              <a:t>solar, CHP, bio-digesters </a:t>
            </a:r>
            <a:r>
              <a:rPr lang="en-GB" sz="1600" dirty="0"/>
              <a:t>etc.) </a:t>
            </a:r>
            <a:endParaRPr lang="en-GB" sz="1600" dirty="0" smtClean="0"/>
          </a:p>
          <a:p>
            <a:pPr lvl="1">
              <a:lnSpc>
                <a:spcPct val="110000"/>
              </a:lnSpc>
              <a:spcBef>
                <a:spcPts val="300"/>
              </a:spcBef>
            </a:pPr>
            <a:r>
              <a:rPr lang="en-GB" sz="1500" dirty="0" smtClean="0"/>
              <a:t>Skill </a:t>
            </a:r>
            <a:r>
              <a:rPr lang="en-GB" sz="1500" dirty="0"/>
              <a:t>shortages and competence </a:t>
            </a:r>
            <a:r>
              <a:rPr lang="en-GB" sz="1500" dirty="0" smtClean="0"/>
              <a:t>issues: specific knowledge needed but not yet fully developed and old OSH knowledge/safe working practices not always directly transferable</a:t>
            </a:r>
          </a:p>
          <a:p>
            <a:pPr lvl="1">
              <a:lnSpc>
                <a:spcPct val="110000"/>
              </a:lnSpc>
              <a:spcBef>
                <a:spcPts val="300"/>
              </a:spcBef>
            </a:pPr>
            <a:r>
              <a:rPr lang="en-GB" sz="1500" dirty="0" smtClean="0"/>
              <a:t>Major </a:t>
            </a:r>
            <a:r>
              <a:rPr lang="en-GB" sz="1500" dirty="0"/>
              <a:t>work to upgrade the </a:t>
            </a:r>
            <a:r>
              <a:rPr lang="en-GB" sz="1500" dirty="0" smtClean="0"/>
              <a:t>grid: 200 </a:t>
            </a:r>
            <a:r>
              <a:rPr lang="en-GB" sz="1500" dirty="0"/>
              <a:t>million smart meters installed in the EU by </a:t>
            </a:r>
            <a:r>
              <a:rPr lang="en-GB" sz="1500" dirty="0" smtClean="0"/>
              <a:t>2020</a:t>
            </a:r>
          </a:p>
          <a:p>
            <a:pPr lvl="1">
              <a:lnSpc>
                <a:spcPct val="110000"/>
              </a:lnSpc>
              <a:spcBef>
                <a:spcPts val="300"/>
              </a:spcBef>
            </a:pPr>
            <a:r>
              <a:rPr lang="en-GB" sz="1500" dirty="0" smtClean="0"/>
              <a:t>Possible </a:t>
            </a:r>
            <a:r>
              <a:rPr lang="en-GB" sz="1500" dirty="0"/>
              <a:t>increased live </a:t>
            </a:r>
            <a:r>
              <a:rPr lang="en-GB" sz="1500" dirty="0" smtClean="0"/>
              <a:t>working to cope with rapid pace of change and massive installation </a:t>
            </a:r>
          </a:p>
          <a:p>
            <a:pPr marL="252000" lvl="1" indent="-252000">
              <a:lnSpc>
                <a:spcPct val="110000"/>
              </a:lnSpc>
              <a:spcBef>
                <a:spcPts val="600"/>
              </a:spcBef>
              <a:buClr>
                <a:schemeClr val="tx2"/>
              </a:buClr>
              <a:buFont typeface="Wingdings" pitchFamily="2" charset="2"/>
              <a:buChar char="§"/>
            </a:pPr>
            <a:r>
              <a:rPr lang="en-GB" sz="1600" b="1" dirty="0">
                <a:solidFill>
                  <a:schemeClr val="tx2"/>
                </a:solidFill>
              </a:rPr>
              <a:t>Distributed nature of the system and of the work </a:t>
            </a:r>
            <a:r>
              <a:rPr lang="en-GB" sz="1600" b="1" dirty="0" smtClean="0">
                <a:solidFill>
                  <a:schemeClr val="tx2"/>
                </a:solidFill>
              </a:rPr>
              <a:t/>
            </a:r>
            <a:br>
              <a:rPr lang="en-GB" sz="1600" b="1" dirty="0" smtClean="0">
                <a:solidFill>
                  <a:schemeClr val="tx2"/>
                </a:solidFill>
              </a:rPr>
            </a:br>
            <a:r>
              <a:rPr lang="en-GB" sz="1500" dirty="0" smtClean="0">
                <a:solidFill>
                  <a:srgbClr val="FF3300"/>
                </a:solidFill>
                <a:sym typeface="Symbol"/>
              </a:rPr>
              <a:t> </a:t>
            </a:r>
            <a:r>
              <a:rPr lang="en-GB" sz="1600" b="1" dirty="0">
                <a:solidFill>
                  <a:schemeClr val="tx2"/>
                </a:solidFill>
                <a:sym typeface="Symbol"/>
              </a:rPr>
              <a:t>challenge to reach workplaces, m</a:t>
            </a:r>
            <a:r>
              <a:rPr lang="en-GB" sz="1600" b="1" dirty="0">
                <a:solidFill>
                  <a:schemeClr val="tx2"/>
                </a:solidFill>
              </a:rPr>
              <a:t>onitor and enforce </a:t>
            </a:r>
            <a:r>
              <a:rPr lang="en-GB" sz="1600" b="1" dirty="0" smtClean="0">
                <a:solidFill>
                  <a:schemeClr val="tx2"/>
                </a:solidFill>
              </a:rPr>
              <a:t>good OSH practices</a:t>
            </a:r>
            <a:endParaRPr lang="en-GB" sz="1600" b="1" dirty="0">
              <a:solidFill>
                <a:schemeClr val="tx2"/>
              </a:solidFill>
            </a:endParaRPr>
          </a:p>
          <a:p>
            <a:pPr>
              <a:lnSpc>
                <a:spcPct val="110000"/>
              </a:lnSpc>
            </a:pPr>
            <a:r>
              <a:rPr lang="en-GB" sz="1600" dirty="0" smtClean="0"/>
              <a:t>Difficulty </a:t>
            </a:r>
            <a:r>
              <a:rPr lang="en-GB" sz="1600" dirty="0"/>
              <a:t>in maintaining top down control of </a:t>
            </a:r>
            <a:r>
              <a:rPr lang="en-GB" sz="1600" dirty="0" smtClean="0"/>
              <a:t>a complex (super smart) grid </a:t>
            </a:r>
          </a:p>
          <a:p>
            <a:pPr lvl="1">
              <a:lnSpc>
                <a:spcPct val="110000"/>
              </a:lnSpc>
              <a:spcBef>
                <a:spcPts val="600"/>
              </a:spcBef>
            </a:pPr>
            <a:r>
              <a:rPr lang="en-GB" sz="1500" dirty="0" smtClean="0"/>
              <a:t>Two-way transmission with large </a:t>
            </a:r>
            <a:r>
              <a:rPr lang="en-GB" sz="1500" dirty="0"/>
              <a:t>diversity and number of energy providers connected </a:t>
            </a:r>
            <a:endParaRPr lang="en-GB" sz="1500" dirty="0" smtClean="0"/>
          </a:p>
          <a:p>
            <a:pPr marL="252000" lvl="1" indent="0">
              <a:lnSpc>
                <a:spcPct val="110000"/>
              </a:lnSpc>
              <a:spcBef>
                <a:spcPts val="600"/>
              </a:spcBef>
              <a:buNone/>
            </a:pPr>
            <a:r>
              <a:rPr lang="en-GB" sz="1500" dirty="0" smtClean="0">
                <a:solidFill>
                  <a:srgbClr val="FF3300"/>
                </a:solidFill>
                <a:sym typeface="Symbol"/>
              </a:rPr>
              <a:t></a:t>
            </a:r>
            <a:r>
              <a:rPr lang="en-GB" sz="1500" dirty="0" smtClean="0">
                <a:sym typeface="Symbol"/>
              </a:rPr>
              <a:t> black-outs and live work</a:t>
            </a:r>
            <a:endParaRPr lang="en-GB" sz="1500" dirty="0" smtClean="0"/>
          </a:p>
          <a:p>
            <a:pPr>
              <a:lnSpc>
                <a:spcPct val="110000"/>
              </a:lnSpc>
            </a:pPr>
            <a:r>
              <a:rPr lang="en-GB" sz="1600" dirty="0" smtClean="0"/>
              <a:t>Diverse, distributed non-standard </a:t>
            </a:r>
            <a:r>
              <a:rPr lang="en-GB" sz="1600" dirty="0"/>
              <a:t>installations </a:t>
            </a:r>
            <a:r>
              <a:rPr lang="en-GB" sz="1600" dirty="0">
                <a:solidFill>
                  <a:srgbClr val="FF3300"/>
                </a:solidFill>
                <a:sym typeface="Symbol"/>
              </a:rPr>
              <a:t> </a:t>
            </a:r>
            <a:r>
              <a:rPr lang="en-GB" sz="1600" dirty="0" smtClean="0"/>
              <a:t>hazard to maintenance </a:t>
            </a:r>
            <a:r>
              <a:rPr lang="en-GB" sz="1600" dirty="0"/>
              <a:t>workers</a:t>
            </a:r>
            <a:r>
              <a:rPr lang="en-GB" sz="1600" dirty="0">
                <a:solidFill>
                  <a:srgbClr val="FF0000"/>
                </a:solidFill>
              </a:rPr>
              <a:t> </a:t>
            </a:r>
          </a:p>
          <a:p>
            <a:pPr lvl="1">
              <a:lnSpc>
                <a:spcPct val="110000"/>
              </a:lnSpc>
              <a:spcBef>
                <a:spcPts val="600"/>
              </a:spcBef>
            </a:pPr>
            <a:r>
              <a:rPr lang="en-GB" sz="1500" dirty="0" smtClean="0"/>
              <a:t>Do-It-Yourself </a:t>
            </a:r>
            <a:r>
              <a:rPr lang="en-GB" sz="1500" dirty="0"/>
              <a:t>installations, cheap (counterfeit) components ordered online </a:t>
            </a:r>
          </a:p>
          <a:p>
            <a:pPr>
              <a:lnSpc>
                <a:spcPct val="110000"/>
              </a:lnSpc>
            </a:pPr>
            <a:r>
              <a:rPr lang="en-GB" sz="1600" dirty="0" smtClean="0"/>
              <a:t>New </a:t>
            </a:r>
            <a:r>
              <a:rPr lang="en-GB" sz="1600" dirty="0"/>
              <a:t>entrants </a:t>
            </a:r>
            <a:r>
              <a:rPr lang="en-GB" sz="1600" dirty="0" smtClean="0"/>
              <a:t>extending </a:t>
            </a:r>
            <a:r>
              <a:rPr lang="en-GB" sz="1600" dirty="0"/>
              <a:t>beyond their original </a:t>
            </a:r>
            <a:r>
              <a:rPr lang="en-GB" sz="1600" dirty="0" smtClean="0"/>
              <a:t>skills lacking risk awareness</a:t>
            </a:r>
          </a:p>
          <a:p>
            <a:pPr marL="465750" lvl="1" indent="-285750">
              <a:lnSpc>
                <a:spcPct val="110000"/>
              </a:lnSpc>
              <a:spcBef>
                <a:spcPts val="600"/>
              </a:spcBef>
            </a:pPr>
            <a:r>
              <a:rPr lang="en-GB" sz="1500" dirty="0" smtClean="0"/>
              <a:t>SMEs producing </a:t>
            </a:r>
            <a:r>
              <a:rPr lang="en-GB" sz="1500" dirty="0"/>
              <a:t>energy as 2</a:t>
            </a:r>
            <a:r>
              <a:rPr lang="en-GB" sz="1500" baseline="30000" dirty="0"/>
              <a:t>ndary</a:t>
            </a:r>
            <a:r>
              <a:rPr lang="en-GB" sz="1500" dirty="0"/>
              <a:t> </a:t>
            </a:r>
            <a:r>
              <a:rPr lang="en-GB" sz="1500" dirty="0" smtClean="0"/>
              <a:t>activity may </a:t>
            </a:r>
            <a:r>
              <a:rPr lang="en-GB" sz="1500" dirty="0"/>
              <a:t>have their own workers, or sub-contractors, install or maintain their renewable energy </a:t>
            </a:r>
            <a:r>
              <a:rPr lang="en-GB" sz="1500" dirty="0" smtClean="0"/>
              <a:t>systems when </a:t>
            </a:r>
            <a:r>
              <a:rPr lang="en-GB" sz="1500" dirty="0"/>
              <a:t>not skilled for this </a:t>
            </a:r>
            <a:r>
              <a:rPr lang="en-GB" sz="1500" dirty="0" smtClean="0"/>
              <a:t>work  </a:t>
            </a:r>
          </a:p>
          <a:p>
            <a:pPr>
              <a:lnSpc>
                <a:spcPct val="110000"/>
              </a:lnSpc>
            </a:pPr>
            <a:r>
              <a:rPr lang="en-GB" sz="1600" dirty="0" smtClean="0"/>
              <a:t>Cost pressures, e.g. substitution </a:t>
            </a:r>
            <a:r>
              <a:rPr lang="en-GB" sz="1600" dirty="0"/>
              <a:t>of copper cabling with </a:t>
            </a:r>
            <a:r>
              <a:rPr lang="en-GB" sz="1600" dirty="0" smtClean="0"/>
              <a:t>aluminium introduces an increased risk of sparking and joint failure</a:t>
            </a:r>
          </a:p>
        </p:txBody>
      </p:sp>
    </p:spTree>
    <p:extLst>
      <p:ext uri="{BB962C8B-B14F-4D97-AF65-F5344CB8AC3E}">
        <p14:creationId xmlns:p14="http://schemas.microsoft.com/office/powerpoint/2010/main" val="2779487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0" y="-171450"/>
            <a:ext cx="4284663" cy="3105150"/>
          </a:xfrm>
          <a:prstGeom prst="rect">
            <a:avLst/>
          </a:prstGeom>
          <a:noFill/>
          <a:ln w="15875" algn="ctr">
            <a:noFill/>
            <a:miter lim="800000"/>
            <a:headEnd/>
            <a:tailEnd/>
          </a:ln>
          <a:effectLst/>
        </p:spPr>
      </p:pic>
      <p:pic>
        <p:nvPicPr>
          <p:cNvPr id="52227" name="Picture 3"/>
          <p:cNvPicPr>
            <a:picLocks noChangeAspect="1" noChangeArrowheads="1"/>
          </p:cNvPicPr>
          <p:nvPr/>
        </p:nvPicPr>
        <p:blipFill>
          <a:blip r:embed="rId4"/>
          <a:srcRect l="42389" t="24654" r="21941" b="12587"/>
          <a:stretch>
            <a:fillRect/>
          </a:stretch>
        </p:blipFill>
        <p:spPr bwMode="auto">
          <a:xfrm>
            <a:off x="4154488" y="0"/>
            <a:ext cx="5097462" cy="6724650"/>
          </a:xfrm>
          <a:prstGeom prst="rect">
            <a:avLst/>
          </a:prstGeom>
          <a:noFill/>
          <a:ln w="15875" algn="ctr">
            <a:noFill/>
            <a:miter lim="800000"/>
            <a:headEnd/>
            <a:tailEnd/>
          </a:ln>
          <a:effectLst/>
        </p:spPr>
      </p:pic>
      <p:sp>
        <p:nvSpPr>
          <p:cNvPr id="52228" name="Rectangle 4"/>
          <p:cNvSpPr>
            <a:spLocks noGrp="1" noChangeArrowheads="1"/>
          </p:cNvSpPr>
          <p:nvPr>
            <p:ph type="body" idx="1"/>
          </p:nvPr>
        </p:nvSpPr>
        <p:spPr>
          <a:xfrm>
            <a:off x="179388" y="2952700"/>
            <a:ext cx="4968875" cy="4076700"/>
          </a:xfrm>
          <a:solidFill>
            <a:schemeClr val="bg1"/>
          </a:solidFill>
        </p:spPr>
        <p:txBody>
          <a:bodyPr/>
          <a:lstStyle/>
          <a:p>
            <a:pPr>
              <a:lnSpc>
                <a:spcPct val="90000"/>
              </a:lnSpc>
            </a:pPr>
            <a:r>
              <a:rPr lang="en-GB" sz="1800" b="0" dirty="0"/>
              <a:t>“Construction” hazards combined with electrical hazards</a:t>
            </a:r>
          </a:p>
          <a:p>
            <a:pPr>
              <a:lnSpc>
                <a:spcPct val="90000"/>
              </a:lnSpc>
            </a:pPr>
            <a:r>
              <a:rPr lang="en-GB" sz="1800" b="0" dirty="0" smtClean="0"/>
              <a:t>Manufacturing </a:t>
            </a:r>
            <a:r>
              <a:rPr lang="en-GB" sz="1800" b="0" dirty="0"/>
              <a:t>- involves large quantities of </a:t>
            </a:r>
            <a:br>
              <a:rPr lang="en-GB" sz="1800" b="0" dirty="0"/>
            </a:br>
            <a:r>
              <a:rPr lang="en-GB" sz="1800" b="0" dirty="0"/>
              <a:t>chemicals - many highly toxic</a:t>
            </a:r>
          </a:p>
          <a:p>
            <a:pPr marL="723900" lvl="1" indent="-201613">
              <a:lnSpc>
                <a:spcPct val="90000"/>
              </a:lnSpc>
              <a:buFontTx/>
              <a:buChar char="•"/>
            </a:pPr>
            <a:r>
              <a:rPr lang="en-GB" sz="1600" b="0" dirty="0"/>
              <a:t>Solvents/acids to clean the semiconductor parts</a:t>
            </a:r>
          </a:p>
          <a:p>
            <a:pPr marL="723900" lvl="1" indent="-201613">
              <a:lnSpc>
                <a:spcPct val="90000"/>
              </a:lnSpc>
              <a:buFontTx/>
              <a:buChar char="•"/>
            </a:pPr>
            <a:r>
              <a:rPr lang="en-GB" sz="1600" b="0" dirty="0"/>
              <a:t>Gases to deposit the ultra-thin layers of material</a:t>
            </a:r>
          </a:p>
          <a:p>
            <a:pPr marL="723900" lvl="1" indent="-201613">
              <a:lnSpc>
                <a:spcPct val="90000"/>
              </a:lnSpc>
              <a:buFontTx/>
              <a:buChar char="•"/>
            </a:pPr>
            <a:r>
              <a:rPr lang="en-GB" sz="1600" b="0" dirty="0"/>
              <a:t>Metals, depending on the type of PV module</a:t>
            </a:r>
          </a:p>
          <a:p>
            <a:pPr>
              <a:lnSpc>
                <a:spcPct val="90000"/>
              </a:lnSpc>
            </a:pPr>
            <a:r>
              <a:rPr lang="en-GB" sz="1800" b="0" dirty="0"/>
              <a:t>Leaching hazard, including at the waste treatment stage</a:t>
            </a:r>
          </a:p>
          <a:p>
            <a:pPr>
              <a:lnSpc>
                <a:spcPct val="90000"/>
              </a:lnSpc>
            </a:pPr>
            <a:r>
              <a:rPr lang="en-GB" sz="1800" b="0" dirty="0"/>
              <a:t>Workers’ skills and </a:t>
            </a:r>
            <a:r>
              <a:rPr lang="en-GB" sz="1800" b="0" dirty="0" smtClean="0"/>
              <a:t>training</a:t>
            </a:r>
          </a:p>
          <a:p>
            <a:pPr>
              <a:lnSpc>
                <a:spcPct val="90000"/>
              </a:lnSpc>
            </a:pPr>
            <a:r>
              <a:rPr lang="en-GB" b="0" dirty="0"/>
              <a:t>PV remains live even when the mains supply is cut - risks for emergency workers</a:t>
            </a:r>
          </a:p>
        </p:txBody>
      </p:sp>
      <p:sp>
        <p:nvSpPr>
          <p:cNvPr id="52229" name="Text Box 5"/>
          <p:cNvSpPr txBox="1">
            <a:spLocks noChangeArrowheads="1"/>
          </p:cNvSpPr>
          <p:nvPr/>
        </p:nvSpPr>
        <p:spPr bwMode="auto">
          <a:xfrm>
            <a:off x="5148263" y="6524625"/>
            <a:ext cx="7885112" cy="274638"/>
          </a:xfrm>
          <a:prstGeom prst="rect">
            <a:avLst/>
          </a:prstGeom>
          <a:solidFill>
            <a:schemeClr val="bg1"/>
          </a:solidFill>
          <a:ln w="15875" algn="ctr">
            <a:noFill/>
            <a:miter lim="800000"/>
            <a:headEnd/>
            <a:tailEnd/>
          </a:ln>
          <a:effectLst/>
        </p:spPr>
        <p:txBody>
          <a:bodyPr>
            <a:spAutoFit/>
          </a:bodyPr>
          <a:lstStyle/>
          <a:p>
            <a:r>
              <a:rPr lang="en-GB" sz="1200">
                <a:latin typeface="Verdana" pitchFamily="34" charset="0"/>
              </a:rPr>
              <a:t>Source: Electric Power Research Institute, 2003</a:t>
            </a:r>
          </a:p>
        </p:txBody>
      </p:sp>
      <p:sp>
        <p:nvSpPr>
          <p:cNvPr id="2" name="TextBox 1"/>
          <p:cNvSpPr txBox="1"/>
          <p:nvPr/>
        </p:nvSpPr>
        <p:spPr>
          <a:xfrm>
            <a:off x="395536" y="1988840"/>
            <a:ext cx="4536504" cy="461665"/>
          </a:xfrm>
          <a:prstGeom prst="rect">
            <a:avLst/>
          </a:prstGeom>
          <a:solidFill>
            <a:schemeClr val="bg1"/>
          </a:solidFill>
        </p:spPr>
        <p:txBody>
          <a:bodyPr wrap="square" rtlCol="0">
            <a:spAutoFit/>
          </a:bodyPr>
          <a:lstStyle/>
          <a:p>
            <a:pPr defTabSz="457200">
              <a:spcBef>
                <a:spcPct val="0"/>
              </a:spcBef>
            </a:pPr>
            <a:r>
              <a:rPr lang="en-GB" sz="2400" b="1" dirty="0">
                <a:solidFill>
                  <a:schemeClr val="tx2"/>
                </a:solidFill>
                <a:latin typeface="+mj-lt"/>
                <a:ea typeface="+mj-ea"/>
                <a:cs typeface="Trebuchet MS"/>
              </a:rPr>
              <a:t>Small-scale solar applications</a:t>
            </a:r>
          </a:p>
        </p:txBody>
      </p:sp>
    </p:spTree>
    <p:extLst>
      <p:ext uri="{BB962C8B-B14F-4D97-AF65-F5344CB8AC3E}">
        <p14:creationId xmlns:p14="http://schemas.microsoft.com/office/powerpoint/2010/main" val="5067538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Green building</a:t>
            </a:r>
            <a:endParaRPr lang="en-GB" dirty="0"/>
          </a:p>
        </p:txBody>
      </p:sp>
      <p:sp>
        <p:nvSpPr>
          <p:cNvPr id="3" name="Content Placeholder 2"/>
          <p:cNvSpPr>
            <a:spLocks noGrp="1"/>
          </p:cNvSpPr>
          <p:nvPr>
            <p:ph sz="half" idx="1"/>
          </p:nvPr>
        </p:nvSpPr>
        <p:spPr>
          <a:xfrm>
            <a:off x="323528" y="908720"/>
            <a:ext cx="7938424" cy="5481352"/>
          </a:xfrm>
        </p:spPr>
        <p:txBody>
          <a:bodyPr>
            <a:normAutofit fontScale="85000" lnSpcReduction="10000"/>
          </a:bodyPr>
          <a:lstStyle/>
          <a:p>
            <a:pPr>
              <a:lnSpc>
                <a:spcPct val="130000"/>
              </a:lnSpc>
            </a:pPr>
            <a:r>
              <a:rPr lang="en-GB" sz="1900" dirty="0"/>
              <a:t>Health impact of </a:t>
            </a:r>
            <a:r>
              <a:rPr lang="en-GB" sz="1900" dirty="0" smtClean="0"/>
              <a:t>green construction materials</a:t>
            </a:r>
          </a:p>
          <a:p>
            <a:pPr lvl="1">
              <a:lnSpc>
                <a:spcPct val="130000"/>
              </a:lnSpc>
            </a:pPr>
            <a:r>
              <a:rPr lang="en-GB" dirty="0" smtClean="0"/>
              <a:t>New materials: </a:t>
            </a:r>
            <a:r>
              <a:rPr lang="en-GB" dirty="0" err="1" smtClean="0"/>
              <a:t>nanomaterials</a:t>
            </a:r>
            <a:r>
              <a:rPr lang="en-GB" dirty="0"/>
              <a:t>, </a:t>
            </a:r>
            <a:r>
              <a:rPr lang="en-GB" dirty="0" smtClean="0"/>
              <a:t>phase change, </a:t>
            </a:r>
            <a:r>
              <a:rPr lang="en-GB" dirty="0"/>
              <a:t>heat storage chemicals, </a:t>
            </a:r>
            <a:r>
              <a:rPr lang="en-GB" dirty="0" smtClean="0"/>
              <a:t>aerogels</a:t>
            </a:r>
            <a:r>
              <a:rPr lang="en-GB" dirty="0"/>
              <a:t>, </a:t>
            </a:r>
            <a:r>
              <a:rPr lang="en-GB" dirty="0" smtClean="0"/>
              <a:t>fibrous composites</a:t>
            </a:r>
            <a:r>
              <a:rPr lang="en-GB" dirty="0"/>
              <a:t>, </a:t>
            </a:r>
            <a:r>
              <a:rPr lang="en-GB" dirty="0" smtClean="0"/>
              <a:t>etc. </a:t>
            </a:r>
            <a:r>
              <a:rPr lang="en-GB" dirty="0">
                <a:solidFill>
                  <a:srgbClr val="FF3300"/>
                </a:solidFill>
                <a:sym typeface="Symbol"/>
              </a:rPr>
              <a:t></a:t>
            </a:r>
            <a:r>
              <a:rPr lang="en-GB" dirty="0" smtClean="0"/>
              <a:t> </a:t>
            </a:r>
            <a:r>
              <a:rPr lang="en-GB" dirty="0"/>
              <a:t>prior </a:t>
            </a:r>
            <a:r>
              <a:rPr lang="en-GB" dirty="0" smtClean="0"/>
              <a:t>health impact assessment </a:t>
            </a:r>
            <a:r>
              <a:rPr lang="en-GB" dirty="0"/>
              <a:t>needed</a:t>
            </a:r>
            <a:endParaRPr lang="en-GB" dirty="0" smtClean="0"/>
          </a:p>
          <a:p>
            <a:pPr lvl="1">
              <a:lnSpc>
                <a:spcPct val="130000"/>
              </a:lnSpc>
            </a:pPr>
            <a:r>
              <a:rPr lang="en-GB" dirty="0" smtClean="0"/>
              <a:t>Renewables, e.g. wood, bamboo, straw, sheep wool, cork, paper flakes, flax:</a:t>
            </a:r>
            <a:br>
              <a:rPr lang="en-GB" dirty="0" smtClean="0"/>
            </a:br>
            <a:r>
              <a:rPr lang="en-GB" dirty="0" smtClean="0"/>
              <a:t> </a:t>
            </a:r>
            <a:r>
              <a:rPr lang="en-GB" dirty="0">
                <a:solidFill>
                  <a:srgbClr val="FF3300"/>
                </a:solidFill>
                <a:sym typeface="Symbol"/>
              </a:rPr>
              <a:t></a:t>
            </a:r>
            <a:r>
              <a:rPr lang="en-GB" dirty="0" smtClean="0"/>
              <a:t> dust, allergens, moulds, endotoxins and possibly chemicals</a:t>
            </a:r>
          </a:p>
          <a:p>
            <a:pPr lvl="2">
              <a:lnSpc>
                <a:spcPct val="130000"/>
              </a:lnSpc>
            </a:pPr>
            <a:r>
              <a:rPr lang="en-GB" dirty="0" smtClean="0"/>
              <a:t>Flakes or flax </a:t>
            </a:r>
            <a:r>
              <a:rPr lang="en-GB" dirty="0"/>
              <a:t>wool </a:t>
            </a:r>
            <a:r>
              <a:rPr lang="en-GB" dirty="0" smtClean="0"/>
              <a:t>impregnated </a:t>
            </a:r>
            <a:r>
              <a:rPr lang="en-GB" dirty="0"/>
              <a:t>with </a:t>
            </a:r>
            <a:r>
              <a:rPr lang="en-GB" dirty="0" smtClean="0"/>
              <a:t>Borax: fire retardant, antimicrobial but </a:t>
            </a:r>
            <a:r>
              <a:rPr lang="en-GB" dirty="0" err="1" smtClean="0"/>
              <a:t>reprotoxicant</a:t>
            </a:r>
            <a:endParaRPr lang="en-GB" dirty="0" smtClean="0"/>
          </a:p>
          <a:p>
            <a:pPr lvl="1">
              <a:lnSpc>
                <a:spcPct val="130000"/>
              </a:lnSpc>
            </a:pPr>
            <a:r>
              <a:rPr lang="en-GB" dirty="0" smtClean="0"/>
              <a:t>Recycled materials: </a:t>
            </a:r>
          </a:p>
          <a:p>
            <a:pPr lvl="2">
              <a:lnSpc>
                <a:spcPct val="130000"/>
              </a:lnSpc>
            </a:pPr>
            <a:r>
              <a:rPr lang="en-GB" dirty="0" smtClean="0"/>
              <a:t>Fly ash (PAH, cadmium</a:t>
            </a:r>
            <a:r>
              <a:rPr lang="en-GB" dirty="0"/>
              <a:t>, mercury, </a:t>
            </a:r>
            <a:r>
              <a:rPr lang="en-GB" dirty="0" smtClean="0"/>
              <a:t>nickel, chromium) and asphalt (PAH) as filler in concrete</a:t>
            </a:r>
          </a:p>
          <a:p>
            <a:pPr lvl="2">
              <a:lnSpc>
                <a:spcPct val="130000"/>
              </a:lnSpc>
            </a:pPr>
            <a:r>
              <a:rPr lang="en-GB" dirty="0" smtClean="0"/>
              <a:t>Steel from recycled metals containing lead </a:t>
            </a:r>
            <a:r>
              <a:rPr lang="en-GB" dirty="0">
                <a:solidFill>
                  <a:srgbClr val="FF3300"/>
                </a:solidFill>
                <a:sym typeface="Symbol"/>
              </a:rPr>
              <a:t></a:t>
            </a:r>
            <a:r>
              <a:rPr lang="en-GB" dirty="0" smtClean="0"/>
              <a:t> </a:t>
            </a:r>
            <a:r>
              <a:rPr lang="en-GB" dirty="0"/>
              <a:t>need for </a:t>
            </a:r>
            <a:r>
              <a:rPr lang="en-GB" dirty="0" smtClean="0"/>
              <a:t>better material quality control</a:t>
            </a:r>
            <a:endParaRPr lang="fr-FR" dirty="0"/>
          </a:p>
          <a:p>
            <a:pPr lvl="1">
              <a:lnSpc>
                <a:spcPct val="130000"/>
              </a:lnSpc>
            </a:pPr>
            <a:r>
              <a:rPr lang="en-GB" dirty="0" smtClean="0"/>
              <a:t>Trade off long-/short-term VOC emission: linseed </a:t>
            </a:r>
            <a:r>
              <a:rPr lang="en-GB" dirty="0"/>
              <a:t>oil based </a:t>
            </a:r>
            <a:r>
              <a:rPr lang="en-GB" dirty="0" smtClean="0"/>
              <a:t>paints emitting </a:t>
            </a:r>
            <a:r>
              <a:rPr lang="en-GB" dirty="0" err="1" smtClean="0"/>
              <a:t>terpenes</a:t>
            </a:r>
            <a:r>
              <a:rPr lang="en-GB" dirty="0" smtClean="0"/>
              <a:t> </a:t>
            </a:r>
            <a:r>
              <a:rPr lang="en-GB" dirty="0"/>
              <a:t> </a:t>
            </a:r>
          </a:p>
          <a:p>
            <a:pPr lvl="1">
              <a:lnSpc>
                <a:spcPct val="130000"/>
              </a:lnSpc>
            </a:pPr>
            <a:r>
              <a:rPr lang="en-GB" dirty="0"/>
              <a:t>Sprayed shells as insulation materials: </a:t>
            </a:r>
            <a:r>
              <a:rPr lang="en-GB" dirty="0" smtClean="0"/>
              <a:t>dust, high </a:t>
            </a:r>
            <a:r>
              <a:rPr lang="en-GB" dirty="0"/>
              <a:t>physical load, </a:t>
            </a:r>
            <a:r>
              <a:rPr lang="en-GB" dirty="0" smtClean="0"/>
              <a:t>noise</a:t>
            </a:r>
          </a:p>
          <a:p>
            <a:r>
              <a:rPr lang="en-GB" sz="1900" dirty="0" smtClean="0"/>
              <a:t>Retro-fitting: dust, work at height, etc. – risks not new but in new situations</a:t>
            </a:r>
          </a:p>
          <a:p>
            <a:pPr lvl="1">
              <a:lnSpc>
                <a:spcPct val="130000"/>
              </a:lnSpc>
            </a:pPr>
            <a:r>
              <a:rPr lang="en-GB" dirty="0"/>
              <a:t>Re-insulation of existing buildings </a:t>
            </a:r>
            <a:r>
              <a:rPr lang="en-GB" dirty="0" smtClean="0"/>
              <a:t>: exposure </a:t>
            </a:r>
            <a:r>
              <a:rPr lang="en-GB" dirty="0"/>
              <a:t>to </a:t>
            </a:r>
            <a:r>
              <a:rPr lang="en-GB" dirty="0" smtClean="0"/>
              <a:t>insulation materials, e.g. MMMF </a:t>
            </a:r>
            <a:r>
              <a:rPr lang="en-GB" dirty="0"/>
              <a:t> </a:t>
            </a:r>
            <a:endParaRPr lang="en-GB" dirty="0" smtClean="0"/>
          </a:p>
          <a:p>
            <a:pPr lvl="1">
              <a:lnSpc>
                <a:spcPct val="130000"/>
              </a:lnSpc>
            </a:pPr>
            <a:r>
              <a:rPr lang="en-GB" dirty="0" smtClean="0"/>
              <a:t>US: </a:t>
            </a:r>
            <a:r>
              <a:rPr lang="en-GB" dirty="0" err="1" smtClean="0"/>
              <a:t>isocyanate</a:t>
            </a:r>
            <a:r>
              <a:rPr lang="en-GB" dirty="0" smtClean="0"/>
              <a:t> OEL exceeded when polyurethane </a:t>
            </a:r>
            <a:r>
              <a:rPr lang="en-GB" dirty="0"/>
              <a:t>foam insulation </a:t>
            </a:r>
            <a:r>
              <a:rPr lang="en-GB" dirty="0" smtClean="0"/>
              <a:t>sprayed on roof</a:t>
            </a:r>
          </a:p>
          <a:p>
            <a:pPr>
              <a:lnSpc>
                <a:spcPct val="130000"/>
              </a:lnSpc>
              <a:spcBef>
                <a:spcPts val="0"/>
              </a:spcBef>
            </a:pPr>
            <a:r>
              <a:rPr lang="en-GB" sz="1900" dirty="0" smtClean="0"/>
              <a:t>Lack </a:t>
            </a:r>
            <a:r>
              <a:rPr lang="en-GB" sz="1900" dirty="0"/>
              <a:t>of adequate ventilation </a:t>
            </a:r>
            <a:r>
              <a:rPr lang="en-GB" sz="1900" dirty="0" smtClean="0"/>
              <a:t>in </a:t>
            </a:r>
            <a:r>
              <a:rPr lang="en-GB" sz="1900" dirty="0"/>
              <a:t>tight-buildings during indoor finishing work </a:t>
            </a:r>
          </a:p>
          <a:p>
            <a:pPr marL="252000" lvl="1" indent="-252000">
              <a:spcBef>
                <a:spcPts val="600"/>
              </a:spcBef>
              <a:buClr>
                <a:schemeClr val="tx2"/>
              </a:buClr>
              <a:buFont typeface="Wingdings" pitchFamily="2" charset="2"/>
              <a:buChar char="§"/>
            </a:pPr>
            <a:r>
              <a:rPr lang="en-GB" sz="1900" b="1" dirty="0" smtClean="0">
                <a:solidFill>
                  <a:schemeClr val="tx2"/>
                </a:solidFill>
              </a:rPr>
              <a:t>More </a:t>
            </a:r>
            <a:r>
              <a:rPr lang="en-GB" sz="1900" b="1" dirty="0">
                <a:solidFill>
                  <a:schemeClr val="tx2"/>
                </a:solidFill>
              </a:rPr>
              <a:t>manual work </a:t>
            </a:r>
            <a:r>
              <a:rPr lang="en-GB" sz="1900" b="1" dirty="0" smtClean="0">
                <a:solidFill>
                  <a:schemeClr val="tx2"/>
                </a:solidFill>
              </a:rPr>
              <a:t>(</a:t>
            </a:r>
            <a:r>
              <a:rPr lang="en-GB" sz="1900" b="1" dirty="0">
                <a:solidFill>
                  <a:schemeClr val="tx2"/>
                </a:solidFill>
              </a:rPr>
              <a:t>2 to 3x more</a:t>
            </a:r>
            <a:r>
              <a:rPr lang="en-GB" sz="1900" b="1" dirty="0" smtClean="0">
                <a:solidFill>
                  <a:schemeClr val="tx2"/>
                </a:solidFill>
              </a:rPr>
              <a:t>), e.g. waste separation &amp; handling on-site </a:t>
            </a:r>
          </a:p>
          <a:p>
            <a:pPr marL="252000" lvl="1" indent="-252000">
              <a:spcBef>
                <a:spcPts val="600"/>
              </a:spcBef>
              <a:buClr>
                <a:schemeClr val="tx2"/>
              </a:buClr>
              <a:buFont typeface="Wingdings" pitchFamily="2" charset="2"/>
              <a:buChar char="§"/>
            </a:pPr>
            <a:r>
              <a:rPr lang="en-GB" sz="1900" b="1" dirty="0">
                <a:solidFill>
                  <a:schemeClr val="tx2"/>
                </a:solidFill>
              </a:rPr>
              <a:t>More complex design elements </a:t>
            </a:r>
            <a:r>
              <a:rPr lang="en-GB" sz="1900" b="1" dirty="0" smtClean="0">
                <a:solidFill>
                  <a:schemeClr val="tx2"/>
                </a:solidFill>
              </a:rPr>
              <a:t>more </a:t>
            </a:r>
            <a:r>
              <a:rPr lang="en-GB" sz="1900" b="1" dirty="0">
                <a:solidFill>
                  <a:schemeClr val="tx2"/>
                </a:solidFill>
              </a:rPr>
              <a:t>hazardous to </a:t>
            </a:r>
            <a:r>
              <a:rPr lang="en-GB" sz="1900" b="1" dirty="0" smtClean="0">
                <a:solidFill>
                  <a:schemeClr val="tx2"/>
                </a:solidFill>
              </a:rPr>
              <a:t>construct (skylights) </a:t>
            </a:r>
            <a:endParaRPr lang="en-GB" sz="1900" b="1" dirty="0">
              <a:solidFill>
                <a:schemeClr val="tx2"/>
              </a:solidFill>
            </a:endParaRPr>
          </a:p>
          <a:p>
            <a:r>
              <a:rPr lang="en-GB" sz="1900" dirty="0" smtClean="0"/>
              <a:t>Higher incident rate in green-certified construction projects</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0152" y="11636"/>
            <a:ext cx="1503069" cy="100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86354" y="-12872"/>
            <a:ext cx="1595681" cy="102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586354" y="1000648"/>
            <a:ext cx="1633716" cy="104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9802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107950" y="-100013"/>
            <a:ext cx="8856663" cy="685801"/>
          </a:xfrm>
        </p:spPr>
        <p:txBody>
          <a:bodyPr/>
          <a:lstStyle/>
          <a:p>
            <a:r>
              <a:rPr lang="fr-FR" dirty="0" err="1"/>
              <a:t>W</a:t>
            </a:r>
            <a:r>
              <a:rPr lang="fr-FR" dirty="0" err="1" smtClean="0"/>
              <a:t>aste</a:t>
            </a:r>
            <a:r>
              <a:rPr lang="fr-FR" dirty="0" smtClean="0"/>
              <a:t> </a:t>
            </a:r>
            <a:r>
              <a:rPr lang="fr-FR" dirty="0" err="1" smtClean="0"/>
              <a:t>treatment</a:t>
            </a:r>
            <a:r>
              <a:rPr lang="fr-FR" dirty="0" smtClean="0"/>
              <a:t> </a:t>
            </a:r>
            <a:r>
              <a:rPr lang="fr-FR" dirty="0" err="1" smtClean="0"/>
              <a:t>sector</a:t>
            </a:r>
            <a:endParaRPr lang="fr-FR" dirty="0" smtClean="0"/>
          </a:p>
        </p:txBody>
      </p:sp>
      <p:sp>
        <p:nvSpPr>
          <p:cNvPr id="15362" name="Rectangle 3"/>
          <p:cNvSpPr>
            <a:spLocks noGrp="1" noChangeArrowheads="1"/>
          </p:cNvSpPr>
          <p:nvPr>
            <p:ph type="body" idx="1"/>
          </p:nvPr>
        </p:nvSpPr>
        <p:spPr>
          <a:xfrm>
            <a:off x="179512" y="1124744"/>
            <a:ext cx="8425184" cy="5400600"/>
          </a:xfrm>
        </p:spPr>
        <p:txBody>
          <a:bodyPr>
            <a:noAutofit/>
          </a:bodyPr>
          <a:lstStyle/>
          <a:p>
            <a:r>
              <a:rPr lang="en-GB" sz="1600" dirty="0" smtClean="0"/>
              <a:t>One </a:t>
            </a:r>
            <a:r>
              <a:rPr lang="en-GB" sz="1600" dirty="0"/>
              <a:t>of the most hazardous </a:t>
            </a:r>
            <a:r>
              <a:rPr lang="en-GB" sz="1600" dirty="0" smtClean="0"/>
              <a:t>occupations</a:t>
            </a:r>
          </a:p>
          <a:p>
            <a:pPr lvl="1"/>
            <a:r>
              <a:rPr lang="en-US" sz="1600" dirty="0"/>
              <a:t>Accident rate </a:t>
            </a:r>
            <a:r>
              <a:rPr lang="en-US" sz="1600" dirty="0" smtClean="0"/>
              <a:t>x 2 average </a:t>
            </a:r>
            <a:r>
              <a:rPr lang="en-US" sz="1600" dirty="0"/>
              <a:t>(FR)</a:t>
            </a:r>
            <a:endParaRPr lang="en-GB" sz="1600" dirty="0"/>
          </a:p>
          <a:p>
            <a:pPr lvl="1"/>
            <a:r>
              <a:rPr lang="en-GB" sz="1600" dirty="0"/>
              <a:t>Illness rate </a:t>
            </a:r>
            <a:r>
              <a:rPr lang="en-US" sz="1600" dirty="0" smtClean="0"/>
              <a:t>x 2 &amp; </a:t>
            </a:r>
            <a:r>
              <a:rPr lang="en-GB" sz="1600" dirty="0" smtClean="0"/>
              <a:t>infectious diseases x 6 (DK)</a:t>
            </a:r>
          </a:p>
          <a:p>
            <a:pPr>
              <a:spcBef>
                <a:spcPts val="1800"/>
              </a:spcBef>
            </a:pPr>
            <a:r>
              <a:rPr lang="en-GB" sz="1600" dirty="0" smtClean="0"/>
              <a:t>Risks: depend on nature of the waste</a:t>
            </a:r>
            <a:endParaRPr lang="en-GB" sz="1600" dirty="0"/>
          </a:p>
          <a:p>
            <a:pPr lvl="1">
              <a:spcBef>
                <a:spcPts val="300"/>
              </a:spcBef>
            </a:pPr>
            <a:r>
              <a:rPr lang="en-GB" sz="1600" dirty="0" smtClean="0"/>
              <a:t>Dust</a:t>
            </a:r>
            <a:r>
              <a:rPr lang="en-GB" sz="1600" dirty="0"/>
              <a:t>, </a:t>
            </a:r>
            <a:r>
              <a:rPr lang="en-GB" sz="1600" dirty="0" smtClean="0"/>
              <a:t>VOCs</a:t>
            </a:r>
            <a:r>
              <a:rPr lang="en-GB" sz="1600" dirty="0"/>
              <a:t>, </a:t>
            </a:r>
            <a:r>
              <a:rPr lang="en-GB" sz="1600" dirty="0" smtClean="0"/>
              <a:t>micro-organisms, </a:t>
            </a:r>
            <a:r>
              <a:rPr lang="en-GB" sz="1600" dirty="0" err="1" smtClean="0"/>
              <a:t>nanomaterials</a:t>
            </a:r>
            <a:endParaRPr lang="en-GB" sz="1600" dirty="0"/>
          </a:p>
          <a:p>
            <a:pPr lvl="1">
              <a:spcBef>
                <a:spcPts val="300"/>
              </a:spcBef>
            </a:pPr>
            <a:r>
              <a:rPr lang="en-GB" sz="1600" dirty="0" smtClean="0"/>
              <a:t>E-equipment &amp; </a:t>
            </a:r>
            <a:r>
              <a:rPr lang="en-GB" sz="1600" dirty="0"/>
              <a:t>end-of-life vehicles: </a:t>
            </a:r>
            <a:r>
              <a:rPr lang="en-GB" sz="1600" dirty="0" err="1" smtClean="0"/>
              <a:t>Pb</a:t>
            </a:r>
            <a:r>
              <a:rPr lang="en-GB" sz="1600" dirty="0" smtClean="0"/>
              <a:t>, Cd, Hg, As, Cr(VI</a:t>
            </a:r>
            <a:r>
              <a:rPr lang="en-GB" sz="1600" dirty="0"/>
              <a:t>)</a:t>
            </a:r>
            <a:r>
              <a:rPr lang="en-GB" sz="1600" dirty="0" smtClean="0"/>
              <a:t>‎</a:t>
            </a:r>
            <a:r>
              <a:rPr lang="en-GB" sz="1600" dirty="0"/>
              <a:t>, </a:t>
            </a:r>
            <a:r>
              <a:rPr lang="en-GB" sz="1600" dirty="0" smtClean="0"/>
              <a:t>PCBs, etc.</a:t>
            </a:r>
          </a:p>
          <a:p>
            <a:pPr lvl="1">
              <a:spcBef>
                <a:spcPts val="300"/>
              </a:spcBef>
            </a:pPr>
            <a:r>
              <a:rPr lang="en-GB" sz="1600" dirty="0" smtClean="0"/>
              <a:t>Work </a:t>
            </a:r>
            <a:r>
              <a:rPr lang="en-GB" sz="1600" dirty="0"/>
              <a:t>process (noise, vibration, heavy/repeated manual handling, falls, cuts, </a:t>
            </a:r>
            <a:r>
              <a:rPr lang="en-GB" sz="1600" dirty="0" smtClean="0"/>
              <a:t>etc.)</a:t>
            </a:r>
            <a:endParaRPr lang="en-GB" sz="1600" dirty="0"/>
          </a:p>
          <a:p>
            <a:pPr lvl="1">
              <a:spcBef>
                <a:spcPts val="300"/>
              </a:spcBef>
            </a:pPr>
            <a:r>
              <a:rPr lang="en-GB" sz="1600" dirty="0"/>
              <a:t>W</a:t>
            </a:r>
            <a:r>
              <a:rPr lang="en-GB" sz="1600" dirty="0" smtClean="0"/>
              <a:t>ork </a:t>
            </a:r>
            <a:r>
              <a:rPr lang="en-GB" sz="1600" dirty="0"/>
              <a:t>organisation (traffic, simultaneous activities, workload difficult to plan, etc.)</a:t>
            </a:r>
          </a:p>
          <a:p>
            <a:pPr marL="266700" lvl="1" indent="-266700">
              <a:spcBef>
                <a:spcPts val="1800"/>
              </a:spcBef>
              <a:buClr>
                <a:schemeClr val="tx2"/>
              </a:buClr>
              <a:buFont typeface="Wingdings" pitchFamily="2" charset="2"/>
              <a:buChar char="§"/>
            </a:pPr>
            <a:r>
              <a:rPr lang="en-GB" sz="1600" b="1" dirty="0">
                <a:solidFill>
                  <a:schemeClr val="tx2"/>
                </a:solidFill>
                <a:sym typeface="Symbol"/>
              </a:rPr>
              <a:t>Growing quantity and diversity of waste: </a:t>
            </a:r>
          </a:p>
          <a:p>
            <a:pPr lvl="1">
              <a:spcBef>
                <a:spcPts val="300"/>
              </a:spcBef>
            </a:pPr>
            <a:r>
              <a:rPr lang="en-GB" sz="1600" dirty="0"/>
              <a:t>Difficulty to identify its provenance and composition </a:t>
            </a:r>
          </a:p>
          <a:p>
            <a:pPr marL="266700" indent="-266700">
              <a:spcBef>
                <a:spcPts val="1800"/>
              </a:spcBef>
            </a:pPr>
            <a:r>
              <a:rPr lang="en-GB" sz="1600" dirty="0" smtClean="0"/>
              <a:t>Rapid </a:t>
            </a:r>
            <a:r>
              <a:rPr lang="en-GB" sz="1600" dirty="0"/>
              <a:t>innovation rate: new materials </a:t>
            </a:r>
            <a:r>
              <a:rPr lang="en-GB" sz="1600" dirty="0" smtClean="0"/>
              <a:t>into waste </a:t>
            </a:r>
            <a:r>
              <a:rPr lang="en-GB" sz="1600" dirty="0"/>
              <a:t>before OSH can be considered </a:t>
            </a:r>
          </a:p>
          <a:p>
            <a:pPr>
              <a:spcBef>
                <a:spcPts val="1800"/>
              </a:spcBef>
            </a:pPr>
            <a:r>
              <a:rPr lang="en-GB" sz="1600" dirty="0" smtClean="0"/>
              <a:t>High </a:t>
            </a:r>
            <a:r>
              <a:rPr lang="en-GB" sz="1600" dirty="0"/>
              <a:t>waste disposal </a:t>
            </a:r>
            <a:r>
              <a:rPr lang="en-GB" sz="1600" dirty="0" smtClean="0"/>
              <a:t>charges: more </a:t>
            </a:r>
            <a:r>
              <a:rPr lang="en-GB" sz="1600" dirty="0"/>
              <a:t>in-house waste treatment</a:t>
            </a:r>
          </a:p>
          <a:p>
            <a:pPr lvl="1">
              <a:spcBef>
                <a:spcPts val="200"/>
              </a:spcBef>
            </a:pPr>
            <a:r>
              <a:rPr lang="en-GB" sz="1600" dirty="0"/>
              <a:t>Risks shifting from professional waste operator to </a:t>
            </a:r>
            <a:r>
              <a:rPr lang="en-GB" sz="1600" dirty="0" smtClean="0"/>
              <a:t>waste </a:t>
            </a:r>
            <a:r>
              <a:rPr lang="en-GB" sz="1600" dirty="0"/>
              <a:t>producer </a:t>
            </a:r>
            <a:endParaRPr lang="en-GB" sz="1600" dirty="0" smtClean="0"/>
          </a:p>
          <a:p>
            <a:pPr>
              <a:spcBef>
                <a:spcPts val="1800"/>
              </a:spcBef>
            </a:pPr>
            <a:r>
              <a:rPr lang="en-GB" sz="1600" dirty="0" smtClean="0"/>
              <a:t>Zero </a:t>
            </a:r>
            <a:r>
              <a:rPr lang="en-GB" sz="1600" dirty="0"/>
              <a:t>waste </a:t>
            </a:r>
            <a:r>
              <a:rPr lang="en-GB" sz="1600" dirty="0" smtClean="0"/>
              <a:t>economy: dealing </a:t>
            </a:r>
            <a:r>
              <a:rPr lang="en-GB" sz="1600" dirty="0"/>
              <a:t>with the most difficult tail end of the waste stream </a:t>
            </a:r>
            <a:endParaRPr lang="en-GB" sz="1600" dirty="0" smtClean="0"/>
          </a:p>
          <a:p>
            <a:pPr lvl="1">
              <a:spcBef>
                <a:spcPts val="200"/>
              </a:spcBef>
            </a:pPr>
            <a:r>
              <a:rPr lang="en-GB" sz="1600" dirty="0" smtClean="0"/>
              <a:t>E.g. in </a:t>
            </a:r>
            <a:r>
              <a:rPr lang="en-GB" sz="1600" dirty="0"/>
              <a:t>concentrated form </a:t>
            </a:r>
            <a:r>
              <a:rPr lang="en-GB" sz="1600" dirty="0" smtClean="0"/>
              <a:t>(bioenergy waste, landfill mining) needing </a:t>
            </a:r>
            <a:r>
              <a:rPr lang="en-GB" sz="1600" dirty="0"/>
              <a:t>special handling </a:t>
            </a:r>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08105" y="26640"/>
            <a:ext cx="3635896" cy="266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137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a:t>
            </a:r>
            <a:endParaRPr lang="en-GB" dirty="0"/>
          </a:p>
        </p:txBody>
      </p:sp>
      <p:sp>
        <p:nvSpPr>
          <p:cNvPr id="3" name="Content Placeholder 2"/>
          <p:cNvSpPr>
            <a:spLocks noGrp="1"/>
          </p:cNvSpPr>
          <p:nvPr>
            <p:ph idx="1"/>
          </p:nvPr>
        </p:nvSpPr>
        <p:spPr>
          <a:xfrm>
            <a:off x="539552" y="1340768"/>
            <a:ext cx="8208912" cy="5112568"/>
          </a:xfrm>
        </p:spPr>
        <p:txBody>
          <a:bodyPr>
            <a:normAutofit/>
          </a:bodyPr>
          <a:lstStyle/>
          <a:p>
            <a:pPr>
              <a:spcBef>
                <a:spcPts val="1200"/>
              </a:spcBef>
            </a:pPr>
            <a:r>
              <a:rPr lang="en-GB" sz="1900" dirty="0" smtClean="0"/>
              <a:t>EU-OSHA</a:t>
            </a:r>
          </a:p>
          <a:p>
            <a:pPr>
              <a:spcBef>
                <a:spcPts val="1200"/>
              </a:spcBef>
            </a:pPr>
            <a:r>
              <a:rPr lang="en-GB" sz="1900" dirty="0" smtClean="0"/>
              <a:t>Background and method of the foresight study</a:t>
            </a:r>
          </a:p>
          <a:p>
            <a:pPr lvl="1">
              <a:spcBef>
                <a:spcPts val="1200"/>
              </a:spcBef>
            </a:pPr>
            <a:r>
              <a:rPr lang="en-GB" sz="1900" dirty="0" smtClean="0"/>
              <a:t>Three scenarios of the future for green jobs</a:t>
            </a:r>
          </a:p>
          <a:p>
            <a:pPr>
              <a:spcBef>
                <a:spcPts val="1200"/>
              </a:spcBef>
            </a:pPr>
            <a:r>
              <a:rPr lang="en-GB" sz="1900" dirty="0" smtClean="0"/>
              <a:t>OSH issues associated with new technologies in green jobs</a:t>
            </a:r>
          </a:p>
          <a:p>
            <a:pPr lvl="1">
              <a:spcBef>
                <a:spcPts val="600"/>
              </a:spcBef>
            </a:pPr>
            <a:r>
              <a:rPr lang="en-GB" sz="1600" dirty="0" smtClean="0"/>
              <a:t>Wind energy</a:t>
            </a:r>
          </a:p>
          <a:p>
            <a:pPr lvl="1">
              <a:spcBef>
                <a:spcPts val="600"/>
              </a:spcBef>
            </a:pPr>
            <a:r>
              <a:rPr lang="en-GB" sz="1600" dirty="0" smtClean="0"/>
              <a:t>Waste treatment</a:t>
            </a:r>
          </a:p>
          <a:p>
            <a:pPr lvl="1">
              <a:spcBef>
                <a:spcPts val="600"/>
              </a:spcBef>
            </a:pPr>
            <a:r>
              <a:rPr lang="en-GB" sz="1600" dirty="0" smtClean="0"/>
              <a:t>Bioenergy</a:t>
            </a:r>
          </a:p>
          <a:p>
            <a:pPr lvl="1">
              <a:spcBef>
                <a:spcPts val="600"/>
              </a:spcBef>
            </a:pPr>
            <a:r>
              <a:rPr lang="en-GB" sz="1600" dirty="0" smtClean="0"/>
              <a:t>Decentralised generation of renewable energy</a:t>
            </a:r>
          </a:p>
          <a:p>
            <a:pPr lvl="1">
              <a:spcBef>
                <a:spcPts val="600"/>
              </a:spcBef>
            </a:pPr>
            <a:r>
              <a:rPr lang="en-GB" sz="1600" dirty="0" smtClean="0"/>
              <a:t>Energy storage technologies</a:t>
            </a:r>
          </a:p>
          <a:p>
            <a:pPr lvl="1">
              <a:spcBef>
                <a:spcPts val="600"/>
              </a:spcBef>
            </a:pPr>
            <a:r>
              <a:rPr lang="en-GB" sz="1600" dirty="0"/>
              <a:t>Green transport technologies</a:t>
            </a:r>
          </a:p>
          <a:p>
            <a:pPr lvl="1">
              <a:spcBef>
                <a:spcPts val="600"/>
              </a:spcBef>
            </a:pPr>
            <a:r>
              <a:rPr lang="en-GB" sz="1600" dirty="0" smtClean="0"/>
              <a:t>Green building</a:t>
            </a:r>
          </a:p>
          <a:p>
            <a:pPr lvl="1">
              <a:spcBef>
                <a:spcPts val="600"/>
              </a:spcBef>
            </a:pPr>
            <a:r>
              <a:rPr lang="en-GB" sz="1600" dirty="0" smtClean="0"/>
              <a:t>Green </a:t>
            </a:r>
            <a:r>
              <a:rPr lang="en-GB" sz="1600" dirty="0"/>
              <a:t>manufacturing</a:t>
            </a:r>
          </a:p>
          <a:p>
            <a:pPr>
              <a:spcBef>
                <a:spcPts val="1200"/>
              </a:spcBef>
            </a:pPr>
            <a:r>
              <a:rPr lang="en-GB" dirty="0" smtClean="0"/>
              <a:t>Conclusions</a:t>
            </a:r>
          </a:p>
          <a:p>
            <a:pPr lvl="1">
              <a:spcBef>
                <a:spcPts val="1200"/>
              </a:spcBef>
            </a:pPr>
            <a:endParaRPr lang="en-GB" dirty="0"/>
          </a:p>
        </p:txBody>
      </p:sp>
    </p:spTree>
    <p:extLst>
      <p:ext uri="{BB962C8B-B14F-4D97-AF65-F5344CB8AC3E}">
        <p14:creationId xmlns:p14="http://schemas.microsoft.com/office/powerpoint/2010/main" val="3364313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10" name="Picture 7" descr="img032.jpg"/>
          <p:cNvPicPr>
            <a:picLocks noChangeAspect="1"/>
          </p:cNvPicPr>
          <p:nvPr/>
        </p:nvPicPr>
        <p:blipFill>
          <a:blip r:embed="rId3" cstate="print"/>
          <a:srcRect/>
          <a:stretch>
            <a:fillRect/>
          </a:stretch>
        </p:blipFill>
        <p:spPr bwMode="auto">
          <a:xfrm>
            <a:off x="2268538" y="1989138"/>
            <a:ext cx="4175125" cy="3932237"/>
          </a:xfrm>
          <a:prstGeom prst="rect">
            <a:avLst/>
          </a:prstGeom>
          <a:noFill/>
          <a:ln w="9525">
            <a:noFill/>
            <a:miter lim="800000"/>
            <a:headEnd/>
            <a:tailEnd/>
          </a:ln>
        </p:spPr>
      </p:pic>
      <p:sp>
        <p:nvSpPr>
          <p:cNvPr id="3" name="TextBox 2"/>
          <p:cNvSpPr txBox="1"/>
          <p:nvPr/>
        </p:nvSpPr>
        <p:spPr>
          <a:xfrm>
            <a:off x="2268538" y="260350"/>
            <a:ext cx="4464050" cy="369888"/>
          </a:xfrm>
          <a:prstGeom prst="rect">
            <a:avLst/>
          </a:prstGeom>
          <a:solidFill>
            <a:schemeClr val="accent1">
              <a:lumMod val="60000"/>
              <a:lumOff val="40000"/>
            </a:schemeClr>
          </a:solidFill>
        </p:spPr>
        <p:txBody>
          <a:bodyPr>
            <a:spAutoFit/>
          </a:bodyPr>
          <a:lstStyle/>
          <a:p>
            <a:pPr algn="ctr">
              <a:defRPr/>
            </a:pPr>
            <a:r>
              <a:rPr lang="en-GB" dirty="0">
                <a:latin typeface="Comic Sans MS" pitchFamily="66" charset="0"/>
              </a:rPr>
              <a:t>‘BONUS WORLD’ – RESOURCE LIMITS </a:t>
            </a:r>
          </a:p>
        </p:txBody>
      </p:sp>
      <p:sp>
        <p:nvSpPr>
          <p:cNvPr id="119812" name="Rectangle 5"/>
          <p:cNvSpPr>
            <a:spLocks noChangeArrowheads="1"/>
          </p:cNvSpPr>
          <p:nvPr/>
        </p:nvSpPr>
        <p:spPr bwMode="auto">
          <a:xfrm>
            <a:off x="395288" y="1052513"/>
            <a:ext cx="4105275" cy="1016000"/>
          </a:xfrm>
          <a:prstGeom prst="rect">
            <a:avLst/>
          </a:prstGeom>
          <a:noFill/>
          <a:ln w="9525">
            <a:noFill/>
            <a:miter lim="800000"/>
            <a:headEnd/>
            <a:tailEnd/>
          </a:ln>
        </p:spPr>
        <p:txBody>
          <a:bodyPr>
            <a:spAutoFit/>
          </a:bodyPr>
          <a:lstStyle/>
          <a:p>
            <a:pPr algn="ctr"/>
            <a:r>
              <a:rPr lang="en-GB" sz="2000" dirty="0" smtClean="0">
                <a:latin typeface="Comic Sans MS" pitchFamily="66" charset="0"/>
              </a:rPr>
              <a:t>Thieves </a:t>
            </a:r>
            <a:r>
              <a:rPr lang="en-GB" sz="2000" dirty="0">
                <a:latin typeface="Comic Sans MS" pitchFamily="66" charset="0"/>
              </a:rPr>
              <a:t>will do anything to get a bit of copper and zinc out of the vehicle charging point  </a:t>
            </a:r>
            <a:endParaRPr lang="en-GB" sz="2000" dirty="0"/>
          </a:p>
        </p:txBody>
      </p:sp>
      <p:sp>
        <p:nvSpPr>
          <p:cNvPr id="119813" name="Rectangle 6"/>
          <p:cNvSpPr>
            <a:spLocks noChangeArrowheads="1"/>
          </p:cNvSpPr>
          <p:nvPr/>
        </p:nvSpPr>
        <p:spPr bwMode="auto">
          <a:xfrm>
            <a:off x="6659563" y="3429000"/>
            <a:ext cx="1944687" cy="1631950"/>
          </a:xfrm>
          <a:prstGeom prst="rect">
            <a:avLst/>
          </a:prstGeom>
          <a:noFill/>
          <a:ln w="9525">
            <a:noFill/>
            <a:miter lim="800000"/>
            <a:headEnd/>
            <a:tailEnd/>
          </a:ln>
        </p:spPr>
        <p:txBody>
          <a:bodyPr>
            <a:spAutoFit/>
          </a:bodyPr>
          <a:lstStyle/>
          <a:p>
            <a:pPr algn="ctr"/>
            <a:r>
              <a:rPr lang="en-GB" sz="2000" dirty="0">
                <a:latin typeface="Comic Sans MS" pitchFamily="66" charset="0"/>
              </a:rPr>
              <a:t>Problem for us  is you don’t know which are the live </a:t>
            </a:r>
            <a:r>
              <a:rPr lang="en-GB" sz="2000" dirty="0" smtClean="0">
                <a:latin typeface="Comic Sans MS" pitchFamily="66" charset="0"/>
              </a:rPr>
              <a:t>wires…</a:t>
            </a:r>
            <a:endParaRPr lang="en-GB" sz="2000" dirty="0"/>
          </a:p>
        </p:txBody>
      </p:sp>
    </p:spTree>
    <p:extLst>
      <p:ext uri="{BB962C8B-B14F-4D97-AF65-F5344CB8AC3E}">
        <p14:creationId xmlns:p14="http://schemas.microsoft.com/office/powerpoint/2010/main" val="3129206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107950" y="6895"/>
            <a:ext cx="8856663" cy="685801"/>
          </a:xfrm>
        </p:spPr>
        <p:txBody>
          <a:bodyPr/>
          <a:lstStyle/>
          <a:p>
            <a:r>
              <a:rPr lang="en-GB" dirty="0" smtClean="0"/>
              <a:t>OSH hazards linked to bioenergy</a:t>
            </a:r>
          </a:p>
        </p:txBody>
      </p:sp>
      <p:sp>
        <p:nvSpPr>
          <p:cNvPr id="15362" name="Rectangle 3"/>
          <p:cNvSpPr>
            <a:spLocks noGrp="1" noChangeArrowheads="1"/>
          </p:cNvSpPr>
          <p:nvPr>
            <p:ph type="body" idx="1"/>
          </p:nvPr>
        </p:nvSpPr>
        <p:spPr>
          <a:xfrm>
            <a:off x="395288" y="980728"/>
            <a:ext cx="8748712" cy="5544616"/>
          </a:xfrm>
        </p:spPr>
        <p:txBody>
          <a:bodyPr>
            <a:noAutofit/>
          </a:bodyPr>
          <a:lstStyle/>
          <a:p>
            <a:pPr>
              <a:lnSpc>
                <a:spcPct val="110000"/>
              </a:lnSpc>
            </a:pPr>
            <a:r>
              <a:rPr lang="en-GB" sz="1600" dirty="0"/>
              <a:t>Storage and handling of biomass expose workers to </a:t>
            </a:r>
            <a:r>
              <a:rPr lang="en-GB" sz="1600" dirty="0" smtClean="0"/>
              <a:t>physical, chemical</a:t>
            </a:r>
            <a:br>
              <a:rPr lang="en-GB" sz="1600" dirty="0" smtClean="0"/>
            </a:br>
            <a:r>
              <a:rPr lang="en-GB" sz="1600" dirty="0" smtClean="0"/>
              <a:t>and </a:t>
            </a:r>
            <a:r>
              <a:rPr lang="en-GB" sz="1600" dirty="0"/>
              <a:t>biological risks and risks from fire and explosion</a:t>
            </a:r>
          </a:p>
          <a:p>
            <a:pPr lvl="1">
              <a:lnSpc>
                <a:spcPct val="110000"/>
              </a:lnSpc>
              <a:spcBef>
                <a:spcPts val="600"/>
              </a:spcBef>
            </a:pPr>
            <a:r>
              <a:rPr lang="en-GB" sz="1500" dirty="0" smtClean="0"/>
              <a:t>Biomass may not store well and produce </a:t>
            </a:r>
            <a:r>
              <a:rPr lang="en-US" sz="1500" dirty="0" smtClean="0"/>
              <a:t>hazardous VOCs, dusts, </a:t>
            </a:r>
            <a:r>
              <a:rPr lang="en-US" sz="1500" dirty="0" err="1" smtClean="0"/>
              <a:t>moulds</a:t>
            </a:r>
            <a:r>
              <a:rPr lang="en-US" sz="1500" dirty="0" smtClean="0"/>
              <a:t> and endotoxins</a:t>
            </a:r>
          </a:p>
          <a:p>
            <a:pPr lvl="1">
              <a:lnSpc>
                <a:spcPct val="110000"/>
              </a:lnSpc>
              <a:spcBef>
                <a:spcPts val="600"/>
              </a:spcBef>
            </a:pPr>
            <a:r>
              <a:rPr lang="en-US" sz="1500" dirty="0" smtClean="0"/>
              <a:t>Biomass may </a:t>
            </a:r>
            <a:r>
              <a:rPr lang="en-GB" sz="1500" dirty="0" smtClean="0"/>
              <a:t>self-heat due to microbiological processes</a:t>
            </a:r>
          </a:p>
          <a:p>
            <a:pPr lvl="1">
              <a:lnSpc>
                <a:spcPct val="110000"/>
              </a:lnSpc>
              <a:spcBef>
                <a:spcPts val="600"/>
              </a:spcBef>
            </a:pPr>
            <a:r>
              <a:rPr lang="en-GB" sz="1500" dirty="0"/>
              <a:t>Explosion </a:t>
            </a:r>
            <a:r>
              <a:rPr lang="en-GB" sz="1500" dirty="0" smtClean="0"/>
              <a:t>risk: small </a:t>
            </a:r>
            <a:r>
              <a:rPr lang="en-GB" sz="1500" dirty="0"/>
              <a:t>biomass particles can get airborne e.g. after size reduction prior to combustion/pyrolysis/gasification </a:t>
            </a:r>
          </a:p>
          <a:p>
            <a:pPr>
              <a:lnSpc>
                <a:spcPct val="110000"/>
              </a:lnSpc>
            </a:pPr>
            <a:r>
              <a:rPr lang="en-GB" sz="1600" dirty="0" smtClean="0"/>
              <a:t>Biomass processes can involve the production/use of flammable gases/ liquids at high pressures/temperatures, e.g. pyrolysis (350-550°C), gasification (+700°C)</a:t>
            </a:r>
          </a:p>
          <a:p>
            <a:pPr marL="252000" lvl="1" indent="-252000">
              <a:lnSpc>
                <a:spcPct val="110000"/>
              </a:lnSpc>
              <a:spcBef>
                <a:spcPts val="600"/>
              </a:spcBef>
              <a:buClr>
                <a:schemeClr val="tx2"/>
              </a:buClr>
              <a:buFont typeface="Wingdings" pitchFamily="2" charset="2"/>
              <a:buChar char="§"/>
            </a:pPr>
            <a:r>
              <a:rPr lang="en-GB" sz="1600" b="1" dirty="0" smtClean="0">
                <a:solidFill>
                  <a:schemeClr val="tx2"/>
                </a:solidFill>
              </a:rPr>
              <a:t>Toxic </a:t>
            </a:r>
            <a:r>
              <a:rPr lang="en-GB" sz="1600" b="1" dirty="0">
                <a:solidFill>
                  <a:schemeClr val="tx2"/>
                </a:solidFill>
              </a:rPr>
              <a:t>waste </a:t>
            </a:r>
            <a:r>
              <a:rPr lang="en-GB" sz="1600" b="1" dirty="0" smtClean="0">
                <a:solidFill>
                  <a:schemeClr val="tx2"/>
                </a:solidFill>
              </a:rPr>
              <a:t>from </a:t>
            </a:r>
            <a:r>
              <a:rPr lang="en-GB" sz="1600" b="1" dirty="0">
                <a:solidFill>
                  <a:schemeClr val="tx2"/>
                </a:solidFill>
              </a:rPr>
              <a:t>biomass in concentrated form </a:t>
            </a:r>
            <a:r>
              <a:rPr lang="en-GB" sz="1600" b="1" dirty="0" smtClean="0">
                <a:solidFill>
                  <a:schemeClr val="tx2"/>
                </a:solidFill>
              </a:rPr>
              <a:t>needing </a:t>
            </a:r>
            <a:r>
              <a:rPr lang="en-GB" sz="1600" b="1" dirty="0">
                <a:solidFill>
                  <a:schemeClr val="tx2"/>
                </a:solidFill>
              </a:rPr>
              <a:t>special handling </a:t>
            </a:r>
          </a:p>
          <a:p>
            <a:pPr lvl="1">
              <a:lnSpc>
                <a:spcPct val="110000"/>
              </a:lnSpc>
              <a:spcBef>
                <a:spcPts val="600"/>
              </a:spcBef>
            </a:pPr>
            <a:r>
              <a:rPr lang="en-GB" sz="1500" dirty="0" smtClean="0"/>
              <a:t>e.g</a:t>
            </a:r>
            <a:r>
              <a:rPr lang="en-GB" sz="1500" dirty="0"/>
              <a:t>. strongly </a:t>
            </a:r>
            <a:r>
              <a:rPr lang="en-GB" sz="1500" dirty="0" smtClean="0"/>
              <a:t>alkaline ashes with </a:t>
            </a:r>
            <a:r>
              <a:rPr lang="en-GB" sz="1500" dirty="0"/>
              <a:t>heavy </a:t>
            </a:r>
            <a:r>
              <a:rPr lang="en-GB" sz="1500" dirty="0" smtClean="0"/>
              <a:t>metals</a:t>
            </a:r>
          </a:p>
          <a:p>
            <a:pPr>
              <a:lnSpc>
                <a:spcPct val="110000"/>
              </a:lnSpc>
            </a:pPr>
            <a:r>
              <a:rPr lang="en-GB" sz="1600" dirty="0" smtClean="0"/>
              <a:t>Biomass production/collection: agriculture and forestry work likely </a:t>
            </a:r>
            <a:r>
              <a:rPr lang="en-GB" sz="1600" dirty="0"/>
              <a:t>to intensify</a:t>
            </a:r>
          </a:p>
          <a:p>
            <a:pPr>
              <a:lnSpc>
                <a:spcPct val="110000"/>
              </a:lnSpc>
            </a:pPr>
            <a:r>
              <a:rPr lang="en-GB" sz="1600" dirty="0" smtClean="0"/>
              <a:t>3</a:t>
            </a:r>
            <a:r>
              <a:rPr lang="en-GB" sz="1600" baseline="30000" dirty="0" smtClean="0"/>
              <a:t>rd</a:t>
            </a:r>
            <a:r>
              <a:rPr lang="en-GB" sz="1600" dirty="0" smtClean="0"/>
              <a:t> </a:t>
            </a:r>
            <a:r>
              <a:rPr lang="en-GB" sz="1600" dirty="0"/>
              <a:t>generation biofuels </a:t>
            </a:r>
            <a:r>
              <a:rPr lang="en-GB" sz="1600" dirty="0" smtClean="0"/>
              <a:t>from </a:t>
            </a:r>
            <a:r>
              <a:rPr lang="en-GB" sz="1600" dirty="0"/>
              <a:t>organisms created by synthetic </a:t>
            </a:r>
            <a:r>
              <a:rPr lang="en-GB" sz="1600" dirty="0" smtClean="0"/>
              <a:t>biology: biohazard?</a:t>
            </a:r>
          </a:p>
          <a:p>
            <a:pPr>
              <a:lnSpc>
                <a:spcPct val="110000"/>
              </a:lnSpc>
            </a:pPr>
            <a:r>
              <a:rPr lang="en-GB" sz="1600" dirty="0" smtClean="0"/>
              <a:t>Variability </a:t>
            </a:r>
            <a:r>
              <a:rPr lang="en-GB" sz="1600" dirty="0"/>
              <a:t>of </a:t>
            </a:r>
            <a:r>
              <a:rPr lang="en-GB" sz="1600" dirty="0" smtClean="0"/>
              <a:t>quality of biofuels, and of </a:t>
            </a:r>
            <a:r>
              <a:rPr lang="en-GB" sz="1600" dirty="0"/>
              <a:t>gas from biomass compared to fossil </a:t>
            </a:r>
            <a:r>
              <a:rPr lang="en-GB" sz="1600" dirty="0" smtClean="0"/>
              <a:t>fuels</a:t>
            </a:r>
          </a:p>
          <a:p>
            <a:pPr lvl="1">
              <a:lnSpc>
                <a:spcPct val="110000"/>
              </a:lnSpc>
              <a:spcBef>
                <a:spcPts val="600"/>
              </a:spcBef>
            </a:pPr>
            <a:r>
              <a:rPr lang="en-GB" sz="1500" dirty="0" smtClean="0"/>
              <a:t>e.g</a:t>
            </a:r>
            <a:r>
              <a:rPr lang="en-GB" sz="1500" dirty="0"/>
              <a:t>. hazards </a:t>
            </a:r>
            <a:r>
              <a:rPr lang="en-GB" sz="1500" dirty="0" smtClean="0"/>
              <a:t>from methane </a:t>
            </a:r>
            <a:r>
              <a:rPr lang="en-GB" sz="1500" dirty="0"/>
              <a:t>from biomass </a:t>
            </a:r>
            <a:r>
              <a:rPr lang="en-GB" sz="1500" dirty="0" smtClean="0"/>
              <a:t>if </a:t>
            </a:r>
            <a:r>
              <a:rPr lang="en-GB" sz="1500" dirty="0"/>
              <a:t>injected into the gas grid</a:t>
            </a:r>
          </a:p>
          <a:p>
            <a:pPr>
              <a:lnSpc>
                <a:spcPct val="110000"/>
              </a:lnSpc>
            </a:pPr>
            <a:r>
              <a:rPr lang="en-GB" sz="1600" dirty="0" smtClean="0"/>
              <a:t>New </a:t>
            </a:r>
            <a:r>
              <a:rPr lang="en-GB" sz="1600" dirty="0"/>
              <a:t>entrants to </a:t>
            </a:r>
            <a:r>
              <a:rPr lang="en-GB" sz="1600" dirty="0" smtClean="0"/>
              <a:t>sector, e.g</a:t>
            </a:r>
            <a:r>
              <a:rPr lang="en-GB" sz="1600" dirty="0"/>
              <a:t>. from </a:t>
            </a:r>
            <a:r>
              <a:rPr lang="en-GB" sz="1600" dirty="0" smtClean="0"/>
              <a:t>waste, agriculture, food, textile sectors, </a:t>
            </a:r>
            <a:r>
              <a:rPr lang="en-GB" sz="1600" dirty="0"/>
              <a:t>incl. SMEs</a:t>
            </a:r>
          </a:p>
          <a:p>
            <a:pPr lvl="1">
              <a:lnSpc>
                <a:spcPct val="110000"/>
              </a:lnSpc>
              <a:spcBef>
                <a:spcPts val="600"/>
              </a:spcBef>
            </a:pPr>
            <a:r>
              <a:rPr lang="en-GB" sz="1500" dirty="0" smtClean="0"/>
              <a:t>May </a:t>
            </a:r>
            <a:r>
              <a:rPr lang="en-GB" sz="1500" dirty="0"/>
              <a:t>lack expertise in operating biomass </a:t>
            </a:r>
            <a:r>
              <a:rPr lang="en-GB" sz="1500" dirty="0" smtClean="0"/>
              <a:t>equipment + Quality </a:t>
            </a:r>
            <a:r>
              <a:rPr lang="en-GB" sz="1500" dirty="0"/>
              <a:t>of their </a:t>
            </a:r>
            <a:r>
              <a:rPr lang="en-GB" sz="1500" dirty="0" smtClean="0"/>
              <a:t>products?</a:t>
            </a:r>
            <a:endParaRPr lang="en-GB" sz="1500" dirty="0"/>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99760" y="0"/>
            <a:ext cx="1244239" cy="155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0000"/>
            <a:ext cx="7559873" cy="489600"/>
          </a:xfrm>
        </p:spPr>
        <p:txBody>
          <a:bodyPr/>
          <a:lstStyle/>
          <a:p>
            <a:r>
              <a:rPr lang="en-GB" dirty="0" smtClean="0"/>
              <a:t>OSH issues linked to energy storage</a:t>
            </a:r>
            <a:endParaRPr lang="en-GB" dirty="0"/>
          </a:p>
        </p:txBody>
      </p:sp>
      <p:sp>
        <p:nvSpPr>
          <p:cNvPr id="3" name="Content Placeholder 2"/>
          <p:cNvSpPr>
            <a:spLocks noGrp="1"/>
          </p:cNvSpPr>
          <p:nvPr>
            <p:ph idx="1"/>
          </p:nvPr>
        </p:nvSpPr>
        <p:spPr>
          <a:xfrm>
            <a:off x="395536" y="1124744"/>
            <a:ext cx="8424936" cy="5112568"/>
          </a:xfrm>
          <a:ln>
            <a:noFill/>
          </a:ln>
        </p:spPr>
        <p:txBody>
          <a:bodyPr>
            <a:noAutofit/>
          </a:bodyPr>
          <a:lstStyle/>
          <a:p>
            <a:pPr>
              <a:lnSpc>
                <a:spcPct val="110000"/>
              </a:lnSpc>
            </a:pPr>
            <a:r>
              <a:rPr lang="en-GB" sz="1600" dirty="0" smtClean="0"/>
              <a:t>Hydrogen used as an energy carrier (incl. used </a:t>
            </a:r>
            <a:r>
              <a:rPr lang="en-GB" sz="1600" dirty="0"/>
              <a:t>as a fuel for </a:t>
            </a:r>
            <a:r>
              <a:rPr lang="en-GB" sz="1600" dirty="0" smtClean="0"/>
              <a:t>vehicles) </a:t>
            </a:r>
          </a:p>
          <a:p>
            <a:pPr lvl="1">
              <a:lnSpc>
                <a:spcPct val="110000"/>
              </a:lnSpc>
            </a:pPr>
            <a:r>
              <a:rPr lang="en-GB" sz="1500" dirty="0" smtClean="0"/>
              <a:t>Transport </a:t>
            </a:r>
            <a:r>
              <a:rPr lang="en-GB" sz="1500" dirty="0"/>
              <a:t>and storage </a:t>
            </a:r>
            <a:r>
              <a:rPr lang="en-GB" sz="1500" dirty="0" smtClean="0"/>
              <a:t>issues as it is </a:t>
            </a:r>
            <a:r>
              <a:rPr lang="en-GB" sz="1500" dirty="0"/>
              <a:t>difficult to handle </a:t>
            </a:r>
            <a:endParaRPr lang="en-GB" sz="1500" dirty="0" smtClean="0"/>
          </a:p>
          <a:p>
            <a:pPr lvl="1">
              <a:lnSpc>
                <a:spcPct val="110000"/>
              </a:lnSpc>
            </a:pPr>
            <a:r>
              <a:rPr lang="en-GB" sz="1500" dirty="0" smtClean="0"/>
              <a:t>There </a:t>
            </a:r>
            <a:r>
              <a:rPr lang="en-GB" sz="1500" dirty="0"/>
              <a:t>are risks of fire and explosion and risks from its cryogenic liquid form</a:t>
            </a:r>
            <a:endParaRPr lang="en-GB" sz="1500" dirty="0" smtClean="0"/>
          </a:p>
          <a:p>
            <a:pPr>
              <a:lnSpc>
                <a:spcPct val="110000"/>
              </a:lnSpc>
            </a:pPr>
            <a:r>
              <a:rPr lang="en-GB" sz="1600" dirty="0" smtClean="0"/>
              <a:t>Interconnected </a:t>
            </a:r>
            <a:r>
              <a:rPr lang="en-GB" sz="1600" dirty="0"/>
              <a:t>mixtures of energy storage </a:t>
            </a:r>
            <a:r>
              <a:rPr lang="en-GB" sz="1600" dirty="0" smtClean="0"/>
              <a:t>devices (incl. batteries, Compressed Air Energy Storage, flywheels, etc. ), especially if assembled </a:t>
            </a:r>
            <a:r>
              <a:rPr lang="en-GB" sz="1600" dirty="0"/>
              <a:t>by </a:t>
            </a:r>
            <a:r>
              <a:rPr lang="en-GB" sz="1600" dirty="0" smtClean="0"/>
              <a:t>DIY enthusiasts </a:t>
            </a:r>
            <a:br>
              <a:rPr lang="en-GB" sz="1600" dirty="0" smtClean="0"/>
            </a:br>
            <a:r>
              <a:rPr lang="en-GB" sz="1600" dirty="0" smtClean="0">
                <a:solidFill>
                  <a:srgbClr val="FF3300"/>
                </a:solidFill>
                <a:sym typeface="Symbol"/>
              </a:rPr>
              <a:t> </a:t>
            </a:r>
            <a:r>
              <a:rPr lang="en-GB" sz="1600" dirty="0" smtClean="0"/>
              <a:t>unexpected </a:t>
            </a:r>
            <a:r>
              <a:rPr lang="en-GB" sz="1600" dirty="0"/>
              <a:t>risks to </a:t>
            </a:r>
            <a:r>
              <a:rPr lang="en-GB" sz="1600" dirty="0" smtClean="0"/>
              <a:t>installation, maintenance and emergency workers</a:t>
            </a:r>
          </a:p>
          <a:p>
            <a:pPr>
              <a:lnSpc>
                <a:spcPct val="110000"/>
              </a:lnSpc>
            </a:pPr>
            <a:r>
              <a:rPr lang="en-GB" sz="1600" dirty="0" smtClean="0"/>
              <a:t>Deep </a:t>
            </a:r>
            <a:r>
              <a:rPr lang="en-GB" sz="1600" dirty="0"/>
              <a:t>sea energy </a:t>
            </a:r>
            <a:r>
              <a:rPr lang="en-GB" sz="1600" dirty="0" smtClean="0"/>
              <a:t>storage:  a </a:t>
            </a:r>
            <a:r>
              <a:rPr lang="en-GB" sz="1600" dirty="0"/>
              <a:t>relatively low-tech </a:t>
            </a:r>
            <a:r>
              <a:rPr lang="en-GB" sz="1600" dirty="0" smtClean="0"/>
              <a:t>concept but </a:t>
            </a:r>
            <a:r>
              <a:rPr lang="en-GB" sz="1600" dirty="0"/>
              <a:t>involves high voltages and power levels in a complex environment </a:t>
            </a:r>
            <a:r>
              <a:rPr lang="en-GB" sz="1600" dirty="0" smtClean="0"/>
              <a:t/>
            </a:r>
            <a:br>
              <a:rPr lang="en-GB" sz="1600" dirty="0" smtClean="0"/>
            </a:br>
            <a:r>
              <a:rPr lang="en-GB" sz="1600" dirty="0" smtClean="0">
                <a:solidFill>
                  <a:srgbClr val="FF3300"/>
                </a:solidFill>
                <a:sym typeface="Symbol"/>
              </a:rPr>
              <a:t> </a:t>
            </a:r>
            <a:r>
              <a:rPr lang="en-GB" sz="1600" dirty="0" smtClean="0"/>
              <a:t>complicated </a:t>
            </a:r>
            <a:r>
              <a:rPr lang="en-GB" sz="1600" dirty="0"/>
              <a:t>installation and maintenance </a:t>
            </a:r>
            <a:r>
              <a:rPr lang="en-GB" sz="1600" dirty="0" smtClean="0"/>
              <a:t>work</a:t>
            </a:r>
          </a:p>
          <a:p>
            <a:pPr>
              <a:lnSpc>
                <a:spcPct val="110000"/>
              </a:lnSpc>
            </a:pPr>
            <a:r>
              <a:rPr lang="en-GB" sz="1600" dirty="0"/>
              <a:t>Batteries: fire, explosion, hazardous chemicals and electrical risks</a:t>
            </a:r>
          </a:p>
          <a:p>
            <a:pPr lvl="2">
              <a:lnSpc>
                <a:spcPct val="120000"/>
              </a:lnSpc>
            </a:pPr>
            <a:r>
              <a:rPr lang="en-GB" sz="1400" dirty="0"/>
              <a:t>High temperature of sulphur and zebra batteries, high temperature and gas in gravel batteries</a:t>
            </a:r>
          </a:p>
          <a:p>
            <a:pPr lvl="2">
              <a:lnSpc>
                <a:spcPct val="120000"/>
              </a:lnSpc>
            </a:pPr>
            <a:r>
              <a:rPr lang="en-GB" sz="1400" dirty="0"/>
              <a:t>A large Sodium-Sulphur battery in a Japan wind farm caught fire</a:t>
            </a:r>
          </a:p>
          <a:p>
            <a:pPr lvl="1">
              <a:lnSpc>
                <a:spcPct val="120000"/>
              </a:lnSpc>
            </a:pPr>
            <a:r>
              <a:rPr lang="en-GB" sz="1500" dirty="0"/>
              <a:t>Well-known risks but will involve different people in different </a:t>
            </a:r>
            <a:r>
              <a:rPr lang="en-GB" sz="1500" dirty="0" smtClean="0"/>
              <a:t>situations</a:t>
            </a:r>
            <a:br>
              <a:rPr lang="en-GB" sz="1500" dirty="0" smtClean="0"/>
            </a:br>
            <a:r>
              <a:rPr lang="en-GB" sz="1500" dirty="0" smtClean="0">
                <a:solidFill>
                  <a:srgbClr val="FF3300"/>
                </a:solidFill>
                <a:sym typeface="Symbol"/>
              </a:rPr>
              <a:t> </a:t>
            </a:r>
            <a:r>
              <a:rPr lang="en-GB" sz="1500" dirty="0"/>
              <a:t>False perception that new batteries are safe based on experience with lead-acid batteries</a:t>
            </a:r>
          </a:p>
          <a:p>
            <a:pPr lvl="2">
              <a:lnSpc>
                <a:spcPct val="120000"/>
              </a:lnSpc>
            </a:pPr>
            <a:r>
              <a:rPr lang="en-GB" sz="1400" dirty="0"/>
              <a:t>Batteries as building energy stores: people not aware of the risk of over-charging</a:t>
            </a:r>
          </a:p>
          <a:p>
            <a:pPr lvl="1">
              <a:lnSpc>
                <a:spcPct val="120000"/>
              </a:lnSpc>
            </a:pPr>
            <a:r>
              <a:rPr lang="en-GB" sz="1500" dirty="0"/>
              <a:t>Novel batteries bring potential health risks (e.g. carcinogenic metals, </a:t>
            </a:r>
            <a:r>
              <a:rPr lang="en-GB" sz="1500" dirty="0" err="1"/>
              <a:t>nanomaterials</a:t>
            </a:r>
            <a:r>
              <a:rPr lang="en-GB" sz="1500" dirty="0"/>
              <a:t>) </a:t>
            </a:r>
          </a:p>
          <a:p>
            <a:pPr lvl="1">
              <a:lnSpc>
                <a:spcPct val="120000"/>
              </a:lnSpc>
            </a:pPr>
            <a:r>
              <a:rPr lang="en-GB" sz="1500" dirty="0"/>
              <a:t>Waste treatment of batteries: health and fire risk </a:t>
            </a:r>
          </a:p>
          <a:p>
            <a:pPr lvl="1">
              <a:lnSpc>
                <a:spcPct val="120000"/>
              </a:lnSpc>
            </a:pPr>
            <a:r>
              <a:rPr lang="en-GB" sz="1500" dirty="0" smtClean="0"/>
              <a:t>Challenge </a:t>
            </a:r>
            <a:r>
              <a:rPr lang="en-GB" sz="1500" dirty="0"/>
              <a:t>to determine the precise contents of </a:t>
            </a:r>
            <a:r>
              <a:rPr lang="en-GB" sz="1500" dirty="0" smtClean="0"/>
              <a:t>batteries</a:t>
            </a:r>
            <a:endParaRPr lang="en-GB" sz="16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3322561200"/>
              </p:ext>
            </p:extLst>
          </p:nvPr>
        </p:nvGraphicFramePr>
        <p:xfrm>
          <a:off x="7437065" y="0"/>
          <a:ext cx="1699642" cy="1189880"/>
        </p:xfrm>
        <a:graphic>
          <a:graphicData uri="http://schemas.openxmlformats.org/presentationml/2006/ole">
            <mc:AlternateContent xmlns:mc="http://schemas.openxmlformats.org/markup-compatibility/2006">
              <mc:Choice xmlns:v="urn:schemas-microsoft-com:vml" Requires="v">
                <p:oleObj spid="_x0000_s7430" name="Photo Editor Photo" r:id="rId4" imgW="4667902" imgH="3266667" progId="">
                  <p:embed/>
                </p:oleObj>
              </mc:Choice>
              <mc:Fallback>
                <p:oleObj name="Photo Editor Photo" r:id="rId4" imgW="4667902" imgH="3266667"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7065" y="0"/>
                        <a:ext cx="1699642" cy="118988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34921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OSH and green transport</a:t>
            </a:r>
            <a:endParaRPr lang="en-GB" dirty="0"/>
          </a:p>
        </p:txBody>
      </p:sp>
      <p:sp>
        <p:nvSpPr>
          <p:cNvPr id="3" name="Content Placeholder 2"/>
          <p:cNvSpPr>
            <a:spLocks noGrp="1"/>
          </p:cNvSpPr>
          <p:nvPr>
            <p:ph idx="1"/>
          </p:nvPr>
        </p:nvSpPr>
        <p:spPr>
          <a:xfrm>
            <a:off x="251520" y="1340768"/>
            <a:ext cx="7056784" cy="5112568"/>
          </a:xfrm>
        </p:spPr>
        <p:txBody>
          <a:bodyPr>
            <a:noAutofit/>
          </a:bodyPr>
          <a:lstStyle/>
          <a:p>
            <a:pPr>
              <a:lnSpc>
                <a:spcPct val="120000"/>
              </a:lnSpc>
            </a:pPr>
            <a:r>
              <a:rPr lang="en-GB" dirty="0" smtClean="0"/>
              <a:t>Electrification of the road transport in the next 10 years </a:t>
            </a:r>
            <a:endParaRPr lang="en-GB" dirty="0"/>
          </a:p>
          <a:p>
            <a:pPr lvl="1">
              <a:lnSpc>
                <a:spcPct val="120000"/>
              </a:lnSpc>
            </a:pPr>
            <a:r>
              <a:rPr lang="en-GB" sz="1600" dirty="0" smtClean="0"/>
              <a:t>Electrocution, fire, explosion during </a:t>
            </a:r>
            <a:r>
              <a:rPr lang="en-GB" sz="1600" dirty="0"/>
              <a:t>quick charging of E-Vehicles </a:t>
            </a:r>
            <a:r>
              <a:rPr lang="en-GB" sz="1600" dirty="0" smtClean="0"/>
              <a:t/>
            </a:r>
            <a:br>
              <a:rPr lang="en-GB" sz="1600" dirty="0" smtClean="0"/>
            </a:br>
            <a:r>
              <a:rPr lang="en-GB" sz="1600" dirty="0" smtClean="0"/>
              <a:t>or after accidents </a:t>
            </a:r>
          </a:p>
          <a:p>
            <a:pPr lvl="1">
              <a:lnSpc>
                <a:spcPct val="120000"/>
              </a:lnSpc>
            </a:pPr>
            <a:r>
              <a:rPr lang="en-GB" sz="1600" dirty="0" smtClean="0"/>
              <a:t>Maintenance </a:t>
            </a:r>
            <a:r>
              <a:rPr lang="en-GB" sz="1600" dirty="0"/>
              <a:t>of </a:t>
            </a:r>
            <a:r>
              <a:rPr lang="en-GB" sz="1600" dirty="0" smtClean="0"/>
              <a:t>E-Vehicles: workers not </a:t>
            </a:r>
            <a:r>
              <a:rPr lang="en-GB" sz="1600" dirty="0"/>
              <a:t>familiar with </a:t>
            </a:r>
            <a:r>
              <a:rPr lang="en-GB" sz="1600" dirty="0" smtClean="0"/>
              <a:t>high voltages involved (360-500V)</a:t>
            </a:r>
          </a:p>
          <a:p>
            <a:pPr>
              <a:lnSpc>
                <a:spcPct val="120000"/>
              </a:lnSpc>
            </a:pPr>
            <a:r>
              <a:rPr lang="en-GB" dirty="0" smtClean="0"/>
              <a:t>Increase </a:t>
            </a:r>
            <a:r>
              <a:rPr lang="en-GB" dirty="0"/>
              <a:t>in two-wheeled vehicles </a:t>
            </a:r>
            <a:r>
              <a:rPr lang="en-GB" dirty="0" smtClean="0"/>
              <a:t>for </a:t>
            </a:r>
            <a:r>
              <a:rPr lang="en-GB" dirty="0"/>
              <a:t>the transport of </a:t>
            </a:r>
            <a:r>
              <a:rPr lang="en-GB" dirty="0" smtClean="0"/>
              <a:t/>
            </a:r>
            <a:br>
              <a:rPr lang="en-GB" dirty="0" smtClean="0"/>
            </a:br>
            <a:r>
              <a:rPr lang="en-GB" dirty="0" smtClean="0"/>
              <a:t>people, goods &amp; services</a:t>
            </a:r>
          </a:p>
          <a:p>
            <a:pPr marL="252412" lvl="1" indent="0">
              <a:lnSpc>
                <a:spcPct val="120000"/>
              </a:lnSpc>
              <a:buNone/>
            </a:pPr>
            <a:r>
              <a:rPr lang="en-GB" sz="1600" dirty="0" smtClean="0">
                <a:solidFill>
                  <a:srgbClr val="FF3300"/>
                </a:solidFill>
                <a:sym typeface="Symbol"/>
              </a:rPr>
              <a:t> </a:t>
            </a:r>
            <a:r>
              <a:rPr lang="en-GB" sz="1600" dirty="0" smtClean="0"/>
              <a:t>Job </a:t>
            </a:r>
            <a:r>
              <a:rPr lang="en-GB" sz="1600" dirty="0"/>
              <a:t>opportunities for “mobility self-entrepreneurs” </a:t>
            </a:r>
            <a:r>
              <a:rPr lang="en-GB" sz="1600" dirty="0" smtClean="0"/>
              <a:t>&amp; micro-E</a:t>
            </a:r>
          </a:p>
          <a:p>
            <a:pPr>
              <a:lnSpc>
                <a:spcPct val="120000"/>
              </a:lnSpc>
              <a:tabLst>
                <a:tab pos="266700" algn="l"/>
              </a:tabLst>
            </a:pPr>
            <a:r>
              <a:rPr lang="en-GB" dirty="0" smtClean="0"/>
              <a:t>Increased use </a:t>
            </a:r>
            <a:r>
              <a:rPr lang="en-GB" dirty="0"/>
              <a:t>of fuels with different </a:t>
            </a:r>
            <a:r>
              <a:rPr lang="en-GB" dirty="0" smtClean="0"/>
              <a:t>properties than petrol</a:t>
            </a:r>
          </a:p>
          <a:p>
            <a:pPr lvl="1">
              <a:lnSpc>
                <a:spcPct val="120000"/>
              </a:lnSpc>
              <a:tabLst>
                <a:tab pos="266700" algn="l"/>
              </a:tabLst>
            </a:pPr>
            <a:r>
              <a:rPr lang="en-GB" sz="1600" dirty="0" smtClean="0"/>
              <a:t>LNG </a:t>
            </a:r>
            <a:r>
              <a:rPr lang="en-GB" sz="1600" dirty="0"/>
              <a:t>late ignition of vapour </a:t>
            </a:r>
            <a:r>
              <a:rPr lang="en-GB" sz="1600" dirty="0" smtClean="0"/>
              <a:t>cloud </a:t>
            </a:r>
            <a:r>
              <a:rPr lang="en-GB" sz="1600" dirty="0" smtClean="0">
                <a:sym typeface="Symbol"/>
              </a:rPr>
              <a:t></a:t>
            </a:r>
            <a:r>
              <a:rPr lang="en-GB" sz="1600" dirty="0" smtClean="0"/>
              <a:t> scale </a:t>
            </a:r>
            <a:r>
              <a:rPr lang="en-GB" sz="1600" dirty="0"/>
              <a:t>of hazard: </a:t>
            </a:r>
            <a:r>
              <a:rPr lang="en-GB" sz="1600" dirty="0" smtClean="0"/>
              <a:t/>
            </a:r>
            <a:br>
              <a:rPr lang="en-GB" sz="1600" dirty="0" smtClean="0"/>
            </a:br>
            <a:r>
              <a:rPr lang="en-GB" sz="1600" dirty="0" smtClean="0"/>
              <a:t>3km </a:t>
            </a:r>
            <a:r>
              <a:rPr lang="en-GB" sz="1600" dirty="0"/>
              <a:t>for fire, 5km for vapour </a:t>
            </a:r>
            <a:r>
              <a:rPr lang="en-GB" sz="1600" dirty="0" smtClean="0"/>
              <a:t>dispersion explosion</a:t>
            </a:r>
            <a:endParaRPr lang="en-GB" sz="1600" dirty="0"/>
          </a:p>
          <a:p>
            <a:pPr>
              <a:lnSpc>
                <a:spcPct val="120000"/>
              </a:lnSpc>
              <a:tabLst>
                <a:tab pos="266700" algn="l"/>
              </a:tabLst>
            </a:pPr>
            <a:r>
              <a:rPr lang="en-GB" dirty="0" smtClean="0"/>
              <a:t>New potentially hazardous materials for lighter, </a:t>
            </a:r>
            <a:br>
              <a:rPr lang="en-GB" dirty="0" smtClean="0"/>
            </a:br>
            <a:r>
              <a:rPr lang="en-GB" dirty="0" smtClean="0"/>
              <a:t>more efficient vehicles </a:t>
            </a:r>
          </a:p>
          <a:p>
            <a:pPr lvl="1">
              <a:lnSpc>
                <a:spcPct val="120000"/>
              </a:lnSpc>
            </a:pPr>
            <a:r>
              <a:rPr lang="en-GB" sz="1600" dirty="0" smtClean="0"/>
              <a:t>e.g. </a:t>
            </a:r>
            <a:r>
              <a:rPr lang="en-GB" sz="1600" dirty="0" err="1" smtClean="0"/>
              <a:t>nanomaterials</a:t>
            </a:r>
            <a:r>
              <a:rPr lang="en-GB" sz="1600" dirty="0" smtClean="0"/>
              <a:t>, carbon fibres</a:t>
            </a:r>
          </a:p>
        </p:txBody>
      </p:sp>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37967" y="3065095"/>
            <a:ext cx="1706032" cy="151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76256" y="-24527"/>
            <a:ext cx="2304256" cy="172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56901" y="1700808"/>
            <a:ext cx="1823611"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896655" y="4581128"/>
            <a:ext cx="2288165" cy="151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946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black">
          <a:xfrm>
            <a:off x="107950" y="14288"/>
            <a:ext cx="8856663" cy="46166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r>
              <a:rPr lang="es-ES" sz="2400" dirty="0" err="1" smtClean="0"/>
              <a:t>Conclusions</a:t>
            </a:r>
            <a:r>
              <a:rPr lang="es-ES" sz="2400" dirty="0" smtClean="0"/>
              <a:t>: Green </a:t>
            </a:r>
            <a:r>
              <a:rPr lang="es-ES" sz="2400" dirty="0" err="1" smtClean="0"/>
              <a:t>economy</a:t>
            </a:r>
            <a:r>
              <a:rPr lang="es-ES" sz="2400" dirty="0" smtClean="0"/>
              <a:t>…</a:t>
            </a:r>
          </a:p>
        </p:txBody>
      </p:sp>
      <p:pic>
        <p:nvPicPr>
          <p:cNvPr id="391171" name="Picture 3" descr="97903629_5a817bbad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74763" y="1322380"/>
            <a:ext cx="2424407" cy="361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72" name="Picture 4" descr="windmill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75656" y="1322380"/>
            <a:ext cx="2898651" cy="361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4" name="Rectangle 6"/>
          <p:cNvSpPr>
            <a:spLocks noChangeArrowheads="1"/>
          </p:cNvSpPr>
          <p:nvPr/>
        </p:nvSpPr>
        <p:spPr bwMode="auto">
          <a:xfrm>
            <a:off x="35496" y="4941168"/>
            <a:ext cx="856932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rgbClr val="00529F"/>
              </a:buClr>
            </a:pPr>
            <a:r>
              <a:rPr lang="en-GB" sz="2000" b="1" dirty="0" smtClean="0">
                <a:solidFill>
                  <a:schemeClr val="tx2"/>
                </a:solidFill>
              </a:rPr>
              <a:t>	… </a:t>
            </a:r>
            <a:r>
              <a:rPr lang="en-GB" sz="2000" b="1" dirty="0">
                <a:solidFill>
                  <a:schemeClr val="tx2"/>
                </a:solidFill>
              </a:rPr>
              <a:t>not-so-new </a:t>
            </a:r>
            <a:r>
              <a:rPr lang="en-GB" sz="2000" b="1" dirty="0" smtClean="0">
                <a:solidFill>
                  <a:schemeClr val="tx2"/>
                </a:solidFill>
              </a:rPr>
              <a:t>risks, but </a:t>
            </a:r>
            <a:r>
              <a:rPr lang="en-US" sz="2000" b="1" dirty="0" smtClean="0">
                <a:solidFill>
                  <a:schemeClr val="tx2"/>
                </a:solidFill>
                <a:latin typeface="+mn-lt"/>
              </a:rPr>
              <a:t>in </a:t>
            </a:r>
            <a:r>
              <a:rPr lang="en-US" sz="2000" b="1" dirty="0">
                <a:solidFill>
                  <a:schemeClr val="tx2"/>
                </a:solidFill>
                <a:latin typeface="+mn-lt"/>
              </a:rPr>
              <a:t>new </a:t>
            </a:r>
            <a:r>
              <a:rPr lang="en-US" sz="2000" b="1" dirty="0" smtClean="0">
                <a:solidFill>
                  <a:schemeClr val="tx2"/>
                </a:solidFill>
                <a:latin typeface="+mn-lt"/>
              </a:rPr>
              <a:t>guise</a:t>
            </a:r>
          </a:p>
          <a:p>
            <a:pPr marL="800100" lvl="1" indent="-342900" algn="just">
              <a:spcBef>
                <a:spcPct val="20000"/>
              </a:spcBef>
              <a:buClr>
                <a:srgbClr val="00529F"/>
              </a:buClr>
              <a:buFont typeface="Arial" pitchFamily="34" charset="0"/>
              <a:buChar char="•"/>
            </a:pPr>
            <a:r>
              <a:rPr lang="en-US" b="1" dirty="0" smtClean="0">
                <a:solidFill>
                  <a:schemeClr val="tx2"/>
                </a:solidFill>
              </a:rPr>
              <a:t>may affect </a:t>
            </a:r>
            <a:r>
              <a:rPr lang="en-US" b="1" dirty="0">
                <a:solidFill>
                  <a:schemeClr val="tx2"/>
                </a:solidFill>
              </a:rPr>
              <a:t>new players with different risk </a:t>
            </a:r>
            <a:r>
              <a:rPr lang="en-US" b="1" dirty="0" smtClean="0">
                <a:solidFill>
                  <a:schemeClr val="tx2"/>
                </a:solidFill>
              </a:rPr>
              <a:t>perception</a:t>
            </a:r>
          </a:p>
          <a:p>
            <a:pPr marL="800100" lvl="1" indent="-342900" algn="just">
              <a:spcBef>
                <a:spcPct val="20000"/>
              </a:spcBef>
              <a:buClr>
                <a:srgbClr val="00529F"/>
              </a:buClr>
              <a:buFont typeface="Arial" pitchFamily="34" charset="0"/>
              <a:buChar char="•"/>
            </a:pPr>
            <a:r>
              <a:rPr lang="en-US" b="1" dirty="0">
                <a:solidFill>
                  <a:schemeClr val="tx2"/>
                </a:solidFill>
              </a:rPr>
              <a:t>may not be thought of in the new </a:t>
            </a:r>
            <a:r>
              <a:rPr lang="en-US" b="1" dirty="0" smtClean="0">
                <a:solidFill>
                  <a:schemeClr val="tx2"/>
                </a:solidFill>
              </a:rPr>
              <a:t>situation, </a:t>
            </a:r>
            <a:r>
              <a:rPr lang="en-US" b="1" dirty="0">
                <a:solidFill>
                  <a:schemeClr val="tx2"/>
                </a:solidFill>
              </a:rPr>
              <a:t>or </a:t>
            </a:r>
            <a:r>
              <a:rPr lang="en-US" b="1" dirty="0" smtClean="0">
                <a:solidFill>
                  <a:schemeClr val="tx2"/>
                </a:solidFill>
              </a:rPr>
              <a:t>combinations </a:t>
            </a:r>
            <a:r>
              <a:rPr lang="en-US" b="1" dirty="0">
                <a:solidFill>
                  <a:schemeClr val="tx2"/>
                </a:solidFill>
              </a:rPr>
              <a:t>in which it will be found </a:t>
            </a:r>
          </a:p>
          <a:p>
            <a:pPr marL="342900" indent="-342900" algn="just">
              <a:spcBef>
                <a:spcPct val="20000"/>
              </a:spcBef>
              <a:buClr>
                <a:srgbClr val="00529F"/>
              </a:buClr>
              <a:buFont typeface="Wingdings" pitchFamily="2" charset="2"/>
              <a:buNone/>
            </a:pPr>
            <a:endParaRPr lang="en-US" sz="2000" b="1" dirty="0">
              <a:solidFill>
                <a:schemeClr val="tx2"/>
              </a:solidFill>
              <a:latin typeface="+mn-lt"/>
            </a:endParaRPr>
          </a:p>
        </p:txBody>
      </p:sp>
      <p:sp>
        <p:nvSpPr>
          <p:cNvPr id="6" name="Rectangle 6"/>
          <p:cNvSpPr>
            <a:spLocks noChangeArrowheads="1"/>
          </p:cNvSpPr>
          <p:nvPr/>
        </p:nvSpPr>
        <p:spPr bwMode="auto">
          <a:xfrm>
            <a:off x="323155" y="908646"/>
            <a:ext cx="856932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257175" algn="just">
              <a:spcBef>
                <a:spcPct val="20000"/>
              </a:spcBef>
              <a:buClr>
                <a:srgbClr val="00529F"/>
              </a:buClr>
            </a:pPr>
            <a:r>
              <a:rPr lang="en-GB" sz="2000" b="1" dirty="0" smtClean="0">
                <a:solidFill>
                  <a:schemeClr val="tx2"/>
                </a:solidFill>
              </a:rPr>
              <a:t>New </a:t>
            </a:r>
            <a:r>
              <a:rPr lang="en-GB" sz="2000" b="1" dirty="0">
                <a:solidFill>
                  <a:schemeClr val="tx2"/>
                </a:solidFill>
              </a:rPr>
              <a:t>risks and …</a:t>
            </a:r>
            <a:endParaRPr lang="en-US" sz="2000" b="1" dirty="0">
              <a:solidFill>
                <a:schemeClr val="tx2"/>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11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1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sz="half" idx="1"/>
          </p:nvPr>
        </p:nvSpPr>
        <p:spPr>
          <a:xfrm>
            <a:off x="395536" y="908720"/>
            <a:ext cx="8154448" cy="5877272"/>
          </a:xfrm>
        </p:spPr>
        <p:txBody>
          <a:bodyPr>
            <a:noAutofit/>
          </a:bodyPr>
          <a:lstStyle/>
          <a:p>
            <a:pPr>
              <a:lnSpc>
                <a:spcPct val="120000"/>
              </a:lnSpc>
            </a:pPr>
            <a:r>
              <a:rPr lang="en-GB" dirty="0" smtClean="0"/>
              <a:t>Challenges:</a:t>
            </a:r>
          </a:p>
          <a:p>
            <a:pPr lvl="1">
              <a:spcBef>
                <a:spcPts val="600"/>
              </a:spcBef>
            </a:pPr>
            <a:r>
              <a:rPr lang="en-GB" sz="1600" dirty="0" smtClean="0"/>
              <a:t>A diversity of workplaces with specific situations</a:t>
            </a:r>
          </a:p>
          <a:p>
            <a:pPr lvl="1">
              <a:spcBef>
                <a:spcPts val="600"/>
              </a:spcBef>
            </a:pPr>
            <a:r>
              <a:rPr lang="en-GB" sz="1600" dirty="0" smtClean="0"/>
              <a:t>New OSH skill sets needed </a:t>
            </a:r>
          </a:p>
          <a:p>
            <a:pPr lvl="2"/>
            <a:r>
              <a:rPr lang="en-GB" sz="1500" dirty="0" smtClean="0"/>
              <a:t>New </a:t>
            </a:r>
            <a:r>
              <a:rPr lang="en-GB" sz="1500" dirty="0"/>
              <a:t>entrants </a:t>
            </a:r>
            <a:r>
              <a:rPr lang="en-GB" sz="1500" dirty="0" smtClean="0"/>
              <a:t>possibly unskilled to </a:t>
            </a:r>
            <a:r>
              <a:rPr lang="en-GB" sz="1500" dirty="0"/>
              <a:t>perform </a:t>
            </a:r>
            <a:r>
              <a:rPr lang="en-GB" sz="1500" dirty="0" smtClean="0"/>
              <a:t>in </a:t>
            </a:r>
            <a:r>
              <a:rPr lang="en-GB" sz="1500" dirty="0"/>
              <a:t>a healthy and safe manner</a:t>
            </a:r>
          </a:p>
          <a:p>
            <a:pPr lvl="1">
              <a:spcBef>
                <a:spcPts val="600"/>
              </a:spcBef>
            </a:pPr>
            <a:r>
              <a:rPr lang="en-GB" sz="1600" dirty="0">
                <a:sym typeface="Wingdings" pitchFamily="2" charset="2"/>
              </a:rPr>
              <a:t>Polarisation of the workforce: highly skilled vs. manual &amp; difficult jobs</a:t>
            </a:r>
          </a:p>
          <a:p>
            <a:pPr lvl="1">
              <a:spcBef>
                <a:spcPts val="600"/>
              </a:spcBef>
            </a:pPr>
            <a:r>
              <a:rPr lang="en-GB" sz="1600" dirty="0"/>
              <a:t>Maintenance: a challenge common to all green technologies addressed</a:t>
            </a:r>
          </a:p>
          <a:p>
            <a:pPr lvl="1">
              <a:spcBef>
                <a:spcPts val="600"/>
              </a:spcBef>
            </a:pPr>
            <a:r>
              <a:rPr lang="en-GB" sz="1600" dirty="0" smtClean="0"/>
              <a:t>OSH </a:t>
            </a:r>
            <a:r>
              <a:rPr lang="en-GB" sz="1600" dirty="0"/>
              <a:t>overlooked: time pressures - innovation rate, subsidies/their withdrawals</a:t>
            </a:r>
          </a:p>
          <a:p>
            <a:pPr lvl="1">
              <a:spcBef>
                <a:spcPts val="600"/>
              </a:spcBef>
            </a:pPr>
            <a:r>
              <a:rPr lang="en-GB" sz="1600" dirty="0" smtClean="0"/>
              <a:t>New materials with (unknown) health effects along </a:t>
            </a:r>
            <a:r>
              <a:rPr lang="en-GB" sz="1600" dirty="0"/>
              <a:t>the </a:t>
            </a:r>
            <a:r>
              <a:rPr lang="en-GB" sz="1600" dirty="0" smtClean="0"/>
              <a:t>life-cycle</a:t>
            </a:r>
          </a:p>
          <a:p>
            <a:pPr lvl="2"/>
            <a:r>
              <a:rPr lang="en-GB" sz="1500" dirty="0" smtClean="0"/>
              <a:t>Diseases </a:t>
            </a:r>
            <a:r>
              <a:rPr lang="en-GB" sz="1500" dirty="0"/>
              <a:t>are difficult to trace back to jobs as no-one stays </a:t>
            </a:r>
            <a:r>
              <a:rPr lang="en-GB" sz="1500" dirty="0" smtClean="0"/>
              <a:t>in the same job for life</a:t>
            </a:r>
          </a:p>
          <a:p>
            <a:pPr lvl="1">
              <a:spcBef>
                <a:spcPts val="600"/>
              </a:spcBef>
            </a:pPr>
            <a:r>
              <a:rPr lang="en-GB" sz="1600" dirty="0"/>
              <a:t>Zero waste economy: dealing with the most difficult tail end of the waste </a:t>
            </a:r>
            <a:r>
              <a:rPr lang="en-GB" sz="1600" dirty="0" smtClean="0"/>
              <a:t>stream </a:t>
            </a:r>
          </a:p>
          <a:p>
            <a:pPr>
              <a:spcBef>
                <a:spcPts val="1000"/>
              </a:spcBef>
            </a:pPr>
            <a:r>
              <a:rPr lang="en-GB" dirty="0" smtClean="0"/>
              <a:t>Towards a </a:t>
            </a:r>
            <a:r>
              <a:rPr lang="en-GB" i="1" dirty="0" smtClean="0"/>
              <a:t>sustainable</a:t>
            </a:r>
            <a:r>
              <a:rPr lang="en-GB" dirty="0" smtClean="0"/>
              <a:t> green economy: </a:t>
            </a:r>
          </a:p>
          <a:p>
            <a:pPr lvl="1">
              <a:spcBef>
                <a:spcPts val="800"/>
              </a:spcBef>
              <a:buFont typeface="Wingdings" pitchFamily="2" charset="2"/>
              <a:buChar char="Ø"/>
            </a:pPr>
            <a:r>
              <a:rPr lang="en-GB" sz="1600" dirty="0" smtClean="0"/>
              <a:t>Mainstream </a:t>
            </a:r>
            <a:r>
              <a:rPr lang="en-GB" sz="1600" dirty="0"/>
              <a:t>OSH into other disciplines </a:t>
            </a:r>
            <a:r>
              <a:rPr lang="en-GB" sz="1600" dirty="0" smtClean="0"/>
              <a:t>at </a:t>
            </a:r>
            <a:r>
              <a:rPr lang="en-GB" sz="1600" dirty="0"/>
              <a:t>policy, </a:t>
            </a:r>
            <a:r>
              <a:rPr lang="en-GB" sz="1600" dirty="0" smtClean="0"/>
              <a:t>R&amp;D, </a:t>
            </a:r>
            <a:r>
              <a:rPr lang="en-GB" sz="1600" dirty="0"/>
              <a:t>and operational levels</a:t>
            </a:r>
          </a:p>
          <a:p>
            <a:pPr lvl="1">
              <a:spcBef>
                <a:spcPts val="800"/>
              </a:spcBef>
              <a:buFont typeface="Wingdings" pitchFamily="2" charset="2"/>
              <a:buChar char="Ø"/>
            </a:pPr>
            <a:r>
              <a:rPr lang="en-GB" sz="1600" dirty="0" smtClean="0"/>
              <a:t>“Prevention </a:t>
            </a:r>
            <a:r>
              <a:rPr lang="en-GB" sz="1600" dirty="0"/>
              <a:t>through </a:t>
            </a:r>
            <a:r>
              <a:rPr lang="en-GB" sz="1600" dirty="0" smtClean="0"/>
              <a:t>design” </a:t>
            </a:r>
            <a:r>
              <a:rPr lang="en-GB" sz="1600" dirty="0" smtClean="0">
                <a:solidFill>
                  <a:srgbClr val="FF3300"/>
                </a:solidFill>
                <a:sym typeface="Symbol"/>
              </a:rPr>
              <a:t></a:t>
            </a:r>
            <a:r>
              <a:rPr lang="en-GB" sz="1600" dirty="0" smtClean="0"/>
              <a:t> more </a:t>
            </a:r>
            <a:r>
              <a:rPr lang="en-GB" sz="1600" dirty="0"/>
              <a:t>efficient and cheaper than </a:t>
            </a:r>
            <a:r>
              <a:rPr lang="en-GB" sz="1600" dirty="0" smtClean="0"/>
              <a:t>retrofitting</a:t>
            </a:r>
          </a:p>
          <a:p>
            <a:pPr lvl="1">
              <a:spcBef>
                <a:spcPts val="800"/>
              </a:spcBef>
              <a:buFont typeface="Wingdings" pitchFamily="2" charset="2"/>
              <a:buChar char="Ø"/>
            </a:pPr>
            <a:r>
              <a:rPr lang="en-GB" sz="1600" dirty="0" smtClean="0"/>
              <a:t>Robust awareness-raising measures and training for employers and workers</a:t>
            </a:r>
          </a:p>
          <a:p>
            <a:pPr lvl="1">
              <a:spcBef>
                <a:spcPts val="800"/>
              </a:spcBef>
              <a:buFont typeface="Wingdings" pitchFamily="2" charset="2"/>
              <a:buChar char="Ø"/>
            </a:pPr>
            <a:r>
              <a:rPr lang="en-GB" sz="1600" dirty="0" smtClean="0"/>
              <a:t>Workplace </a:t>
            </a:r>
            <a:r>
              <a:rPr lang="en-GB" sz="1600" dirty="0"/>
              <a:t>risk assessment: a powerful tool to deal with old and new risks</a:t>
            </a:r>
          </a:p>
          <a:p>
            <a:pPr lvl="1">
              <a:spcBef>
                <a:spcPts val="800"/>
              </a:spcBef>
              <a:buFont typeface="Wingdings" pitchFamily="2" charset="2"/>
              <a:buChar char="Ø"/>
            </a:pPr>
            <a:r>
              <a:rPr lang="en-GB" sz="1600" dirty="0"/>
              <a:t>Consider the specificity of the working situation, working process, and workforce!</a:t>
            </a:r>
          </a:p>
          <a:p>
            <a:pPr>
              <a:lnSpc>
                <a:spcPct val="120000"/>
              </a:lnSpc>
              <a:spcBef>
                <a:spcPts val="800"/>
              </a:spcBef>
            </a:pPr>
            <a:endParaRPr lang="en-GB" sz="1600" dirty="0" smtClean="0"/>
          </a:p>
        </p:txBody>
      </p:sp>
    </p:spTree>
    <p:extLst>
      <p:ext uri="{BB962C8B-B14F-4D97-AF65-F5344CB8AC3E}">
        <p14:creationId xmlns:p14="http://schemas.microsoft.com/office/powerpoint/2010/main" val="3131019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00" y="332656"/>
            <a:ext cx="7559873" cy="489600"/>
          </a:xfrm>
        </p:spPr>
        <p:txBody>
          <a:bodyPr/>
          <a:lstStyle/>
          <a:p>
            <a:r>
              <a:rPr lang="en-GB" dirty="0" smtClean="0"/>
              <a:t>Conclusions: The scenarios</a:t>
            </a:r>
            <a:r>
              <a:rPr lang="en-GB" dirty="0"/>
              <a:t/>
            </a:r>
            <a:br>
              <a:rPr lang="en-GB" dirty="0"/>
            </a:br>
            <a:endParaRPr lang="en-GB" dirty="0"/>
          </a:p>
        </p:txBody>
      </p:sp>
      <p:sp>
        <p:nvSpPr>
          <p:cNvPr id="3" name="Content Placeholder 2"/>
          <p:cNvSpPr>
            <a:spLocks noGrp="1"/>
          </p:cNvSpPr>
          <p:nvPr>
            <p:ph idx="1"/>
          </p:nvPr>
        </p:nvSpPr>
        <p:spPr>
          <a:xfrm>
            <a:off x="205768" y="836712"/>
            <a:ext cx="5976664" cy="4146713"/>
          </a:xfrm>
          <a:solidFill>
            <a:schemeClr val="bg1"/>
          </a:solidFill>
        </p:spPr>
        <p:txBody>
          <a:bodyPr>
            <a:noAutofit/>
          </a:bodyPr>
          <a:lstStyle/>
          <a:p>
            <a:pPr>
              <a:spcBef>
                <a:spcPts val="1200"/>
              </a:spcBef>
            </a:pPr>
            <a:endParaRPr lang="en-GB" dirty="0" smtClean="0"/>
          </a:p>
          <a:p>
            <a:r>
              <a:rPr lang="en-GB" sz="2000" dirty="0" smtClean="0"/>
              <a:t>A useful tool to:</a:t>
            </a:r>
          </a:p>
          <a:p>
            <a:pPr lvl="1">
              <a:lnSpc>
                <a:spcPct val="150000"/>
              </a:lnSpc>
            </a:pPr>
            <a:r>
              <a:rPr lang="en-GB" sz="2000" dirty="0" smtClean="0"/>
              <a:t>To anticipate possible new and emerging risks</a:t>
            </a:r>
          </a:p>
          <a:p>
            <a:pPr lvl="1">
              <a:lnSpc>
                <a:spcPct val="150000"/>
              </a:lnSpc>
              <a:spcBef>
                <a:spcPts val="600"/>
              </a:spcBef>
            </a:pPr>
            <a:r>
              <a:rPr lang="en-GB" sz="2000" dirty="0" smtClean="0"/>
              <a:t>To </a:t>
            </a:r>
            <a:r>
              <a:rPr lang="en-GB" sz="2000" dirty="0"/>
              <a:t>mainstream OSH into other </a:t>
            </a:r>
            <a:r>
              <a:rPr lang="en-GB" sz="2000" dirty="0" smtClean="0"/>
              <a:t>disciplines</a:t>
            </a:r>
          </a:p>
          <a:p>
            <a:pPr lvl="1">
              <a:lnSpc>
                <a:spcPct val="150000"/>
              </a:lnSpc>
              <a:spcBef>
                <a:spcPts val="600"/>
              </a:spcBef>
            </a:pPr>
            <a:r>
              <a:rPr lang="en-GB" sz="2000" dirty="0" smtClean="0"/>
              <a:t>To </a:t>
            </a:r>
            <a:r>
              <a:rPr lang="en-GB" sz="2000" dirty="0"/>
              <a:t>encourage people to think outside their “usual box</a:t>
            </a:r>
            <a:r>
              <a:rPr lang="en-GB" sz="2000" dirty="0" smtClean="0"/>
              <a:t>” in a neutral context (the future) removed from the constraints of the present</a:t>
            </a:r>
            <a:br>
              <a:rPr lang="en-GB" sz="2000" dirty="0" smtClean="0"/>
            </a:br>
            <a:r>
              <a:rPr lang="en-GB" sz="2000" dirty="0" smtClean="0"/>
              <a:t>in order to generate new insights</a:t>
            </a:r>
            <a:endParaRPr lang="en-GB" sz="2000" dirty="0"/>
          </a:p>
          <a:p>
            <a:pPr lvl="1">
              <a:lnSpc>
                <a:spcPct val="150000"/>
              </a:lnSpc>
              <a:spcBef>
                <a:spcPts val="600"/>
              </a:spcBef>
            </a:pPr>
            <a:r>
              <a:rPr lang="en-GB" sz="2000" dirty="0" smtClean="0"/>
              <a:t>And to test policies against different assumptions to develop future-proofed, surprise-resistant policies</a:t>
            </a:r>
          </a:p>
          <a:p>
            <a:pPr lvl="1">
              <a:spcBef>
                <a:spcPts val="600"/>
              </a:spcBef>
            </a:pPr>
            <a:endParaRPr lang="en-GB" dirty="0"/>
          </a:p>
          <a:p>
            <a:endParaRPr lang="en-GB" sz="1600" dirty="0" smtClean="0"/>
          </a:p>
          <a:p>
            <a:endParaRPr lang="en-GB" sz="1600" dirty="0"/>
          </a:p>
        </p:txBody>
      </p:sp>
      <p:pic>
        <p:nvPicPr>
          <p:cNvPr id="819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2222" t="11570" r="33178" b="3009"/>
          <a:stretch/>
        </p:blipFill>
        <p:spPr bwMode="auto">
          <a:xfrm>
            <a:off x="6144952" y="1206044"/>
            <a:ext cx="2985954" cy="414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27584" y="4983425"/>
            <a:ext cx="7776864"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30113636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7559873" cy="489600"/>
          </a:xfrm>
        </p:spPr>
        <p:txBody>
          <a:bodyPr/>
          <a:lstStyle/>
          <a:p>
            <a:r>
              <a:rPr lang="en-GB" dirty="0" smtClean="0"/>
              <a:t>Promotion</a:t>
            </a:r>
            <a:endParaRPr lang="en-GB" dirty="0"/>
          </a:p>
        </p:txBody>
      </p:sp>
      <p:sp>
        <p:nvSpPr>
          <p:cNvPr id="3" name="Content Placeholder 2"/>
          <p:cNvSpPr>
            <a:spLocks noGrp="1"/>
          </p:cNvSpPr>
          <p:nvPr>
            <p:ph idx="1"/>
          </p:nvPr>
        </p:nvSpPr>
        <p:spPr>
          <a:xfrm>
            <a:off x="107504" y="908720"/>
            <a:ext cx="3744416" cy="5472608"/>
          </a:xfrm>
        </p:spPr>
        <p:txBody>
          <a:bodyPr>
            <a:normAutofit/>
          </a:bodyPr>
          <a:lstStyle/>
          <a:p>
            <a:pPr>
              <a:lnSpc>
                <a:spcPct val="110000"/>
              </a:lnSpc>
            </a:pPr>
            <a:r>
              <a:rPr lang="en-GB" sz="2000" dirty="0" smtClean="0"/>
              <a:t>Publications:</a:t>
            </a:r>
          </a:p>
          <a:p>
            <a:pPr lvl="2">
              <a:lnSpc>
                <a:spcPct val="110000"/>
              </a:lnSpc>
              <a:spcBef>
                <a:spcPts val="600"/>
              </a:spcBef>
            </a:pPr>
            <a:r>
              <a:rPr lang="en-GB" sz="1600" dirty="0" smtClean="0"/>
              <a:t>Foresight report</a:t>
            </a:r>
          </a:p>
          <a:p>
            <a:pPr lvl="2">
              <a:lnSpc>
                <a:spcPct val="110000"/>
              </a:lnSpc>
              <a:spcBef>
                <a:spcPts val="600"/>
              </a:spcBef>
            </a:pPr>
            <a:r>
              <a:rPr lang="en-GB" sz="1400" dirty="0"/>
              <a:t>Summary report + PPT cartoons</a:t>
            </a:r>
          </a:p>
          <a:p>
            <a:pPr lvl="2">
              <a:lnSpc>
                <a:spcPct val="110000"/>
              </a:lnSpc>
              <a:spcBef>
                <a:spcPts val="600"/>
              </a:spcBef>
            </a:pPr>
            <a:r>
              <a:rPr lang="en-GB" sz="1600" dirty="0" smtClean="0"/>
              <a:t>Also in </a:t>
            </a:r>
            <a:r>
              <a:rPr lang="en-GB" sz="1600" dirty="0"/>
              <a:t>DE, ES, FR, IT, PL</a:t>
            </a:r>
            <a:endParaRPr lang="en-GB" sz="1400" dirty="0"/>
          </a:p>
          <a:p>
            <a:pPr lvl="1">
              <a:lnSpc>
                <a:spcPct val="110000"/>
              </a:lnSpc>
              <a:spcBef>
                <a:spcPts val="600"/>
              </a:spcBef>
            </a:pPr>
            <a:r>
              <a:rPr lang="en-GB" sz="1700" dirty="0" smtClean="0"/>
              <a:t>E-facts</a:t>
            </a:r>
          </a:p>
          <a:p>
            <a:pPr lvl="2">
              <a:lnSpc>
                <a:spcPct val="110000"/>
              </a:lnSpc>
              <a:spcBef>
                <a:spcPts val="600"/>
              </a:spcBef>
            </a:pPr>
            <a:r>
              <a:rPr lang="en-GB" dirty="0" smtClean="0"/>
              <a:t>Green construction</a:t>
            </a:r>
          </a:p>
          <a:p>
            <a:pPr lvl="2">
              <a:lnSpc>
                <a:spcPct val="110000"/>
              </a:lnSpc>
              <a:spcBef>
                <a:spcPts val="600"/>
              </a:spcBef>
            </a:pPr>
            <a:r>
              <a:rPr lang="en-GB" dirty="0" smtClean="0"/>
              <a:t>Small-scale solar energy</a:t>
            </a:r>
          </a:p>
          <a:p>
            <a:pPr lvl="1">
              <a:lnSpc>
                <a:spcPct val="110000"/>
              </a:lnSpc>
              <a:spcBef>
                <a:spcPts val="600"/>
              </a:spcBef>
            </a:pPr>
            <a:r>
              <a:rPr lang="en-GB" dirty="0" smtClean="0"/>
              <a:t>Report+ E-fact on Wind energy</a:t>
            </a:r>
          </a:p>
          <a:p>
            <a:pPr marL="252000" lvl="1" indent="-252000">
              <a:lnSpc>
                <a:spcPct val="120000"/>
              </a:lnSpc>
              <a:spcBef>
                <a:spcPts val="600"/>
              </a:spcBef>
              <a:buClr>
                <a:schemeClr val="tx2"/>
              </a:buClr>
              <a:buFont typeface="Wingdings" pitchFamily="2" charset="2"/>
              <a:buChar char="§"/>
            </a:pPr>
            <a:r>
              <a:rPr lang="en-GB" sz="2000" b="1" dirty="0" smtClean="0">
                <a:solidFill>
                  <a:schemeClr val="tx2"/>
                </a:solidFill>
              </a:rPr>
              <a:t>Workshops: </a:t>
            </a:r>
          </a:p>
          <a:p>
            <a:pPr lvl="1">
              <a:lnSpc>
                <a:spcPct val="120000"/>
              </a:lnSpc>
              <a:spcBef>
                <a:spcPts val="600"/>
              </a:spcBef>
            </a:pPr>
            <a:r>
              <a:rPr lang="en-GB" sz="1700" dirty="0"/>
              <a:t>With the Focal Points: </a:t>
            </a:r>
            <a:r>
              <a:rPr lang="en-GB" sz="1700" dirty="0" smtClean="0"/>
              <a:t/>
            </a:r>
            <a:br>
              <a:rPr lang="en-GB" sz="1700" dirty="0" smtClean="0"/>
            </a:br>
            <a:r>
              <a:rPr lang="en-GB" sz="1700" dirty="0" smtClean="0"/>
              <a:t>12-13 Nov. 2013</a:t>
            </a:r>
            <a:endParaRPr lang="en-GB" sz="1700" dirty="0"/>
          </a:p>
          <a:p>
            <a:pPr lvl="1">
              <a:lnSpc>
                <a:spcPct val="120000"/>
              </a:lnSpc>
              <a:spcBef>
                <a:spcPts val="600"/>
              </a:spcBef>
            </a:pPr>
            <a:r>
              <a:rPr lang="en-GB" sz="1700" dirty="0"/>
              <a:t>With </a:t>
            </a:r>
            <a:r>
              <a:rPr lang="en-GB" sz="1700" dirty="0" err="1"/>
              <a:t>sectoral</a:t>
            </a:r>
            <a:r>
              <a:rPr lang="en-GB" sz="1700" dirty="0"/>
              <a:t> social dialogue </a:t>
            </a:r>
            <a:r>
              <a:rPr lang="en-GB" sz="1700" dirty="0" smtClean="0"/>
              <a:t>committees</a:t>
            </a:r>
            <a:endParaRPr lang="en-GB" dirty="0" smtClean="0"/>
          </a:p>
          <a:p>
            <a:pPr lvl="1">
              <a:lnSpc>
                <a:spcPct val="110000"/>
              </a:lnSpc>
              <a:spcBef>
                <a:spcPts val="600"/>
              </a:spcBef>
            </a:pPr>
            <a:endParaRPr lang="en-GB" dirty="0" smtClean="0"/>
          </a:p>
          <a:p>
            <a:pPr marL="252000" lvl="1" indent="0">
              <a:lnSpc>
                <a:spcPct val="110000"/>
              </a:lnSpc>
              <a:spcBef>
                <a:spcPts val="600"/>
              </a:spcBef>
              <a:buNone/>
            </a:pPr>
            <a:endParaRPr lang="en-GB" dirty="0"/>
          </a:p>
        </p:txBody>
      </p:sp>
      <p:pic>
        <p:nvPicPr>
          <p:cNvPr id="9218"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4570" t="13828" r="25055" b="4125"/>
          <a:stretch/>
        </p:blipFill>
        <p:spPr bwMode="auto">
          <a:xfrm>
            <a:off x="3623428" y="0"/>
            <a:ext cx="5629092"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4319" t="42395" r="24873" b="7339"/>
          <a:stretch/>
        </p:blipFill>
        <p:spPr bwMode="auto">
          <a:xfrm>
            <a:off x="3600608" y="3584588"/>
            <a:ext cx="5651912" cy="3145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139952" y="5877272"/>
            <a:ext cx="2880320"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491880" y="1988840"/>
            <a:ext cx="4824536"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2"/>
                </a:solidFill>
              </a:rPr>
              <a:t>Visit our Website!</a:t>
            </a:r>
          </a:p>
        </p:txBody>
      </p:sp>
    </p:spTree>
    <p:extLst>
      <p:ext uri="{BB962C8B-B14F-4D97-AF65-F5344CB8AC3E}">
        <p14:creationId xmlns:p14="http://schemas.microsoft.com/office/powerpoint/2010/main" val="882981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2132856"/>
            <a:ext cx="7646400" cy="1800200"/>
          </a:xfrm>
        </p:spPr>
        <p:txBody>
          <a:bodyPr/>
          <a:lstStyle/>
          <a:p>
            <a:pPr algn="ctr"/>
            <a:r>
              <a:rPr lang="en-GB" dirty="0" smtClean="0"/>
              <a:t>Thank you for your attention!</a:t>
            </a:r>
            <a:br>
              <a:rPr lang="en-GB" dirty="0" smtClean="0"/>
            </a:br>
            <a:r>
              <a:rPr lang="en-GB" dirty="0"/>
              <a:t/>
            </a:r>
            <a:br>
              <a:rPr lang="en-GB" dirty="0"/>
            </a:br>
            <a:r>
              <a:rPr lang="en-GB" sz="2000" dirty="0" smtClean="0">
                <a:hlinkClick r:id="rId3"/>
              </a:rPr>
              <a:t>brun@osha.europa.eu</a:t>
            </a:r>
            <a:r>
              <a:rPr lang="en-GB" sz="2000" dirty="0" smtClean="0"/>
              <a:t> </a:t>
            </a:r>
            <a:br>
              <a:rPr lang="en-GB" sz="2000" dirty="0" smtClean="0"/>
            </a:br>
            <a:r>
              <a:rPr lang="en-GB" sz="2000" dirty="0" smtClean="0">
                <a:hlinkClick r:id="rId4"/>
              </a:rPr>
              <a:t>schneider@osha.europa.eu</a:t>
            </a:r>
            <a:r>
              <a:rPr lang="en-GB" sz="2000" dirty="0" smtClean="0"/>
              <a:t/>
            </a:r>
            <a:br>
              <a:rPr lang="en-GB" sz="2000" dirty="0" smtClean="0"/>
            </a:br>
            <a:r>
              <a:rPr lang="en-GB" sz="2000" dirty="0" smtClean="0"/>
              <a:t/>
            </a:r>
            <a:br>
              <a:rPr lang="en-GB" sz="2000" dirty="0" smtClean="0"/>
            </a:br>
            <a:endParaRPr lang="en-GB" sz="2000" dirty="0"/>
          </a:p>
        </p:txBody>
      </p:sp>
      <p:pic>
        <p:nvPicPr>
          <p:cNvPr id="921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512" y="-27384"/>
            <a:ext cx="9186863"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91680" y="4437112"/>
            <a:ext cx="6336704" cy="9361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latin typeface="+mj-lt"/>
                <a:ea typeface="+mj-ea"/>
                <a:cs typeface="Trebuchet MS"/>
              </a:rPr>
              <a:t>https://osha.europa.eu/en/topics/green-jobs</a:t>
            </a:r>
          </a:p>
        </p:txBody>
      </p:sp>
    </p:spTree>
    <p:extLst>
      <p:ext uri="{BB962C8B-B14F-4D97-AF65-F5344CB8AC3E}">
        <p14:creationId xmlns:p14="http://schemas.microsoft.com/office/powerpoint/2010/main" val="3898821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95857" y="203746"/>
            <a:ext cx="8856663" cy="488950"/>
          </a:xfrm>
        </p:spPr>
        <p:txBody>
          <a:bodyPr/>
          <a:lstStyle/>
          <a:p>
            <a:pPr eaLnBrk="1" hangingPunct="1"/>
            <a:r>
              <a:rPr lang="en-GB" kern="0" dirty="0">
                <a:latin typeface="Arial" pitchFamily="34" charset="0"/>
                <a:ea typeface="ＭＳ Ｐゴシック"/>
                <a:cs typeface="Arial" pitchFamily="34" charset="0"/>
              </a:rPr>
              <a:t>European</a:t>
            </a:r>
            <a:r>
              <a:rPr lang="en-GB" kern="0" dirty="0">
                <a:solidFill>
                  <a:srgbClr val="000000"/>
                </a:solidFill>
                <a:latin typeface="Arial" pitchFamily="34" charset="0"/>
                <a:ea typeface="ＭＳ Ｐゴシック"/>
                <a:cs typeface="Arial" pitchFamily="34" charset="0"/>
              </a:rPr>
              <a:t> </a:t>
            </a:r>
            <a:r>
              <a:rPr lang="en-GB" kern="0" dirty="0">
                <a:latin typeface="Arial" pitchFamily="34" charset="0"/>
                <a:ea typeface="ＭＳ Ｐゴシック"/>
                <a:cs typeface="Arial" pitchFamily="34" charset="0"/>
              </a:rPr>
              <a:t>Agency for Safety and </a:t>
            </a:r>
            <a:r>
              <a:rPr lang="en-GB" kern="0" dirty="0" smtClean="0">
                <a:latin typeface="Arial" pitchFamily="34" charset="0"/>
                <a:ea typeface="ＭＳ Ｐゴシック"/>
                <a:cs typeface="Arial" pitchFamily="34" charset="0"/>
              </a:rPr>
              <a:t/>
            </a:r>
            <a:br>
              <a:rPr lang="en-GB" kern="0" dirty="0" smtClean="0">
                <a:latin typeface="Arial" pitchFamily="34" charset="0"/>
                <a:ea typeface="ＭＳ Ｐゴシック"/>
                <a:cs typeface="Arial" pitchFamily="34" charset="0"/>
              </a:rPr>
            </a:br>
            <a:r>
              <a:rPr lang="en-GB" kern="0" dirty="0" smtClean="0">
                <a:latin typeface="Arial" pitchFamily="34" charset="0"/>
                <a:ea typeface="ＭＳ Ｐゴシック"/>
                <a:cs typeface="Arial" pitchFamily="34" charset="0"/>
              </a:rPr>
              <a:t>Health </a:t>
            </a:r>
            <a:r>
              <a:rPr lang="en-GB" kern="0" dirty="0">
                <a:latin typeface="Arial" pitchFamily="34" charset="0"/>
                <a:ea typeface="ＭＳ Ｐゴシック"/>
                <a:cs typeface="Arial" pitchFamily="34" charset="0"/>
              </a:rPr>
              <a:t>at Work (EU-OSHA)</a:t>
            </a:r>
            <a:endParaRPr lang="en-GB" dirty="0" smtClean="0"/>
          </a:p>
        </p:txBody>
      </p:sp>
      <p:sp>
        <p:nvSpPr>
          <p:cNvPr id="61443" name="Rectangle 3"/>
          <p:cNvSpPr>
            <a:spLocks noGrp="1" noChangeArrowheads="1"/>
          </p:cNvSpPr>
          <p:nvPr>
            <p:ph type="body" idx="1"/>
          </p:nvPr>
        </p:nvSpPr>
        <p:spPr>
          <a:xfrm>
            <a:off x="396875" y="1916832"/>
            <a:ext cx="8135938" cy="4320480"/>
          </a:xfrm>
        </p:spPr>
        <p:txBody>
          <a:bodyPr/>
          <a:lstStyle/>
          <a:p>
            <a:pPr eaLnBrk="1" hangingPunct="1">
              <a:spcBef>
                <a:spcPts val="1200"/>
              </a:spcBef>
              <a:buFont typeface="Arial" pitchFamily="34" charset="0"/>
              <a:buChar char="•"/>
            </a:pPr>
            <a:r>
              <a:rPr lang="en-GB" sz="2400" b="0" dirty="0" smtClean="0"/>
              <a:t>Established in 1996 in Bilbao, Spain</a:t>
            </a:r>
          </a:p>
          <a:p>
            <a:pPr eaLnBrk="1" hangingPunct="1">
              <a:spcBef>
                <a:spcPts val="1200"/>
              </a:spcBef>
              <a:buFont typeface="Arial" pitchFamily="34" charset="0"/>
              <a:buChar char="•"/>
            </a:pPr>
            <a:r>
              <a:rPr lang="en-GB" sz="2400" b="0" dirty="0" smtClean="0"/>
              <a:t>To help improve working conditions in the European Union by </a:t>
            </a:r>
            <a:r>
              <a:rPr lang="en-GB" sz="2400" b="0" dirty="0" smtClean="0">
                <a:solidFill>
                  <a:srgbClr val="E86A10"/>
                </a:solidFill>
              </a:rPr>
              <a:t>providing technical, scientific and economic information</a:t>
            </a:r>
            <a:r>
              <a:rPr lang="en-GB" sz="2400" b="0" dirty="0" smtClean="0"/>
              <a:t> to people involved in safety and health at work.</a:t>
            </a:r>
          </a:p>
          <a:p>
            <a:pPr eaLnBrk="1" hangingPunct="1">
              <a:spcBef>
                <a:spcPts val="1200"/>
              </a:spcBef>
              <a:buFont typeface="Arial" pitchFamily="34" charset="0"/>
              <a:buChar char="•"/>
            </a:pPr>
            <a:r>
              <a:rPr lang="en-GB" sz="2400" b="0" dirty="0" smtClean="0"/>
              <a:t>Tripartite Board bringing together: </a:t>
            </a:r>
          </a:p>
          <a:p>
            <a:pPr lvl="2" eaLnBrk="1" hangingPunct="1">
              <a:spcBef>
                <a:spcPts val="600"/>
              </a:spcBef>
              <a:buFontTx/>
              <a:buChar char="-"/>
            </a:pPr>
            <a:r>
              <a:rPr lang="en-GB" sz="2000" dirty="0" smtClean="0">
                <a:solidFill>
                  <a:schemeClr val="tx1"/>
                </a:solidFill>
              </a:rPr>
              <a:t>governments, employers’ and workers’ organisations</a:t>
            </a:r>
          </a:p>
          <a:p>
            <a:pPr lvl="2" eaLnBrk="1" hangingPunct="1">
              <a:spcBef>
                <a:spcPts val="600"/>
              </a:spcBef>
              <a:buFontTx/>
              <a:buChar char="-"/>
            </a:pPr>
            <a:r>
              <a:rPr lang="en-GB" sz="2000" dirty="0" smtClean="0">
                <a:solidFill>
                  <a:schemeClr val="tx1"/>
                </a:solidFill>
              </a:rPr>
              <a:t>the European Commission</a:t>
            </a:r>
          </a:p>
          <a:p>
            <a:pPr lvl="2" eaLnBrk="1" hangingPunct="1">
              <a:spcBef>
                <a:spcPts val="1200"/>
              </a:spcBef>
              <a:buFontTx/>
              <a:buNone/>
            </a:pPr>
            <a:r>
              <a:rPr lang="en-GB" sz="2400" dirty="0" smtClean="0"/>
              <a:t>		</a:t>
            </a:r>
            <a:endParaRPr lang="en-GB" sz="2400" dirty="0" smtClean="0">
              <a:solidFill>
                <a:srgbClr val="FF6600"/>
              </a:solidFill>
            </a:endParaRPr>
          </a:p>
        </p:txBody>
      </p:sp>
      <p:pic>
        <p:nvPicPr>
          <p:cNvPr id="6" name="Picture 2" descr="http://www.ondaregi.com/images/oficina-miribilla-1/oficina-miribilla-1-1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9336" y="0"/>
            <a:ext cx="2964664"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black">
          <a:xfrm>
            <a:off x="34925" y="87015"/>
            <a:ext cx="8856663" cy="83099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eaLnBrk="1" hangingPunct="1"/>
            <a:r>
              <a:rPr lang="en-GB" dirty="0" smtClean="0"/>
              <a:t>Foresight of new and emerging OSH risks</a:t>
            </a:r>
            <a:br>
              <a:rPr lang="en-GB" dirty="0" smtClean="0"/>
            </a:br>
            <a:r>
              <a:rPr lang="en-GB" dirty="0" smtClean="0"/>
              <a:t>Why in green jobs?</a:t>
            </a:r>
          </a:p>
        </p:txBody>
      </p:sp>
      <p:sp>
        <p:nvSpPr>
          <p:cNvPr id="5123" name="Rectangle 3"/>
          <p:cNvSpPr>
            <a:spLocks noGrp="1" noChangeArrowheads="1"/>
          </p:cNvSpPr>
          <p:nvPr>
            <p:ph type="body" idx="1"/>
          </p:nvPr>
        </p:nvSpPr>
        <p:spPr>
          <a:xfrm>
            <a:off x="251520" y="1268760"/>
            <a:ext cx="8568952" cy="5229225"/>
          </a:xfrm>
        </p:spPr>
        <p:txBody>
          <a:bodyPr>
            <a:normAutofit lnSpcReduction="10000"/>
          </a:bodyPr>
          <a:lstStyle/>
          <a:p>
            <a:pPr marL="357188" indent="-357188">
              <a:lnSpc>
                <a:spcPct val="140000"/>
              </a:lnSpc>
              <a:spcBef>
                <a:spcPts val="300"/>
              </a:spcBef>
              <a:buFont typeface="Arial" pitchFamily="34" charset="0"/>
              <a:buChar char="•"/>
            </a:pPr>
            <a:r>
              <a:rPr lang="en-GB" dirty="0"/>
              <a:t>OSH Community Strategy </a:t>
            </a:r>
            <a:r>
              <a:rPr lang="en-GB" dirty="0" smtClean="0"/>
              <a:t>2007-12 + strategic framework 2014-20: </a:t>
            </a:r>
            <a:r>
              <a:rPr lang="en-GB" sz="2000" dirty="0"/>
              <a:t/>
            </a:r>
            <a:br>
              <a:rPr lang="en-GB" sz="2000" dirty="0"/>
            </a:br>
            <a:r>
              <a:rPr lang="en-GB" sz="1700" dirty="0">
                <a:solidFill>
                  <a:srgbClr val="FF3300"/>
                </a:solidFill>
                <a:effectLst>
                  <a:outerShdw blurRad="38100" dist="38100" dir="2700000" algn="tl">
                    <a:srgbClr val="000000">
                      <a:alpha val="43137"/>
                    </a:srgbClr>
                  </a:outerShdw>
                </a:effectLst>
              </a:rPr>
              <a:t>prevent occupational diseases by anticipating risks associated with new technologies</a:t>
            </a:r>
          </a:p>
          <a:p>
            <a:pPr marL="357188" indent="-357188" eaLnBrk="1" hangingPunct="1">
              <a:lnSpc>
                <a:spcPct val="140000"/>
              </a:lnSpc>
              <a:buFont typeface="Arial" pitchFamily="34" charset="0"/>
              <a:buChar char="•"/>
            </a:pPr>
            <a:r>
              <a:rPr lang="en-GB" dirty="0" smtClean="0"/>
              <a:t>Green jobs: strong emphasis on innovation </a:t>
            </a:r>
          </a:p>
          <a:p>
            <a:pPr marL="357188" indent="-357188">
              <a:lnSpc>
                <a:spcPct val="130000"/>
              </a:lnSpc>
              <a:buFont typeface="Arial" pitchFamily="34" charset="0"/>
              <a:buChar char="•"/>
            </a:pPr>
            <a:r>
              <a:rPr lang="en-GB" dirty="0" smtClean="0"/>
              <a:t>A </a:t>
            </a:r>
            <a:r>
              <a:rPr lang="en-GB" dirty="0"/>
              <a:t>growing sector:  over 1million new jobs by 2020</a:t>
            </a:r>
            <a:endParaRPr lang="en-GB" dirty="0" smtClean="0"/>
          </a:p>
          <a:p>
            <a:pPr marL="661988" lvl="1" indent="-285750">
              <a:lnSpc>
                <a:spcPct val="130000"/>
              </a:lnSpc>
              <a:spcBef>
                <a:spcPts val="300"/>
              </a:spcBef>
              <a:buFont typeface="Arial" pitchFamily="34" charset="0"/>
              <a:buChar char="•"/>
            </a:pPr>
            <a:r>
              <a:rPr lang="en-GB" sz="1700" dirty="0" smtClean="0"/>
              <a:t>Europe 2020 Strategy: 20% </a:t>
            </a:r>
            <a:r>
              <a:rPr lang="en-GB" sz="1700" dirty="0">
                <a:sym typeface="Symbol" pitchFamily="18" charset="2"/>
              </a:rPr>
              <a:t>decrease</a:t>
            </a:r>
            <a:r>
              <a:rPr lang="en-GB" sz="1700" dirty="0"/>
              <a:t> in CO2 emissions, 20% </a:t>
            </a:r>
            <a:r>
              <a:rPr lang="en-GB" sz="1700" dirty="0">
                <a:sym typeface="Symbol" pitchFamily="18" charset="2"/>
              </a:rPr>
              <a:t>increase </a:t>
            </a:r>
            <a:r>
              <a:rPr lang="en-GB" sz="1700" dirty="0"/>
              <a:t>in renewable energy, 20% increase in </a:t>
            </a:r>
            <a:r>
              <a:rPr lang="en-GB" sz="1700" dirty="0">
                <a:sym typeface="Symbol" pitchFamily="18" charset="2"/>
              </a:rPr>
              <a:t>energy efficiency </a:t>
            </a:r>
          </a:p>
          <a:p>
            <a:pPr marL="661988" lvl="1" indent="-285750">
              <a:lnSpc>
                <a:spcPct val="130000"/>
              </a:lnSpc>
              <a:spcBef>
                <a:spcPts val="300"/>
              </a:spcBef>
              <a:buFont typeface="Arial" pitchFamily="34" charset="0"/>
              <a:buChar char="•"/>
            </a:pPr>
            <a:r>
              <a:rPr lang="en-GB" sz="1700" dirty="0" smtClean="0"/>
              <a:t>Solar, wind and biomass energy experience the most rapid employment growth</a:t>
            </a:r>
          </a:p>
          <a:p>
            <a:pPr marL="841988" lvl="2" indent="-285750">
              <a:spcBef>
                <a:spcPts val="300"/>
              </a:spcBef>
            </a:pPr>
            <a:r>
              <a:rPr lang="en-GB" sz="1600" dirty="0" smtClean="0"/>
              <a:t>EU Wind </a:t>
            </a:r>
            <a:r>
              <a:rPr lang="en-GB" sz="1600" dirty="0"/>
              <a:t>energy: </a:t>
            </a:r>
            <a:r>
              <a:rPr lang="en-GB" sz="1600" dirty="0" smtClean="0"/>
              <a:t>+30% jobs between 2007-10; +50% expected between 2010-20</a:t>
            </a:r>
            <a:endParaRPr lang="en-GB" sz="1600" dirty="0"/>
          </a:p>
          <a:p>
            <a:pPr marL="841988" lvl="2" indent="-285750">
              <a:spcBef>
                <a:spcPts val="300"/>
              </a:spcBef>
            </a:pPr>
            <a:r>
              <a:rPr lang="en-GB" sz="1600" dirty="0" smtClean="0"/>
              <a:t>EU</a:t>
            </a:r>
            <a:r>
              <a:rPr lang="en-GB" sz="1600" dirty="0"/>
              <a:t>: 300,000 jobs linked to biomass fuel production by 2020</a:t>
            </a:r>
          </a:p>
          <a:p>
            <a:pPr marL="841988" lvl="2" indent="-285750">
              <a:spcBef>
                <a:spcPts val="300"/>
              </a:spcBef>
            </a:pPr>
            <a:r>
              <a:rPr lang="en-GB" sz="1600" dirty="0" smtClean="0"/>
              <a:t>FR</a:t>
            </a:r>
            <a:r>
              <a:rPr lang="en-GB" sz="1600" dirty="0"/>
              <a:t>: 600,000 green jobs by 2020</a:t>
            </a:r>
          </a:p>
          <a:p>
            <a:pPr marL="357188" indent="-357188">
              <a:lnSpc>
                <a:spcPct val="130000"/>
              </a:lnSpc>
              <a:spcBef>
                <a:spcPts val="1200"/>
              </a:spcBef>
              <a:buFont typeface="Symbol" pitchFamily="18" charset="2"/>
              <a:buChar char="Þ"/>
            </a:pPr>
            <a:r>
              <a:rPr lang="en-GB" dirty="0" smtClean="0"/>
              <a:t>Potential to affect many workers if green jobs are not safe</a:t>
            </a:r>
          </a:p>
          <a:p>
            <a:pPr marL="357188" indent="-357188">
              <a:lnSpc>
                <a:spcPct val="130000"/>
              </a:lnSpc>
              <a:spcBef>
                <a:spcPts val="300"/>
              </a:spcBef>
              <a:buFont typeface="Symbol" pitchFamily="18" charset="2"/>
              <a:buChar char="Þ"/>
            </a:pPr>
            <a:r>
              <a:rPr lang="en-GB" dirty="0" smtClean="0"/>
              <a:t>Green jobs will be sustainable only if safe, healthy and decent </a:t>
            </a:r>
          </a:p>
          <a:p>
            <a:pPr marL="357188" indent="-357188">
              <a:lnSpc>
                <a:spcPct val="130000"/>
              </a:lnSpc>
              <a:spcBef>
                <a:spcPts val="300"/>
              </a:spcBef>
              <a:buFont typeface="Symbol" pitchFamily="18" charset="2"/>
              <a:buChar char="Þ"/>
            </a:pPr>
            <a:r>
              <a:rPr lang="en-GB" dirty="0" smtClean="0"/>
              <a:t>Opportunity </a:t>
            </a:r>
            <a:r>
              <a:rPr lang="en-GB" dirty="0"/>
              <a:t>to anticipate new risks before they appear</a:t>
            </a:r>
          </a:p>
          <a:p>
            <a:pPr marL="357188" indent="-357188">
              <a:lnSpc>
                <a:spcPct val="130000"/>
              </a:lnSpc>
              <a:spcBef>
                <a:spcPts val="300"/>
              </a:spcBef>
              <a:buFont typeface="Symbol" pitchFamily="18" charset="2"/>
              <a:buChar char="Þ"/>
            </a:pPr>
            <a:endParaRPr lang="en-GB" sz="2000" dirty="0" smtClean="0"/>
          </a:p>
          <a:p>
            <a:pPr marL="357188" indent="-357188">
              <a:lnSpc>
                <a:spcPct val="130000"/>
              </a:lnSpc>
              <a:spcBef>
                <a:spcPts val="300"/>
              </a:spcBef>
              <a:buFont typeface="Symbol" pitchFamily="18" charset="2"/>
              <a:buChar char="Þ"/>
            </a:pPr>
            <a:endParaRPr lang="en-GB" sz="2000" dirty="0" smtClean="0"/>
          </a:p>
          <a:p>
            <a:pPr marL="0" indent="0">
              <a:lnSpc>
                <a:spcPct val="130000"/>
              </a:lnSpc>
              <a:spcBef>
                <a:spcPts val="300"/>
              </a:spcBef>
              <a:buNone/>
            </a:pPr>
            <a:endParaRPr lang="en-GB" sz="2000" dirty="0" smtClean="0"/>
          </a:p>
        </p:txBody>
      </p:sp>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19831" y="-1"/>
            <a:ext cx="1824169" cy="136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7233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black">
          <a:xfrm>
            <a:off x="0" y="188640"/>
            <a:ext cx="8856663" cy="46166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eaLnBrk="1" hangingPunct="1"/>
            <a:r>
              <a:rPr lang="en-GB" dirty="0" smtClean="0"/>
              <a:t>Method: 10-year horizon foresight study</a:t>
            </a:r>
          </a:p>
        </p:txBody>
      </p:sp>
      <p:sp>
        <p:nvSpPr>
          <p:cNvPr id="11267" name="Rectangle 3"/>
          <p:cNvSpPr>
            <a:spLocks noGrp="1" noChangeArrowheads="1"/>
          </p:cNvSpPr>
          <p:nvPr>
            <p:ph type="body" idx="1"/>
          </p:nvPr>
        </p:nvSpPr>
        <p:spPr>
          <a:xfrm>
            <a:off x="107504" y="908720"/>
            <a:ext cx="8496944" cy="5472608"/>
          </a:xfrm>
        </p:spPr>
        <p:txBody>
          <a:bodyPr>
            <a:normAutofit fontScale="92500" lnSpcReduction="10000"/>
          </a:bodyPr>
          <a:lstStyle/>
          <a:p>
            <a:pPr marL="342900" indent="-342900">
              <a:lnSpc>
                <a:spcPct val="150000"/>
              </a:lnSpc>
              <a:buFont typeface="Arial" pitchFamily="34" charset="0"/>
              <a:buChar char="•"/>
            </a:pPr>
            <a:r>
              <a:rPr lang="en-GB" dirty="0"/>
              <a:t>Policies are often driven by an “</a:t>
            </a:r>
            <a:r>
              <a:rPr lang="en-GB" dirty="0" smtClean="0"/>
              <a:t>official” </a:t>
            </a:r>
            <a:r>
              <a:rPr lang="en-GB" dirty="0"/>
              <a:t>view of the </a:t>
            </a:r>
            <a:r>
              <a:rPr lang="en-GB" dirty="0" smtClean="0"/>
              <a:t>future</a:t>
            </a:r>
            <a:endParaRPr lang="en-GB" dirty="0"/>
          </a:p>
          <a:p>
            <a:pPr marL="342900" indent="-342900" eaLnBrk="1" hangingPunct="1">
              <a:lnSpc>
                <a:spcPct val="170000"/>
              </a:lnSpc>
              <a:buFont typeface="Arial" pitchFamily="34" charset="0"/>
              <a:buChar char="•"/>
            </a:pPr>
            <a:r>
              <a:rPr lang="en-GB" dirty="0" smtClean="0"/>
              <a:t>Foresight based on scenario-building: a tool for strategic futures thinking</a:t>
            </a:r>
          </a:p>
          <a:p>
            <a:pPr marL="630238" lvl="2" indent="-273050">
              <a:lnSpc>
                <a:spcPct val="150000"/>
              </a:lnSpc>
            </a:pPr>
            <a:r>
              <a:rPr lang="en-GB" dirty="0"/>
              <a:t>Does not demand consensus and does not assume that the future is pre-determined</a:t>
            </a:r>
          </a:p>
          <a:p>
            <a:pPr marL="358775" lvl="2" indent="0">
              <a:lnSpc>
                <a:spcPct val="150000"/>
              </a:lnSpc>
              <a:buNone/>
            </a:pPr>
            <a:r>
              <a:rPr lang="en-GB" dirty="0">
                <a:solidFill>
                  <a:srgbClr val="FF3300"/>
                </a:solidFill>
                <a:effectLst>
                  <a:outerShdw blurRad="38100" dist="38100" dir="2700000" algn="tl">
                    <a:srgbClr val="000000">
                      <a:alpha val="43137"/>
                    </a:srgbClr>
                  </a:outerShdw>
                </a:effectLst>
                <a:sym typeface="Wingdings" pitchFamily="2" charset="2"/>
              </a:rPr>
              <a:t>  </a:t>
            </a:r>
            <a:r>
              <a:rPr lang="en-GB" sz="1600" dirty="0">
                <a:sym typeface="Wingdings" pitchFamily="2" charset="2"/>
              </a:rPr>
              <a:t>But m</a:t>
            </a:r>
            <a:r>
              <a:rPr lang="en-GB" dirty="0"/>
              <a:t>ust have an internal logic and consistency, and be credible</a:t>
            </a:r>
          </a:p>
          <a:p>
            <a:pPr marL="630238" lvl="2" indent="-273050">
              <a:lnSpc>
                <a:spcPct val="150000"/>
              </a:lnSpc>
            </a:pPr>
            <a:r>
              <a:rPr lang="en-GB" dirty="0" smtClean="0"/>
              <a:t>Stories describing how the future </a:t>
            </a:r>
            <a:r>
              <a:rPr lang="en-GB" dirty="0"/>
              <a:t>might look </a:t>
            </a:r>
            <a:r>
              <a:rPr lang="en-GB" dirty="0" smtClean="0"/>
              <a:t>like, </a:t>
            </a:r>
            <a:r>
              <a:rPr lang="en-GB" dirty="0"/>
              <a:t>based on an analysis of drivers of change, critical uncertainties and pre-determined elements</a:t>
            </a:r>
          </a:p>
          <a:p>
            <a:pPr marL="357188" lvl="2" indent="0">
              <a:lnSpc>
                <a:spcPct val="150000"/>
              </a:lnSpc>
              <a:buNone/>
            </a:pPr>
            <a:r>
              <a:rPr lang="en-GB" dirty="0">
                <a:solidFill>
                  <a:srgbClr val="FF3300"/>
                </a:solidFill>
                <a:effectLst>
                  <a:outerShdw blurRad="38100" dist="38100" dir="2700000" algn="tl">
                    <a:srgbClr val="000000">
                      <a:alpha val="43137"/>
                    </a:srgbClr>
                  </a:outerShdw>
                </a:effectLst>
                <a:sym typeface="Wingdings" pitchFamily="2" charset="2"/>
              </a:rPr>
              <a:t> </a:t>
            </a:r>
            <a:r>
              <a:rPr lang="en-GB" dirty="0" smtClean="0">
                <a:solidFill>
                  <a:srgbClr val="FF3300"/>
                </a:solidFill>
                <a:effectLst>
                  <a:outerShdw blurRad="38100" dist="38100" dir="2700000" algn="tl">
                    <a:srgbClr val="000000">
                      <a:alpha val="43137"/>
                    </a:srgbClr>
                  </a:outerShdw>
                </a:effectLst>
                <a:sym typeface="Wingdings" pitchFamily="2" charset="2"/>
              </a:rPr>
              <a:t> D</a:t>
            </a:r>
            <a:r>
              <a:rPr lang="en-GB" dirty="0" smtClean="0">
                <a:solidFill>
                  <a:srgbClr val="FF3300"/>
                </a:solidFill>
                <a:effectLst>
                  <a:outerShdw blurRad="38100" dist="38100" dir="2700000" algn="tl">
                    <a:srgbClr val="000000">
                      <a:alpha val="43137"/>
                    </a:srgbClr>
                  </a:outerShdw>
                </a:effectLst>
              </a:rPr>
              <a:t>emographic</a:t>
            </a:r>
            <a:r>
              <a:rPr lang="en-GB" dirty="0">
                <a:solidFill>
                  <a:srgbClr val="FF3300"/>
                </a:solidFill>
                <a:effectLst>
                  <a:outerShdw blurRad="38100" dist="38100" dir="2700000" algn="tl">
                    <a:srgbClr val="000000">
                      <a:alpha val="43137"/>
                    </a:srgbClr>
                  </a:outerShdw>
                </a:effectLst>
              </a:rPr>
              <a:t>, societal and economic </a:t>
            </a:r>
            <a:r>
              <a:rPr lang="en-GB" dirty="0" smtClean="0">
                <a:solidFill>
                  <a:srgbClr val="FF3300"/>
                </a:solidFill>
                <a:effectLst>
                  <a:outerShdw blurRad="38100" dist="38100" dir="2700000" algn="tl">
                    <a:srgbClr val="000000">
                      <a:alpha val="43137"/>
                    </a:srgbClr>
                  </a:outerShdw>
                </a:effectLst>
              </a:rPr>
              <a:t>context </a:t>
            </a:r>
            <a:r>
              <a:rPr lang="en-GB" sz="1600" dirty="0"/>
              <a:t>is taken into account</a:t>
            </a:r>
          </a:p>
          <a:p>
            <a:pPr marL="630238" lvl="2" indent="-271463">
              <a:lnSpc>
                <a:spcPct val="150000"/>
              </a:lnSpc>
            </a:pPr>
            <a:r>
              <a:rPr lang="en-GB" dirty="0" smtClean="0">
                <a:solidFill>
                  <a:srgbClr val="FF3300"/>
                </a:solidFill>
                <a:effectLst>
                  <a:outerShdw blurRad="38100" dist="38100" dir="2700000" algn="tl">
                    <a:srgbClr val="000000">
                      <a:alpha val="43137"/>
                    </a:srgbClr>
                  </a:outerShdw>
                </a:effectLst>
              </a:rPr>
              <a:t>Multidisciplinary</a:t>
            </a:r>
            <a:r>
              <a:rPr lang="en-GB" dirty="0" smtClean="0"/>
              <a:t> </a:t>
            </a:r>
            <a:r>
              <a:rPr lang="en-GB" dirty="0"/>
              <a:t>approach </a:t>
            </a:r>
            <a:r>
              <a:rPr lang="en-GB" dirty="0" smtClean="0">
                <a:solidFill>
                  <a:srgbClr val="FF3300"/>
                </a:solidFill>
                <a:effectLst>
                  <a:outerShdw blurRad="38100" dist="38100" dir="2700000" algn="tl">
                    <a:srgbClr val="000000">
                      <a:alpha val="43137"/>
                    </a:srgbClr>
                  </a:outerShdw>
                </a:effectLst>
                <a:sym typeface="Wingdings" pitchFamily="2" charset="2"/>
              </a:rPr>
              <a:t> </a:t>
            </a:r>
            <a:r>
              <a:rPr lang="en-GB" dirty="0" smtClean="0">
                <a:sym typeface="Wingdings" pitchFamily="2" charset="2"/>
              </a:rPr>
              <a:t>a </a:t>
            </a:r>
            <a:r>
              <a:rPr lang="en-GB" dirty="0">
                <a:sym typeface="Wingdings" pitchFamily="2" charset="2"/>
              </a:rPr>
              <a:t>wider range of potential opportunities </a:t>
            </a:r>
            <a:r>
              <a:rPr lang="en-GB" dirty="0" smtClean="0">
                <a:sym typeface="Wingdings" pitchFamily="2" charset="2"/>
              </a:rPr>
              <a:t>can be assessed</a:t>
            </a:r>
            <a:r>
              <a:rPr lang="en-GB" dirty="0">
                <a:sym typeface="Wingdings" pitchFamily="2" charset="2"/>
              </a:rPr>
              <a:t>, n</a:t>
            </a:r>
            <a:r>
              <a:rPr lang="en-GB" dirty="0"/>
              <a:t>ew risks are more likely to be identified </a:t>
            </a:r>
            <a:r>
              <a:rPr lang="en-GB" dirty="0" smtClean="0">
                <a:sym typeface="Wingdings" pitchFamily="2" charset="2"/>
              </a:rPr>
              <a:t>and managed</a:t>
            </a:r>
          </a:p>
          <a:p>
            <a:pPr marL="630238" lvl="2" indent="-271463">
              <a:lnSpc>
                <a:spcPct val="150000"/>
              </a:lnSpc>
            </a:pPr>
            <a:r>
              <a:rPr lang="en-GB" dirty="0" smtClean="0">
                <a:solidFill>
                  <a:srgbClr val="FF3300"/>
                </a:solidFill>
                <a:effectLst>
                  <a:outerShdw blurRad="38100" dist="38100" dir="2700000" algn="tl">
                    <a:srgbClr val="000000">
                      <a:alpha val="43137"/>
                    </a:srgbClr>
                  </a:outerShdw>
                </a:effectLst>
              </a:rPr>
              <a:t>Participatory</a:t>
            </a:r>
            <a:r>
              <a:rPr lang="en-GB" dirty="0" smtClean="0"/>
              <a:t> </a:t>
            </a:r>
            <a:r>
              <a:rPr lang="en-GB" dirty="0"/>
              <a:t>approach </a:t>
            </a:r>
            <a:r>
              <a:rPr lang="en-GB" dirty="0">
                <a:solidFill>
                  <a:srgbClr val="FF3300"/>
                </a:solidFill>
                <a:effectLst>
                  <a:outerShdw blurRad="38100" dist="38100" dir="2700000" algn="tl">
                    <a:srgbClr val="000000">
                      <a:alpha val="43137"/>
                    </a:srgbClr>
                  </a:outerShdw>
                </a:effectLst>
                <a:sym typeface="Wingdings" pitchFamily="2" charset="2"/>
              </a:rPr>
              <a:t></a:t>
            </a:r>
            <a:r>
              <a:rPr lang="en-GB" dirty="0">
                <a:sym typeface="Wingdings" pitchFamily="2" charset="2"/>
              </a:rPr>
              <a:t> </a:t>
            </a:r>
            <a:r>
              <a:rPr lang="en-GB" dirty="0" smtClean="0">
                <a:sym typeface="Wingdings" pitchFamily="2" charset="2"/>
              </a:rPr>
              <a:t>outputs </a:t>
            </a:r>
            <a:r>
              <a:rPr lang="en-GB" dirty="0">
                <a:sym typeface="Wingdings" pitchFamily="2" charset="2"/>
              </a:rPr>
              <a:t>are appropriate for </a:t>
            </a:r>
            <a:r>
              <a:rPr lang="en-GB" dirty="0" smtClean="0">
                <a:sym typeface="Wingdings" pitchFamily="2" charset="2"/>
              </a:rPr>
              <a:t>stakeholders</a:t>
            </a:r>
          </a:p>
          <a:p>
            <a:pPr marL="342900" indent="-342900" eaLnBrk="1" hangingPunct="1">
              <a:lnSpc>
                <a:spcPct val="170000"/>
              </a:lnSpc>
              <a:buFont typeface="Arial" pitchFamily="34" charset="0"/>
              <a:buChar char="•"/>
            </a:pPr>
            <a:r>
              <a:rPr lang="en-GB" dirty="0" smtClean="0"/>
              <a:t>Outcome: Scenarios of plausible and possible futures to help policy-makers</a:t>
            </a:r>
          </a:p>
          <a:p>
            <a:pPr marL="702900" lvl="2" indent="-342900">
              <a:lnSpc>
                <a:spcPct val="150000"/>
              </a:lnSpc>
            </a:pPr>
            <a:r>
              <a:rPr lang="en-GB" dirty="0" smtClean="0"/>
              <a:t>gaining </a:t>
            </a:r>
            <a:r>
              <a:rPr lang="en-GB" dirty="0">
                <a:solidFill>
                  <a:srgbClr val="FF3300"/>
                </a:solidFill>
                <a:effectLst>
                  <a:outerShdw blurRad="38100" dist="38100" dir="2700000" algn="tl">
                    <a:srgbClr val="000000">
                      <a:alpha val="43137"/>
                    </a:srgbClr>
                  </a:outerShdw>
                </a:effectLst>
              </a:rPr>
              <a:t>insights into long-term developments</a:t>
            </a:r>
          </a:p>
          <a:p>
            <a:pPr marL="702900" lvl="2" indent="-342900">
              <a:lnSpc>
                <a:spcPct val="150000"/>
              </a:lnSpc>
            </a:pPr>
            <a:r>
              <a:rPr lang="en-GB" dirty="0" smtClean="0"/>
              <a:t>understanding </a:t>
            </a:r>
            <a:r>
              <a:rPr lang="en-GB" dirty="0"/>
              <a:t>better </a:t>
            </a:r>
            <a:r>
              <a:rPr lang="en-GB" dirty="0" smtClean="0">
                <a:solidFill>
                  <a:srgbClr val="FF3300"/>
                </a:solidFill>
                <a:effectLst>
                  <a:outerShdw blurRad="38100" dist="38100" dir="2700000" algn="tl">
                    <a:srgbClr val="000000">
                      <a:alpha val="43137"/>
                    </a:srgbClr>
                  </a:outerShdw>
                </a:effectLst>
              </a:rPr>
              <a:t>what </a:t>
            </a:r>
            <a:r>
              <a:rPr lang="en-GB" dirty="0">
                <a:solidFill>
                  <a:srgbClr val="FF3300"/>
                </a:solidFill>
                <a:effectLst>
                  <a:outerShdw blurRad="38100" dist="38100" dir="2700000" algn="tl">
                    <a:srgbClr val="000000">
                      <a:alpha val="43137"/>
                    </a:srgbClr>
                  </a:outerShdw>
                </a:effectLst>
              </a:rPr>
              <a:t>decisions </a:t>
            </a:r>
            <a:r>
              <a:rPr lang="en-GB" dirty="0"/>
              <a:t>could </a:t>
            </a:r>
            <a:r>
              <a:rPr lang="en-GB" dirty="0" smtClean="0"/>
              <a:t>help </a:t>
            </a:r>
            <a:r>
              <a:rPr lang="en-GB" dirty="0">
                <a:solidFill>
                  <a:srgbClr val="FF3300"/>
                </a:solidFill>
                <a:effectLst>
                  <a:outerShdw blurRad="38100" dist="38100" dir="2700000" algn="tl">
                    <a:srgbClr val="000000">
                      <a:alpha val="43137"/>
                    </a:srgbClr>
                  </a:outerShdw>
                </a:effectLst>
              </a:rPr>
              <a:t>avoid or encourage these futures</a:t>
            </a:r>
          </a:p>
          <a:p>
            <a:pPr marL="342900" indent="-342900" eaLnBrk="1" hangingPunct="1">
              <a:lnSpc>
                <a:spcPct val="170000"/>
              </a:lnSpc>
              <a:buFont typeface="Arial" pitchFamily="34" charset="0"/>
              <a:buChar char="•"/>
            </a:pPr>
            <a:r>
              <a:rPr lang="en-GB" dirty="0" smtClean="0"/>
              <a:t>Aim: to stimulate debate and provide insight into ways to shape the future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black">
          <a:xfrm>
            <a:off x="34925" y="221739"/>
            <a:ext cx="8856663" cy="83099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eaLnBrk="1" hangingPunct="1"/>
            <a:r>
              <a:rPr lang="en-GB" dirty="0" smtClean="0"/>
              <a:t>Implementation: 3 phases</a:t>
            </a:r>
            <a:br>
              <a:rPr lang="en-GB" dirty="0" smtClean="0"/>
            </a:br>
            <a:endParaRPr lang="fr-FR" dirty="0" smtClean="0"/>
          </a:p>
        </p:txBody>
      </p:sp>
      <p:pic>
        <p:nvPicPr>
          <p:cNvPr id="13315" name="Picture 3" descr="HSL Spo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08611" y="0"/>
            <a:ext cx="1743709"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52320" y="1"/>
            <a:ext cx="1691680" cy="108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5"/>
          <p:cNvSpPr>
            <a:spLocks noGrp="1" noChangeArrowheads="1"/>
          </p:cNvSpPr>
          <p:nvPr>
            <p:ph type="body" sz="half" idx="1"/>
          </p:nvPr>
        </p:nvSpPr>
        <p:spPr>
          <a:xfrm>
            <a:off x="179512" y="1113325"/>
            <a:ext cx="5472608" cy="1296144"/>
          </a:xfrm>
        </p:spPr>
        <p:txBody>
          <a:bodyPr>
            <a:normAutofit/>
          </a:bodyPr>
          <a:lstStyle/>
          <a:p>
            <a:pPr marL="285750" indent="-285750">
              <a:lnSpc>
                <a:spcPct val="150000"/>
              </a:lnSpc>
              <a:buFont typeface="Arial" pitchFamily="34" charset="0"/>
              <a:buChar char="•"/>
            </a:pPr>
            <a:r>
              <a:rPr lang="en-GB" u="sng" dirty="0" smtClean="0"/>
              <a:t>Phase 1</a:t>
            </a:r>
            <a:r>
              <a:rPr lang="en-GB" dirty="0" smtClean="0"/>
              <a:t>: 16 </a:t>
            </a:r>
            <a:r>
              <a:rPr lang="en-GB" dirty="0" smtClean="0">
                <a:solidFill>
                  <a:srgbClr val="FF3300"/>
                </a:solidFill>
                <a:effectLst>
                  <a:outerShdw blurRad="38100" dist="38100" dir="2700000" algn="tl">
                    <a:srgbClr val="000000">
                      <a:alpha val="43137"/>
                    </a:srgbClr>
                  </a:outerShdw>
                </a:effectLst>
              </a:rPr>
              <a:t>key drivers </a:t>
            </a:r>
            <a:r>
              <a:rPr lang="en-GB" dirty="0" smtClean="0">
                <a:solidFill>
                  <a:srgbClr val="FF3300"/>
                </a:solidFill>
              </a:rPr>
              <a:t>of contextual </a:t>
            </a:r>
            <a:r>
              <a:rPr lang="en-GB" dirty="0" smtClean="0">
                <a:solidFill>
                  <a:srgbClr val="FF3300"/>
                </a:solidFill>
                <a:effectLst>
                  <a:outerShdw blurRad="38100" dist="38100" dir="2700000" algn="tl">
                    <a:srgbClr val="000000">
                      <a:alpha val="43137"/>
                    </a:srgbClr>
                  </a:outerShdw>
                </a:effectLst>
              </a:rPr>
              <a:t>change</a:t>
            </a:r>
            <a:r>
              <a:rPr lang="en-GB" dirty="0" smtClean="0"/>
              <a:t> identified that could shape green jobs</a:t>
            </a:r>
          </a:p>
        </p:txBody>
      </p:sp>
      <p:pic>
        <p:nvPicPr>
          <p:cNvPr id="13318"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52320" y="1167177"/>
            <a:ext cx="1691680" cy="4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txBox="1">
            <a:spLocks noChangeArrowheads="1"/>
          </p:cNvSpPr>
          <p:nvPr/>
        </p:nvSpPr>
        <p:spPr bwMode="auto">
          <a:xfrm>
            <a:off x="186408" y="1988840"/>
            <a:ext cx="8640960" cy="4032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30000"/>
              </a:spcBef>
              <a:spcAft>
                <a:spcPct val="0"/>
              </a:spcAft>
              <a:buClr>
                <a:srgbClr val="00529F"/>
              </a:buClr>
              <a:defRPr b="1">
                <a:solidFill>
                  <a:schemeClr val="tx2"/>
                </a:solidFill>
                <a:latin typeface="+mn-lt"/>
                <a:ea typeface="ＭＳ Ｐゴシック" pitchFamily="-108" charset="-128"/>
                <a:cs typeface="ＭＳ Ｐゴシック" pitchFamily="-108" charset="-128"/>
              </a:defRPr>
            </a:lvl1pPr>
            <a:lvl2pPr marL="376238" indent="-185738" algn="l" rtl="0" eaLnBrk="1" fontAlgn="base" hangingPunct="1">
              <a:spcBef>
                <a:spcPct val="30000"/>
              </a:spcBef>
              <a:spcAft>
                <a:spcPct val="0"/>
              </a:spcAft>
              <a:buClr>
                <a:schemeClr val="tx1"/>
              </a:buClr>
              <a:buFont typeface="Times" pitchFamily="-72" charset="0"/>
              <a:buChar char="•"/>
              <a:defRPr>
                <a:solidFill>
                  <a:schemeClr val="tx1"/>
                </a:solidFill>
                <a:latin typeface="+mn-lt"/>
                <a:ea typeface="ＭＳ Ｐゴシック" pitchFamily="-108" charset="-128"/>
              </a:defRPr>
            </a:lvl2pPr>
            <a:lvl3pPr marL="760413" indent="-185738" algn="l" rtl="0" eaLnBrk="1" fontAlgn="base" hangingPunct="1">
              <a:spcBef>
                <a:spcPct val="30000"/>
              </a:spcBef>
              <a:spcAft>
                <a:spcPct val="0"/>
              </a:spcAft>
              <a:buClr>
                <a:schemeClr val="tx1"/>
              </a:buClr>
              <a:buChar char="–"/>
              <a:defRPr>
                <a:solidFill>
                  <a:schemeClr val="tx1"/>
                </a:solidFill>
                <a:latin typeface="+mn-lt"/>
                <a:ea typeface="ＭＳ Ｐゴシック" pitchFamily="-108" charset="-128"/>
              </a:defRPr>
            </a:lvl3pPr>
            <a:lvl4pPr marL="1143000" indent="-185738" algn="l" rtl="0" eaLnBrk="1" fontAlgn="base" hangingPunct="1">
              <a:spcBef>
                <a:spcPct val="30000"/>
              </a:spcBef>
              <a:spcAft>
                <a:spcPct val="0"/>
              </a:spcAft>
              <a:buClr>
                <a:schemeClr val="tx1"/>
              </a:buClr>
              <a:buFont typeface="Times" pitchFamily="-72" charset="0"/>
              <a:buChar char="•"/>
              <a:defRPr>
                <a:solidFill>
                  <a:schemeClr val="tx1"/>
                </a:solidFill>
                <a:latin typeface="+mn-lt"/>
                <a:ea typeface="ＭＳ Ｐゴシック" pitchFamily="-108" charset="-128"/>
              </a:defRPr>
            </a:lvl4pPr>
            <a:lvl5pPr marL="1524000" indent="-185738" algn="l" rtl="0" eaLnBrk="1" fontAlgn="base" hangingPunct="1">
              <a:spcBef>
                <a:spcPct val="30000"/>
              </a:spcBef>
              <a:spcAft>
                <a:spcPct val="0"/>
              </a:spcAft>
              <a:buClr>
                <a:schemeClr val="tx1"/>
              </a:buClr>
              <a:buChar char="–"/>
              <a:defRPr>
                <a:solidFill>
                  <a:schemeClr val="tx1"/>
                </a:solidFill>
                <a:latin typeface="+mn-lt"/>
                <a:ea typeface="ＭＳ Ｐゴシック" pitchFamily="-108" charset="-128"/>
              </a:defRPr>
            </a:lvl5pPr>
            <a:lvl6pPr marL="1795463" indent="-9525" algn="l" rtl="0" eaLnBrk="1" fontAlgn="base" hangingPunct="1">
              <a:spcBef>
                <a:spcPct val="30000"/>
              </a:spcBef>
              <a:spcAft>
                <a:spcPct val="0"/>
              </a:spcAft>
              <a:buClr>
                <a:schemeClr val="tx1"/>
              </a:buClr>
              <a:defRPr>
                <a:solidFill>
                  <a:schemeClr val="tx1"/>
                </a:solidFill>
                <a:latin typeface="+mn-lt"/>
              </a:defRPr>
            </a:lvl6pPr>
            <a:lvl7pPr marL="2252663" indent="-9525" algn="l" rtl="0" eaLnBrk="1" fontAlgn="base" hangingPunct="1">
              <a:spcBef>
                <a:spcPct val="30000"/>
              </a:spcBef>
              <a:spcAft>
                <a:spcPct val="0"/>
              </a:spcAft>
              <a:buClr>
                <a:schemeClr val="tx1"/>
              </a:buClr>
              <a:defRPr>
                <a:solidFill>
                  <a:schemeClr val="tx1"/>
                </a:solidFill>
                <a:latin typeface="+mn-lt"/>
              </a:defRPr>
            </a:lvl7pPr>
            <a:lvl8pPr marL="2709863" indent="-9525" algn="l" rtl="0" eaLnBrk="1" fontAlgn="base" hangingPunct="1">
              <a:spcBef>
                <a:spcPct val="30000"/>
              </a:spcBef>
              <a:spcAft>
                <a:spcPct val="0"/>
              </a:spcAft>
              <a:buClr>
                <a:schemeClr val="tx1"/>
              </a:buClr>
              <a:defRPr>
                <a:solidFill>
                  <a:schemeClr val="tx1"/>
                </a:solidFill>
                <a:latin typeface="+mn-lt"/>
              </a:defRPr>
            </a:lvl8pPr>
            <a:lvl9pPr marL="3167063" indent="-9525" algn="l" rtl="0" eaLnBrk="1" fontAlgn="base" hangingPunct="1">
              <a:spcBef>
                <a:spcPct val="30000"/>
              </a:spcBef>
              <a:spcAft>
                <a:spcPct val="0"/>
              </a:spcAft>
              <a:buClr>
                <a:schemeClr val="tx1"/>
              </a:buClr>
              <a:defRPr>
                <a:solidFill>
                  <a:schemeClr val="tx1"/>
                </a:solidFill>
                <a:latin typeface="+mn-lt"/>
              </a:defRPr>
            </a:lvl9pPr>
          </a:lstStyle>
          <a:p>
            <a:pPr marL="661988" lvl="1" indent="-285750">
              <a:buFont typeface="Arial" pitchFamily="34" charset="0"/>
              <a:buChar char="•"/>
            </a:pPr>
            <a:r>
              <a:rPr lang="en-GB" sz="1600" dirty="0" smtClean="0"/>
              <a:t>Review + consolidation (25 </a:t>
            </a:r>
            <a:r>
              <a:rPr lang="en-GB" sz="1600" dirty="0" err="1" smtClean="0"/>
              <a:t>interviews+web</a:t>
            </a:r>
            <a:r>
              <a:rPr lang="en-GB" sz="1600" dirty="0" smtClean="0"/>
              <a:t> survey) + selection (e-voting)</a:t>
            </a:r>
          </a:p>
          <a:p>
            <a:pPr lvl="1" indent="0">
              <a:buNone/>
            </a:pPr>
            <a:r>
              <a:rPr lang="en-GB" sz="1600" dirty="0">
                <a:solidFill>
                  <a:schemeClr val="accent2"/>
                </a:solidFill>
                <a:sym typeface="Wingdings" pitchFamily="2" charset="2"/>
              </a:rPr>
              <a:t> </a:t>
            </a:r>
            <a:r>
              <a:rPr lang="en-GB" sz="1600" dirty="0">
                <a:sym typeface="Wingdings" pitchFamily="2" charset="2"/>
              </a:rPr>
              <a:t>C</a:t>
            </a:r>
            <a:r>
              <a:rPr lang="en-GB" sz="1600" dirty="0" smtClean="0"/>
              <a:t>limate change, economic growth, public attitude, energy security, demographics, </a:t>
            </a:r>
            <a:r>
              <a:rPr lang="en-GB" sz="1600" dirty="0" err="1" smtClean="0"/>
              <a:t>etc</a:t>
            </a:r>
            <a:r>
              <a:rPr lang="es-ES" sz="1600" dirty="0" smtClean="0"/>
              <a:t>.</a:t>
            </a:r>
            <a:endParaRPr lang="en-GB" sz="1600" dirty="0" smtClean="0"/>
          </a:p>
          <a:p>
            <a:pPr marL="285750" indent="-285750">
              <a:lnSpc>
                <a:spcPct val="150000"/>
              </a:lnSpc>
              <a:buFont typeface="Arial" pitchFamily="34" charset="0"/>
              <a:buChar char="•"/>
            </a:pPr>
            <a:r>
              <a:rPr lang="en-GB" sz="1800" u="sng" dirty="0" smtClean="0"/>
              <a:t>Phase 2</a:t>
            </a:r>
            <a:r>
              <a:rPr lang="en-GB" sz="1800" dirty="0" smtClean="0"/>
              <a:t> : 9 </a:t>
            </a:r>
            <a:r>
              <a:rPr lang="en-GB" sz="1800" dirty="0" smtClean="0">
                <a:solidFill>
                  <a:srgbClr val="FF3300"/>
                </a:solidFill>
                <a:effectLst>
                  <a:outerShdw blurRad="38100" dist="38100" dir="2700000" algn="tl">
                    <a:srgbClr val="000000">
                      <a:alpha val="43137"/>
                    </a:srgbClr>
                  </a:outerShdw>
                </a:effectLst>
              </a:rPr>
              <a:t>key new technologies </a:t>
            </a:r>
            <a:r>
              <a:rPr lang="en-GB" sz="1800" dirty="0" smtClean="0"/>
              <a:t>likely to impact on OSH in green jobs</a:t>
            </a:r>
          </a:p>
          <a:p>
            <a:pPr marL="661988" lvl="1" indent="-285750">
              <a:buFont typeface="Arial" pitchFamily="34" charset="0"/>
              <a:buChar char="•"/>
            </a:pPr>
            <a:r>
              <a:rPr lang="en-GB" sz="1600" dirty="0" smtClean="0"/>
              <a:t>Review + </a:t>
            </a:r>
            <a:r>
              <a:rPr lang="en-GB" sz="1600" dirty="0"/>
              <a:t>consolidation </a:t>
            </a:r>
            <a:r>
              <a:rPr lang="en-GB" sz="1600" dirty="0" smtClean="0"/>
              <a:t>(26 </a:t>
            </a:r>
            <a:r>
              <a:rPr lang="en-GB" sz="1600" dirty="0" err="1" smtClean="0"/>
              <a:t>interviews+web</a:t>
            </a:r>
            <a:r>
              <a:rPr lang="en-GB" sz="1600" dirty="0" smtClean="0"/>
              <a:t> </a:t>
            </a:r>
            <a:r>
              <a:rPr lang="en-GB" sz="1600" dirty="0"/>
              <a:t>survey) + selection </a:t>
            </a:r>
            <a:r>
              <a:rPr lang="en-GB" sz="1600" dirty="0" smtClean="0"/>
              <a:t>(workshop)</a:t>
            </a:r>
            <a:endParaRPr lang="en-GB" sz="1600" dirty="0"/>
          </a:p>
          <a:p>
            <a:pPr lvl="1" indent="0">
              <a:buNone/>
            </a:pPr>
            <a:r>
              <a:rPr lang="en-GB" sz="1600" dirty="0">
                <a:solidFill>
                  <a:schemeClr val="accent2"/>
                </a:solidFill>
                <a:sym typeface="Wingdings" pitchFamily="2" charset="2"/>
              </a:rPr>
              <a:t> </a:t>
            </a:r>
            <a:r>
              <a:rPr lang="en-GB" sz="1600" dirty="0" smtClean="0">
                <a:sym typeface="Wingdings" pitchFamily="2" charset="2"/>
              </a:rPr>
              <a:t>W</a:t>
            </a:r>
            <a:r>
              <a:rPr lang="en-GB" sz="1600" dirty="0" smtClean="0"/>
              <a:t>ind energy; bioenergy; waste management; construction; transport; manufacturing</a:t>
            </a:r>
            <a:r>
              <a:rPr lang="es-ES" sz="1600" dirty="0" smtClean="0"/>
              <a:t>; </a:t>
            </a:r>
            <a:r>
              <a:rPr lang="en-GB" sz="1600" dirty="0" smtClean="0"/>
              <a:t>decentralised energy production &amp; transmission; energy storage; </a:t>
            </a:r>
            <a:r>
              <a:rPr lang="en-GB" sz="1600" dirty="0" err="1" smtClean="0"/>
              <a:t>nanomaterials</a:t>
            </a:r>
            <a:r>
              <a:rPr lang="en-GB" sz="1600" dirty="0" smtClean="0"/>
              <a:t>.</a:t>
            </a:r>
          </a:p>
          <a:p>
            <a:pPr marL="285750" indent="-285750">
              <a:lnSpc>
                <a:spcPct val="150000"/>
              </a:lnSpc>
              <a:buFont typeface="Arial" pitchFamily="34" charset="0"/>
              <a:buChar char="•"/>
            </a:pPr>
            <a:r>
              <a:rPr lang="en-GB" sz="1800" u="sng" dirty="0" smtClean="0"/>
              <a:t>Phase 3</a:t>
            </a:r>
            <a:r>
              <a:rPr lang="en-GB" sz="1800" dirty="0" smtClean="0"/>
              <a:t> :Scenario-building</a:t>
            </a:r>
          </a:p>
          <a:p>
            <a:pPr marL="661988" lvl="1" indent="-285750">
              <a:buFont typeface="Arial" pitchFamily="34" charset="0"/>
              <a:buChar char="•"/>
            </a:pPr>
            <a:r>
              <a:rPr lang="en-GB" sz="1600" dirty="0" smtClean="0"/>
              <a:t>Production of “base” scenarios with the key drivers</a:t>
            </a:r>
          </a:p>
          <a:p>
            <a:pPr marL="661988" lvl="1" indent="-285750">
              <a:buFont typeface="Arial" pitchFamily="34" charset="0"/>
              <a:buChar char="•"/>
            </a:pPr>
            <a:r>
              <a:rPr lang="en-GB" sz="1600" dirty="0" smtClean="0"/>
              <a:t>Eight technology workshops to produce the “full” scenarios</a:t>
            </a:r>
          </a:p>
          <a:p>
            <a:pPr marL="661988" lvl="1" indent="-285750">
              <a:buFont typeface="Arial" pitchFamily="34" charset="0"/>
              <a:buChar char="•"/>
            </a:pPr>
            <a:r>
              <a:rPr lang="en-GB" sz="1600" dirty="0" smtClean="0"/>
              <a:t>Testing and consolidation: policy workshop, London, 7-8 March 2012 to test the scenarios as a tool to explore future OSH issues &amp; policy option to address them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79859" y="-27384"/>
            <a:ext cx="3600053" cy="936154"/>
          </a:xfrm>
        </p:spPr>
        <p:txBody>
          <a:bodyPr/>
          <a:lstStyle/>
          <a:p>
            <a:pPr eaLnBrk="1" hangingPunct="1"/>
            <a:r>
              <a:rPr lang="fr-FR" dirty="0" err="1" smtClean="0"/>
              <a:t>Three</a:t>
            </a:r>
            <a:r>
              <a:rPr lang="fr-FR" dirty="0" smtClean="0"/>
              <a:t> base scenarios</a:t>
            </a:r>
          </a:p>
        </p:txBody>
      </p:sp>
      <p:pic>
        <p:nvPicPr>
          <p:cNvPr id="20483"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32101" t="48431" r="31702" b="19171"/>
          <a:stretch>
            <a:fillRect/>
          </a:stretch>
        </p:blipFill>
        <p:spPr>
          <a:xfrm>
            <a:off x="4283968" y="44450"/>
            <a:ext cx="4896545" cy="3160591"/>
          </a:xfrm>
          <a:ln>
            <a:solidFill>
              <a:schemeClr val="tx1"/>
            </a:solidFill>
          </a:ln>
        </p:spPr>
      </p:pic>
      <p:pic>
        <p:nvPicPr>
          <p:cNvPr id="2048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l="28151" t="37451" r="29922" b="33025"/>
          <a:stretch>
            <a:fillRect/>
          </a:stretch>
        </p:blipFill>
        <p:spPr bwMode="auto">
          <a:xfrm>
            <a:off x="4354647" y="3284984"/>
            <a:ext cx="4465825" cy="2515841"/>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32040" y="5852244"/>
            <a:ext cx="1046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20272" y="5805264"/>
            <a:ext cx="10175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012160" y="5831607"/>
            <a:ext cx="1036638"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16064" y="1339750"/>
            <a:ext cx="4537199" cy="4681538"/>
          </a:xfrm>
          <a:prstGeom prst="rect">
            <a:avLst/>
          </a:prstGeom>
        </p:spPr>
        <p:txBody>
          <a:bodyPr vert="horz" lIns="91440" tIns="45720" rIns="91440" bIns="45720" rtlCol="0" anchor="t" anchorCtr="0">
            <a:normAutofit/>
          </a:bodyPr>
          <a:lstStyle>
            <a:lvl1pPr marL="252000" indent="-252000" algn="l" defTabSz="457200" rtl="0" eaLnBrk="1" latinLnBrk="0" hangingPunct="1">
              <a:spcBef>
                <a:spcPts val="600"/>
              </a:spcBef>
              <a:spcAft>
                <a:spcPts val="0"/>
              </a:spcAft>
              <a:buClr>
                <a:schemeClr val="tx2"/>
              </a:buClr>
              <a:buFont typeface="Wingdings" pitchFamily="2" charset="2"/>
              <a:buChar char="§"/>
              <a:defRPr sz="1800" b="1" i="0" kern="1200" baseline="0">
                <a:solidFill>
                  <a:schemeClr val="tx2"/>
                </a:solidFill>
                <a:latin typeface="+mn-lt"/>
                <a:ea typeface="+mn-ea"/>
                <a:cs typeface="+mn-cs"/>
              </a:defRPr>
            </a:lvl1pPr>
            <a:lvl2pPr marL="432000" indent="-180000" algn="l" defTabSz="457200" rtl="0" eaLnBrk="1" latinLnBrk="0" hangingPunct="1">
              <a:spcBef>
                <a:spcPts val="0"/>
              </a:spcBef>
              <a:spcAft>
                <a:spcPts val="0"/>
              </a:spcAft>
              <a:buClrTx/>
              <a:buFont typeface="Arial" pitchFamily="34" charset="0"/>
              <a:buChar char="•"/>
              <a:defRPr sz="1800" kern="1200" baseline="0">
                <a:solidFill>
                  <a:schemeClr val="tx1"/>
                </a:solidFill>
                <a:latin typeface="+mn-lt"/>
                <a:ea typeface="+mn-ea"/>
                <a:cs typeface="+mn-cs"/>
              </a:defRPr>
            </a:lvl2pPr>
            <a:lvl3pPr marL="612000" indent="-180000" algn="l" defTabSz="457200" rtl="0" eaLnBrk="1" latinLnBrk="0" hangingPunct="1">
              <a:spcBef>
                <a:spcPts val="0"/>
              </a:spcBef>
              <a:spcAft>
                <a:spcPts val="0"/>
              </a:spcAft>
              <a:buClrTx/>
              <a:buFont typeface="Arial" pitchFamily="34" charset="0"/>
              <a:buChar char="−"/>
              <a:defRPr sz="1700" kern="1200" baseline="0">
                <a:solidFill>
                  <a:schemeClr val="tx1"/>
                </a:solidFill>
                <a:latin typeface="+mn-lt"/>
                <a:ea typeface="+mn-ea"/>
                <a:cs typeface="+mn-cs"/>
              </a:defRPr>
            </a:lvl3pPr>
            <a:lvl4pPr marL="792000" indent="-180000" algn="l" defTabSz="457200" rtl="0" eaLnBrk="1" latinLnBrk="0" hangingPunct="1">
              <a:spcBef>
                <a:spcPts val="0"/>
              </a:spcBef>
              <a:spcAft>
                <a:spcPts val="0"/>
              </a:spcAft>
              <a:buClrTx/>
              <a:buFont typeface="Arial" pitchFamily="34" charset="0"/>
              <a:buChar char="•"/>
              <a:defRPr sz="1600" kern="1200" baseline="0">
                <a:solidFill>
                  <a:schemeClr val="tx1"/>
                </a:solidFill>
                <a:latin typeface="+mn-lt"/>
                <a:ea typeface="+mn-ea"/>
                <a:cs typeface="+mn-cs"/>
              </a:defRPr>
            </a:lvl4pPr>
            <a:lvl5pPr marL="972000" indent="-180000" algn="l" defTabSz="457200" rtl="0" eaLnBrk="1" latinLnBrk="0" hangingPunct="1">
              <a:spcBef>
                <a:spcPts val="0"/>
              </a:spcBef>
              <a:spcAft>
                <a:spcPts val="0"/>
              </a:spcAft>
              <a:buClrTx/>
              <a:buFont typeface="Arial" pitchFamily="34" charset="0"/>
              <a:buChar char="−"/>
              <a:defRPr sz="1500" kern="1200" baseline="0">
                <a:solidFill>
                  <a:schemeClr val="tx1"/>
                </a:solidFill>
                <a:latin typeface="+mn-lt"/>
                <a:ea typeface="+mn-ea"/>
                <a:cs typeface="+mn-cs"/>
              </a:defRPr>
            </a:lvl5pPr>
            <a:lvl6pPr marL="1257750" indent="-285750" algn="l" defTabSz="457200" rtl="0" eaLnBrk="1" latinLnBrk="0" hangingPunct="1">
              <a:spcBef>
                <a:spcPts val="0"/>
              </a:spcBef>
              <a:buFont typeface="Arial" pitchFamily="34" charset="0"/>
              <a:buChar char="•"/>
              <a:defRPr sz="1400" kern="1200" baseline="0">
                <a:solidFill>
                  <a:schemeClr val="tx1"/>
                </a:solidFill>
                <a:latin typeface="+mn-lt"/>
                <a:ea typeface="+mn-ea"/>
                <a:cs typeface="+mn-cs"/>
              </a:defRPr>
            </a:lvl6pPr>
            <a:lvl7pPr marL="1332000" indent="-180000" algn="l" defTabSz="457200" rtl="0" eaLnBrk="1" latinLnBrk="0" hangingPunct="1">
              <a:spcBef>
                <a:spcPts val="0"/>
              </a:spcBef>
              <a:buFont typeface="Arial" pitchFamily="34" charset="0"/>
              <a:buChar char="−"/>
              <a:defRPr sz="1300" kern="1200" baseline="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Economic growth:</a:t>
            </a:r>
          </a:p>
          <a:p>
            <a:pPr lvl="1"/>
            <a:r>
              <a:rPr lang="en-GB" dirty="0" smtClean="0">
                <a:solidFill>
                  <a:srgbClr val="FF3300"/>
                </a:solidFill>
                <a:effectLst>
                  <a:outerShdw blurRad="38100" dist="38100" dir="2700000" algn="tl">
                    <a:srgbClr val="000000">
                      <a:alpha val="43137"/>
                    </a:srgbClr>
                  </a:outerShdw>
                </a:effectLst>
              </a:rPr>
              <a:t>external</a:t>
            </a:r>
            <a:r>
              <a:rPr lang="en-GB" dirty="0" smtClean="0"/>
              <a:t> </a:t>
            </a:r>
            <a:r>
              <a:rPr lang="en-GB" dirty="0"/>
              <a:t>impact of global </a:t>
            </a:r>
            <a:r>
              <a:rPr lang="en-GB" dirty="0" smtClean="0"/>
              <a:t>growth</a:t>
            </a:r>
          </a:p>
          <a:p>
            <a:pPr lvl="1"/>
            <a:r>
              <a:rPr lang="en-GB" dirty="0" smtClean="0"/>
              <a:t>and </a:t>
            </a:r>
            <a:r>
              <a:rPr lang="en-GB" dirty="0"/>
              <a:t>growth </a:t>
            </a:r>
            <a:r>
              <a:rPr lang="en-GB" dirty="0">
                <a:solidFill>
                  <a:srgbClr val="FF3300"/>
                </a:solidFill>
                <a:effectLst>
                  <a:outerShdw blurRad="38100" dist="38100" dir="2700000" algn="tl">
                    <a:srgbClr val="000000">
                      <a:alpha val="43137"/>
                    </a:srgbClr>
                  </a:outerShdw>
                </a:effectLst>
              </a:rPr>
              <a:t>in </a:t>
            </a:r>
            <a:r>
              <a:rPr lang="en-GB" dirty="0" smtClean="0">
                <a:solidFill>
                  <a:srgbClr val="FF3300"/>
                </a:solidFill>
                <a:effectLst>
                  <a:outerShdw blurRad="38100" dist="38100" dir="2700000" algn="tl">
                    <a:srgbClr val="000000">
                      <a:alpha val="43137"/>
                    </a:srgbClr>
                  </a:outerShdw>
                </a:effectLst>
              </a:rPr>
              <a:t>Europe</a:t>
            </a:r>
          </a:p>
          <a:p>
            <a:endParaRPr lang="en-GB" dirty="0" smtClean="0"/>
          </a:p>
          <a:p>
            <a:r>
              <a:rPr lang="en-GB" dirty="0" smtClean="0"/>
              <a:t>Green values: willingness of</a:t>
            </a:r>
          </a:p>
          <a:p>
            <a:pPr lvl="1"/>
            <a:r>
              <a:rPr lang="en-GB" dirty="0" smtClean="0">
                <a:solidFill>
                  <a:srgbClr val="FF3300"/>
                </a:solidFill>
                <a:effectLst>
                  <a:outerShdw blurRad="38100" dist="38100" dir="2700000" algn="tl">
                    <a:srgbClr val="000000">
                      <a:alpha val="43137"/>
                    </a:srgbClr>
                  </a:outerShdw>
                </a:effectLst>
              </a:rPr>
              <a:t>people </a:t>
            </a:r>
            <a:r>
              <a:rPr lang="en-GB" dirty="0">
                <a:solidFill>
                  <a:srgbClr val="FF3300"/>
                </a:solidFill>
                <a:effectLst>
                  <a:outerShdw blurRad="38100" dist="38100" dir="2700000" algn="tl">
                    <a:srgbClr val="000000">
                      <a:alpha val="43137"/>
                    </a:srgbClr>
                  </a:outerShdw>
                </a:effectLst>
              </a:rPr>
              <a:t>and organisations</a:t>
            </a:r>
            <a:r>
              <a:rPr lang="en-GB" dirty="0"/>
              <a:t> to </a:t>
            </a:r>
            <a:r>
              <a:rPr lang="en-GB" dirty="0" smtClean="0"/>
              <a:t/>
            </a:r>
            <a:br>
              <a:rPr lang="en-GB" dirty="0" smtClean="0"/>
            </a:br>
            <a:r>
              <a:rPr lang="en-GB" dirty="0" smtClean="0"/>
              <a:t>change </a:t>
            </a:r>
            <a:r>
              <a:rPr lang="en-GB" dirty="0"/>
              <a:t>their </a:t>
            </a:r>
            <a:r>
              <a:rPr lang="en-GB" dirty="0" smtClean="0"/>
              <a:t>behaviour </a:t>
            </a:r>
          </a:p>
          <a:p>
            <a:pPr lvl="1"/>
            <a:r>
              <a:rPr lang="en-GB" dirty="0" smtClean="0">
                <a:solidFill>
                  <a:srgbClr val="FF3300"/>
                </a:solidFill>
                <a:effectLst>
                  <a:outerShdw blurRad="38100" dist="38100" dir="2700000" algn="tl">
                    <a:srgbClr val="000000">
                      <a:alpha val="43137"/>
                    </a:srgbClr>
                  </a:outerShdw>
                </a:effectLst>
              </a:rPr>
              <a:t>governments</a:t>
            </a:r>
            <a:r>
              <a:rPr lang="en-GB" dirty="0" smtClean="0"/>
              <a:t> </a:t>
            </a:r>
            <a:r>
              <a:rPr lang="en-GB" dirty="0"/>
              <a:t>to  implement </a:t>
            </a:r>
            <a:r>
              <a:rPr lang="en-GB" dirty="0" smtClean="0"/>
              <a:t/>
            </a:r>
            <a:br>
              <a:rPr lang="en-GB" dirty="0" smtClean="0"/>
            </a:br>
            <a:r>
              <a:rPr lang="en-GB" dirty="0" smtClean="0"/>
              <a:t>regulatory and fiscal policies to promote </a:t>
            </a:r>
            <a:r>
              <a:rPr lang="en-GB" dirty="0"/>
              <a:t>green </a:t>
            </a:r>
            <a:r>
              <a:rPr lang="en-GB" dirty="0" smtClean="0"/>
              <a:t>activities</a:t>
            </a:r>
          </a:p>
          <a:p>
            <a:endParaRPr lang="en-GB" dirty="0" smtClean="0"/>
          </a:p>
          <a:p>
            <a:r>
              <a:rPr lang="en-GB" dirty="0" smtClean="0"/>
              <a:t>Rate </a:t>
            </a:r>
            <a:r>
              <a:rPr lang="en-GB" dirty="0"/>
              <a:t>of </a:t>
            </a:r>
            <a:r>
              <a:rPr lang="en-GB" dirty="0" smtClean="0"/>
              <a:t>innovation:</a:t>
            </a:r>
          </a:p>
          <a:p>
            <a:pPr lvl="1"/>
            <a:r>
              <a:rPr lang="en-GB" dirty="0" smtClean="0"/>
              <a:t>overall</a:t>
            </a:r>
          </a:p>
          <a:p>
            <a:pPr lvl="1"/>
            <a:r>
              <a:rPr lang="en-GB" dirty="0" smtClean="0"/>
              <a:t>in </a:t>
            </a:r>
            <a:r>
              <a:rPr lang="en-GB" dirty="0">
                <a:solidFill>
                  <a:srgbClr val="FF3300"/>
                </a:solidFill>
                <a:effectLst>
                  <a:outerShdw blurRad="38100" dist="38100" dir="2700000" algn="tl">
                    <a:srgbClr val="000000">
                      <a:alpha val="43137"/>
                    </a:srgbClr>
                  </a:outerShdw>
                </a:effectLst>
              </a:rPr>
              <a:t>green </a:t>
            </a:r>
            <a:r>
              <a:rPr lang="en-GB" dirty="0" smtClean="0">
                <a:solidFill>
                  <a:srgbClr val="FF3300"/>
                </a:solidFill>
                <a:effectLst>
                  <a:outerShdw blurRad="38100" dist="38100" dir="2700000" algn="tl">
                    <a:srgbClr val="000000">
                      <a:alpha val="43137"/>
                    </a:srgbClr>
                  </a:outerShdw>
                </a:effectLst>
              </a:rPr>
              <a:t>technologies</a:t>
            </a:r>
            <a:r>
              <a:rPr lang="en-GB" dirty="0">
                <a:solidFill>
                  <a:srgbClr val="FF3300"/>
                </a:solidFill>
                <a:effectLst>
                  <a:outerShdw blurRad="38100" dist="38100" dir="2700000" algn="tl">
                    <a:srgbClr val="000000">
                      <a:alpha val="43137"/>
                    </a:srgbClr>
                  </a:outerShdw>
                </a:effectLst>
              </a:rPr>
              <a:t> </a:t>
            </a:r>
            <a:r>
              <a:rPr lang="en-GB" dirty="0" smtClean="0"/>
              <a:t>in particular</a:t>
            </a:r>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2" descr="img023.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55801" y="1052736"/>
            <a:ext cx="3024188"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1004" y="100656"/>
            <a:ext cx="6337300" cy="461665"/>
          </a:xfrm>
          <a:prstGeom prst="rect">
            <a:avLst/>
          </a:prstGeom>
          <a:noFill/>
        </p:spPr>
        <p:txBody>
          <a:bodyPr>
            <a:spAutoFit/>
          </a:bodyPr>
          <a:lstStyle/>
          <a:p>
            <a:pPr algn="l" fontAlgn="auto">
              <a:spcBef>
                <a:spcPts val="0"/>
              </a:spcBef>
              <a:spcAft>
                <a:spcPts val="0"/>
              </a:spcAft>
              <a:defRPr/>
            </a:pPr>
            <a:r>
              <a:rPr lang="en-GB" sz="2200" b="1" dirty="0">
                <a:solidFill>
                  <a:schemeClr val="tx2"/>
                </a:solidFill>
                <a:latin typeface="+mn-lt"/>
              </a:rPr>
              <a:t>‘</a:t>
            </a:r>
            <a:r>
              <a:rPr lang="en-GB" sz="2400" b="1" dirty="0">
                <a:solidFill>
                  <a:schemeClr val="tx2"/>
                </a:solidFill>
                <a:latin typeface="+mj-lt"/>
                <a:ea typeface="ＭＳ Ｐゴシック" pitchFamily="-108" charset="-128"/>
                <a:cs typeface="ＭＳ Ｐゴシック" pitchFamily="-108" charset="-128"/>
              </a:rPr>
              <a:t>WIN-WIN</a:t>
            </a:r>
            <a:r>
              <a:rPr lang="en-GB" sz="2200" b="1" dirty="0">
                <a:solidFill>
                  <a:schemeClr val="tx2"/>
                </a:solidFill>
                <a:latin typeface="+mn-lt"/>
              </a:rPr>
              <a:t>’ - Context</a:t>
            </a:r>
          </a:p>
        </p:txBody>
      </p:sp>
      <p:sp>
        <p:nvSpPr>
          <p:cNvPr id="4" name="TextBox 3"/>
          <p:cNvSpPr txBox="1"/>
          <p:nvPr/>
        </p:nvSpPr>
        <p:spPr>
          <a:xfrm>
            <a:off x="1260401" y="1397224"/>
            <a:ext cx="2087563" cy="677862"/>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Economic growth </a:t>
            </a:r>
          </a:p>
        </p:txBody>
      </p:sp>
      <p:sp>
        <p:nvSpPr>
          <p:cNvPr id="5" name="TextBox 4"/>
          <p:cNvSpPr txBox="1"/>
          <p:nvPr/>
        </p:nvSpPr>
        <p:spPr>
          <a:xfrm>
            <a:off x="755576" y="2918049"/>
            <a:ext cx="2089150" cy="677862"/>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Green</a:t>
            </a:r>
          </a:p>
          <a:p>
            <a:pPr algn="ctr" fontAlgn="auto">
              <a:spcBef>
                <a:spcPts val="0"/>
              </a:spcBef>
              <a:spcAft>
                <a:spcPts val="0"/>
              </a:spcAft>
              <a:defRPr/>
            </a:pPr>
            <a:r>
              <a:rPr lang="en-GB" sz="1900" b="1" dirty="0">
                <a:solidFill>
                  <a:schemeClr val="tx2"/>
                </a:solidFill>
                <a:latin typeface="+mn-lt"/>
              </a:rPr>
              <a:t>values</a:t>
            </a:r>
          </a:p>
        </p:txBody>
      </p:sp>
      <p:sp>
        <p:nvSpPr>
          <p:cNvPr id="7" name="TextBox 6"/>
          <p:cNvSpPr txBox="1"/>
          <p:nvPr/>
        </p:nvSpPr>
        <p:spPr>
          <a:xfrm>
            <a:off x="5610151" y="1528986"/>
            <a:ext cx="2089150" cy="677108"/>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Holistic human development</a:t>
            </a:r>
          </a:p>
        </p:txBody>
      </p:sp>
      <p:sp>
        <p:nvSpPr>
          <p:cNvPr id="8" name="TextBox 7"/>
          <p:cNvSpPr txBox="1"/>
          <p:nvPr/>
        </p:nvSpPr>
        <p:spPr>
          <a:xfrm>
            <a:off x="5427589" y="2764061"/>
            <a:ext cx="2087562" cy="969963"/>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Strategic investment &amp; rebuilding</a:t>
            </a:r>
          </a:p>
        </p:txBody>
      </p:sp>
      <p:sp>
        <p:nvSpPr>
          <p:cNvPr id="18" name="TextBox 17"/>
          <p:cNvSpPr txBox="1"/>
          <p:nvPr/>
        </p:nvSpPr>
        <p:spPr>
          <a:xfrm>
            <a:off x="755576" y="3834036"/>
            <a:ext cx="1944688" cy="968375"/>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Green innovation </a:t>
            </a:r>
          </a:p>
          <a:p>
            <a:pPr algn="ctr" fontAlgn="auto">
              <a:spcBef>
                <a:spcPts val="0"/>
              </a:spcBef>
              <a:spcAft>
                <a:spcPts val="0"/>
              </a:spcAft>
              <a:defRPr/>
            </a:pPr>
            <a:endParaRPr lang="en-GB" sz="1900" b="1" dirty="0">
              <a:solidFill>
                <a:schemeClr val="tx2"/>
              </a:solidFill>
              <a:latin typeface="+mn-lt"/>
            </a:endParaRPr>
          </a:p>
        </p:txBody>
      </p:sp>
      <p:sp>
        <p:nvSpPr>
          <p:cNvPr id="19" name="Rectangle 18"/>
          <p:cNvSpPr/>
          <p:nvPr/>
        </p:nvSpPr>
        <p:spPr>
          <a:xfrm>
            <a:off x="755576" y="5069111"/>
            <a:ext cx="1776413" cy="677863"/>
          </a:xfrm>
          <a:prstGeom prst="rect">
            <a:avLst/>
          </a:prstGeom>
        </p:spPr>
        <p:txBody>
          <a:bodyPr>
            <a:spAutoFit/>
          </a:bodyPr>
          <a:lstStyle/>
          <a:p>
            <a:pPr algn="ctr" fontAlgn="auto">
              <a:spcBef>
                <a:spcPts val="0"/>
              </a:spcBef>
              <a:spcAft>
                <a:spcPts val="0"/>
              </a:spcAft>
              <a:defRPr/>
            </a:pPr>
            <a:r>
              <a:rPr lang="en-GB" sz="1900" b="1" dirty="0">
                <a:solidFill>
                  <a:schemeClr val="tx2"/>
                </a:solidFill>
                <a:latin typeface="+mn-lt"/>
              </a:rPr>
              <a:t>Other innovation</a:t>
            </a:r>
          </a:p>
        </p:txBody>
      </p:sp>
      <p:sp>
        <p:nvSpPr>
          <p:cNvPr id="21" name="TextBox 20"/>
          <p:cNvSpPr txBox="1"/>
          <p:nvPr/>
        </p:nvSpPr>
        <p:spPr>
          <a:xfrm>
            <a:off x="5208514" y="4142011"/>
            <a:ext cx="3095625" cy="676275"/>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Green = growth = prosperity</a:t>
            </a:r>
          </a:p>
        </p:txBody>
      </p:sp>
      <p:sp>
        <p:nvSpPr>
          <p:cNvPr id="22" name="TextBox 21"/>
          <p:cNvSpPr txBox="1"/>
          <p:nvPr/>
        </p:nvSpPr>
        <p:spPr>
          <a:xfrm>
            <a:off x="5045001" y="5213574"/>
            <a:ext cx="3055938" cy="677862"/>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New frontiers &amp; new applications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7" descr="img021.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10682" y="908720"/>
            <a:ext cx="3313112"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9388" y="115888"/>
            <a:ext cx="5400675" cy="461665"/>
          </a:xfrm>
          <a:prstGeom prst="rect">
            <a:avLst/>
          </a:prstGeom>
          <a:noFill/>
        </p:spPr>
        <p:txBody>
          <a:bodyPr>
            <a:spAutoFit/>
          </a:bodyPr>
          <a:lstStyle/>
          <a:p>
            <a:pPr algn="l" fontAlgn="auto">
              <a:spcBef>
                <a:spcPts val="0"/>
              </a:spcBef>
              <a:spcAft>
                <a:spcPts val="0"/>
              </a:spcAft>
              <a:defRPr/>
            </a:pPr>
            <a:r>
              <a:rPr lang="en-GB" sz="2400" b="1" dirty="0">
                <a:solidFill>
                  <a:schemeClr val="tx2"/>
                </a:solidFill>
                <a:latin typeface="+mn-lt"/>
              </a:rPr>
              <a:t>‘BONUS WORLD’ – Context</a:t>
            </a:r>
          </a:p>
        </p:txBody>
      </p:sp>
      <p:sp>
        <p:nvSpPr>
          <p:cNvPr id="11" name="TextBox 10"/>
          <p:cNvSpPr txBox="1"/>
          <p:nvPr/>
        </p:nvSpPr>
        <p:spPr>
          <a:xfrm>
            <a:off x="6156176" y="1743780"/>
            <a:ext cx="1800225" cy="677108"/>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Heading for the sky</a:t>
            </a:r>
          </a:p>
        </p:txBody>
      </p:sp>
      <p:sp>
        <p:nvSpPr>
          <p:cNvPr id="12" name="TextBox 11"/>
          <p:cNvSpPr txBox="1"/>
          <p:nvPr/>
        </p:nvSpPr>
        <p:spPr>
          <a:xfrm>
            <a:off x="6423844" y="3094707"/>
            <a:ext cx="1439863" cy="677108"/>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Negative outlook </a:t>
            </a:r>
          </a:p>
        </p:txBody>
      </p:sp>
      <p:sp>
        <p:nvSpPr>
          <p:cNvPr id="13" name="TextBox 12"/>
          <p:cNvSpPr txBox="1"/>
          <p:nvPr/>
        </p:nvSpPr>
        <p:spPr>
          <a:xfrm>
            <a:off x="6012160" y="4552092"/>
            <a:ext cx="2112962" cy="677108"/>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Only where profitable </a:t>
            </a:r>
          </a:p>
        </p:txBody>
      </p:sp>
      <p:sp>
        <p:nvSpPr>
          <p:cNvPr id="15" name="TextBox 14"/>
          <p:cNvSpPr txBox="1"/>
          <p:nvPr/>
        </p:nvSpPr>
        <p:spPr>
          <a:xfrm>
            <a:off x="5868144" y="5488196"/>
            <a:ext cx="2641600" cy="677108"/>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Hi-tech business is booming</a:t>
            </a:r>
          </a:p>
        </p:txBody>
      </p:sp>
      <p:sp>
        <p:nvSpPr>
          <p:cNvPr id="5" name="TextBox 4"/>
          <p:cNvSpPr txBox="1"/>
          <p:nvPr/>
        </p:nvSpPr>
        <p:spPr>
          <a:xfrm>
            <a:off x="611088" y="1527756"/>
            <a:ext cx="1944688" cy="677108"/>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Economic growth </a:t>
            </a:r>
          </a:p>
        </p:txBody>
      </p:sp>
      <p:sp>
        <p:nvSpPr>
          <p:cNvPr id="6" name="TextBox 5"/>
          <p:cNvSpPr txBox="1"/>
          <p:nvPr/>
        </p:nvSpPr>
        <p:spPr>
          <a:xfrm>
            <a:off x="845369" y="2897857"/>
            <a:ext cx="1944688" cy="677108"/>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Green</a:t>
            </a:r>
          </a:p>
          <a:p>
            <a:pPr algn="ctr" fontAlgn="auto">
              <a:spcBef>
                <a:spcPts val="0"/>
              </a:spcBef>
              <a:spcAft>
                <a:spcPts val="0"/>
              </a:spcAft>
              <a:defRPr/>
            </a:pPr>
            <a:r>
              <a:rPr lang="en-GB" sz="1900" b="1" dirty="0">
                <a:solidFill>
                  <a:schemeClr val="tx2"/>
                </a:solidFill>
                <a:latin typeface="+mn-lt"/>
              </a:rPr>
              <a:t>values</a:t>
            </a:r>
          </a:p>
        </p:txBody>
      </p:sp>
      <p:sp>
        <p:nvSpPr>
          <p:cNvPr id="7" name="TextBox 6"/>
          <p:cNvSpPr txBox="1"/>
          <p:nvPr/>
        </p:nvSpPr>
        <p:spPr>
          <a:xfrm>
            <a:off x="619944" y="3950370"/>
            <a:ext cx="1944688" cy="969496"/>
          </a:xfrm>
          <a:prstGeom prst="rect">
            <a:avLst/>
          </a:prstGeom>
          <a:noFill/>
        </p:spPr>
        <p:txBody>
          <a:bodyPr>
            <a:spAutoFit/>
          </a:bodyPr>
          <a:lstStyle/>
          <a:p>
            <a:pPr algn="ctr" fontAlgn="auto">
              <a:spcBef>
                <a:spcPts val="0"/>
              </a:spcBef>
              <a:spcAft>
                <a:spcPts val="0"/>
              </a:spcAft>
              <a:defRPr/>
            </a:pPr>
            <a:r>
              <a:rPr lang="en-GB" sz="1900" b="1" dirty="0">
                <a:solidFill>
                  <a:schemeClr val="tx2"/>
                </a:solidFill>
                <a:latin typeface="+mn-lt"/>
              </a:rPr>
              <a:t>Green innovation </a:t>
            </a:r>
          </a:p>
          <a:p>
            <a:pPr algn="ctr" fontAlgn="auto">
              <a:spcBef>
                <a:spcPts val="0"/>
              </a:spcBef>
              <a:spcAft>
                <a:spcPts val="0"/>
              </a:spcAft>
              <a:defRPr/>
            </a:pPr>
            <a:endParaRPr lang="en-GB" sz="1900" b="1" dirty="0">
              <a:solidFill>
                <a:schemeClr val="tx2"/>
              </a:solidFill>
              <a:latin typeface="+mn-lt"/>
            </a:endParaRPr>
          </a:p>
        </p:txBody>
      </p:sp>
      <p:sp>
        <p:nvSpPr>
          <p:cNvPr id="14" name="Rectangle 13"/>
          <p:cNvSpPr/>
          <p:nvPr/>
        </p:nvSpPr>
        <p:spPr>
          <a:xfrm>
            <a:off x="769169" y="5148932"/>
            <a:ext cx="1774825" cy="677108"/>
          </a:xfrm>
          <a:prstGeom prst="rect">
            <a:avLst/>
          </a:prstGeom>
        </p:spPr>
        <p:txBody>
          <a:bodyPr>
            <a:spAutoFit/>
          </a:bodyPr>
          <a:lstStyle/>
          <a:p>
            <a:pPr algn="ctr" fontAlgn="auto">
              <a:spcBef>
                <a:spcPts val="0"/>
              </a:spcBef>
              <a:spcAft>
                <a:spcPts val="0"/>
              </a:spcAft>
              <a:defRPr/>
            </a:pPr>
            <a:r>
              <a:rPr lang="en-GB" sz="1900" b="1" dirty="0">
                <a:solidFill>
                  <a:schemeClr val="tx2"/>
                </a:solidFill>
                <a:latin typeface="+mn-lt"/>
              </a:rPr>
              <a:t>Other innovation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UOSHA Research">
  <a:themeElements>
    <a:clrScheme name="EU-OSHA Research materials">
      <a:dk1>
        <a:srgbClr val="000000"/>
      </a:dk1>
      <a:lt1>
        <a:srgbClr val="FFFFFF"/>
      </a:lt1>
      <a:dk2>
        <a:srgbClr val="003399"/>
      </a:dk2>
      <a:lt2>
        <a:srgbClr val="FFFFFF"/>
      </a:lt2>
      <a:accent1>
        <a:srgbClr val="003399"/>
      </a:accent1>
      <a:accent2>
        <a:srgbClr val="F6A400"/>
      </a:accent2>
      <a:accent3>
        <a:srgbClr val="B1B3B4"/>
      </a:accent3>
      <a:accent4>
        <a:srgbClr val="449FA2"/>
      </a:accent4>
      <a:accent5>
        <a:srgbClr val="58585A"/>
      </a:accent5>
      <a:accent6>
        <a:srgbClr val="FBDB99"/>
      </a:accent6>
      <a:hlink>
        <a:srgbClr val="003399"/>
      </a:hlink>
      <a:folHlink>
        <a:srgbClr val="B1B3B4"/>
      </a:folHlink>
    </a:clrScheme>
    <a:fontScheme name="EUOSHA Corporate">
      <a:majorFont>
        <a:latin typeface="Arial"/>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UOSHA Corporate">
      <a:fillStyleLst>
        <a:solidFill>
          <a:schemeClr val="phClr"/>
        </a:solidFill>
        <a:gradFill rotWithShape="1">
          <a:gsLst>
            <a:gs pos="0">
              <a:schemeClr val="phClr">
                <a:tint val="50000"/>
                <a:satMod val="300000"/>
                <a:lumMod val="100000"/>
              </a:schemeClr>
            </a:gs>
            <a:gs pos="100000">
              <a:schemeClr val="phClr">
                <a:tint val="90000"/>
              </a:schemeClr>
            </a:gs>
          </a:gsLst>
          <a:lin ang="16200000" scaled="1"/>
        </a:gradFill>
        <a:gradFill rotWithShape="1">
          <a:gsLst>
            <a:gs pos="0">
              <a:schemeClr val="phClr">
                <a:tint val="100000"/>
                <a:shade val="51000"/>
                <a:satMod val="130000"/>
                <a:lumMod val="100000"/>
              </a:schemeClr>
            </a:gs>
            <a:gs pos="100000">
              <a:schemeClr val="phClr">
                <a:shade val="90000"/>
                <a:lumMod val="90000"/>
              </a:schemeClr>
            </a:gs>
          </a:gsLst>
          <a:lin ang="5400000" scaled="0"/>
        </a:gradFill>
      </a:fillStyleLst>
      <a:lnStyleLst>
        <a:ln w="9525"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
              <a:rot lat="0" lon="0" rev="5400000"/>
            </a:lightRig>
          </a:scene3d>
          <a:sp3d>
            <a:bevelT w="25400" h="38100"/>
          </a:sp3d>
        </a:effectStyle>
      </a:effectStyleLst>
      <a:bgFillStyleLst>
        <a:solidFill>
          <a:schemeClr val="phClr"/>
        </a:solidFill>
        <a:gradFill rotWithShape="1">
          <a:gsLst>
            <a:gs pos="0">
              <a:schemeClr val="phClr">
                <a:tint val="40000"/>
                <a:shade val="100000"/>
                <a:hueMod val="100000"/>
                <a:satMod val="350000"/>
                <a:lumMod val="100000"/>
              </a:schemeClr>
            </a:gs>
            <a:gs pos="92000">
              <a:schemeClr val="phClr">
                <a:shade val="88000"/>
                <a:hueMod val="96000"/>
                <a:satMod val="120000"/>
                <a:lumMod val="74000"/>
              </a:schemeClr>
            </a:gs>
          </a:gsLst>
          <a:path path="circle">
            <a:fillToRect l="50000" t="-80000" r="50000" b="180000"/>
          </a:path>
        </a:gradFill>
        <a:gradFill rotWithShape="1">
          <a:gsLst>
            <a:gs pos="0">
              <a:schemeClr val="phClr">
                <a:tint val="80000"/>
                <a:shade val="100000"/>
                <a:hueMod val="100000"/>
                <a:satMod val="300000"/>
                <a:lumMod val="100000"/>
              </a:schemeClr>
            </a:gs>
            <a:gs pos="100000">
              <a:schemeClr val="phClr">
                <a:shade val="84000"/>
                <a:hueMod val="96000"/>
                <a:satMod val="120000"/>
                <a:lumMod val="80000"/>
              </a:schemeClr>
            </a:gs>
          </a:gsLst>
          <a:path path="circle">
            <a:fillToRect l="50000" t="50000" r="50000" b="50000"/>
          </a:path>
        </a:gradFill>
      </a:bgFillStyleLst>
    </a:fmtScheme>
  </a:themeElements>
  <a:objectDefaults/>
  <a:extraClrSchemeLst>
    <a:extraClrScheme>
      <a:clrScheme name="EU-OSHA Research materials">
        <a:dk1>
          <a:srgbClr val="000000"/>
        </a:dk1>
        <a:lt1>
          <a:srgbClr val="FFFFFF"/>
        </a:lt1>
        <a:dk2>
          <a:srgbClr val="003399"/>
        </a:dk2>
        <a:lt2>
          <a:srgbClr val="FFFFFF"/>
        </a:lt2>
        <a:accent1>
          <a:srgbClr val="003399"/>
        </a:accent1>
        <a:accent2>
          <a:srgbClr val="F6A400"/>
        </a:accent2>
        <a:accent3>
          <a:srgbClr val="B1B3B4"/>
        </a:accent3>
        <a:accent4>
          <a:srgbClr val="449FA2"/>
        </a:accent4>
        <a:accent5>
          <a:srgbClr val="58585A"/>
        </a:accent5>
        <a:accent6>
          <a:srgbClr val="FBDB99"/>
        </a:accent6>
        <a:hlink>
          <a:srgbClr val="003399"/>
        </a:hlink>
        <a:folHlink>
          <a:srgbClr val="B1B3B4"/>
        </a:folHlink>
      </a:clrScheme>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EUOSHA Research</Template>
  <TotalTime>3758</TotalTime>
  <Words>4099</Words>
  <Application>Microsoft Office PowerPoint</Application>
  <PresentationFormat>Presentazione su schermo (4:3)</PresentationFormat>
  <Paragraphs>427</Paragraphs>
  <Slides>28</Slides>
  <Notes>26</Notes>
  <HiddenSlides>6</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28</vt:i4>
      </vt:variant>
    </vt:vector>
  </HeadingPairs>
  <TitlesOfParts>
    <vt:vector size="41" baseType="lpstr">
      <vt:lpstr>Arial</vt:lpstr>
      <vt:lpstr>Times</vt:lpstr>
      <vt:lpstr>ＭＳ Ｐゴシック</vt:lpstr>
      <vt:lpstr>Verdana</vt:lpstr>
      <vt:lpstr>Times New Roman</vt:lpstr>
      <vt:lpstr>Comic Sans MS</vt:lpstr>
      <vt:lpstr>Courier New</vt:lpstr>
      <vt:lpstr>Trebuchet MS</vt:lpstr>
      <vt:lpstr>Wingdings</vt:lpstr>
      <vt:lpstr>Calibri</vt:lpstr>
      <vt:lpstr>Symbol</vt:lpstr>
      <vt:lpstr>EUOSHA Research</vt:lpstr>
      <vt:lpstr>Photo Editor Photo</vt:lpstr>
      <vt:lpstr>Presentazione standard di PowerPoint</vt:lpstr>
      <vt:lpstr>Content</vt:lpstr>
      <vt:lpstr>European Agency for Safety and  Health at Work (EU-OSHA)</vt:lpstr>
      <vt:lpstr>Foresight of new and emerging OSH risks Why in green jobs?</vt:lpstr>
      <vt:lpstr>Method: 10-year horizon foresight study</vt:lpstr>
      <vt:lpstr>Implementation: 3 phases </vt:lpstr>
      <vt:lpstr>Three base scenarios</vt:lpstr>
      <vt:lpstr>Presentazione standard di PowerPoint</vt:lpstr>
      <vt:lpstr>Presentazione standard di PowerPoint</vt:lpstr>
      <vt:lpstr>Presentazione standard di PowerPoint</vt:lpstr>
      <vt:lpstr>OSH hazards in the  wind energy sector</vt:lpstr>
      <vt:lpstr>Presentazione standard di PowerPoint</vt:lpstr>
      <vt:lpstr>Presentazione standard di PowerPoint</vt:lpstr>
      <vt:lpstr>Presentazione standard di PowerPoint</vt:lpstr>
      <vt:lpstr>Presentazione standard di PowerPoint</vt:lpstr>
      <vt:lpstr>Decentralised generation of renewable energy</vt:lpstr>
      <vt:lpstr>Presentazione standard di PowerPoint</vt:lpstr>
      <vt:lpstr>Green building</vt:lpstr>
      <vt:lpstr>Waste treatment sector</vt:lpstr>
      <vt:lpstr>Presentazione standard di PowerPoint</vt:lpstr>
      <vt:lpstr>OSH hazards linked to bioenergy</vt:lpstr>
      <vt:lpstr>OSH issues linked to energy storage</vt:lpstr>
      <vt:lpstr>OSH and green transport</vt:lpstr>
      <vt:lpstr>Conclusions: Green economy…</vt:lpstr>
      <vt:lpstr>Conclusions</vt:lpstr>
      <vt:lpstr>Conclusions: The scenarios </vt:lpstr>
      <vt:lpstr>Promotion</vt:lpstr>
      <vt:lpstr>Thank you for your attention!  brun@osha.europa.eu  schneider@osha.europa.eu  </vt:lpstr>
    </vt:vector>
  </TitlesOfParts>
  <Company>EU OSHA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CARDÁS</dc:creator>
  <cp:lastModifiedBy>Account Microsoft</cp:lastModifiedBy>
  <cp:revision>741</cp:revision>
  <cp:lastPrinted>2012-07-09T16:57:59Z</cp:lastPrinted>
  <dcterms:created xsi:type="dcterms:W3CDTF">2012-06-08T08:44:06Z</dcterms:created>
  <dcterms:modified xsi:type="dcterms:W3CDTF">2014-09-08T11:18:35Z</dcterms:modified>
</cp:coreProperties>
</file>