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58" r:id="rId3"/>
    <p:sldId id="259" r:id="rId4"/>
    <p:sldId id="261" r:id="rId5"/>
    <p:sldId id="265" r:id="rId6"/>
    <p:sldId id="309" r:id="rId7"/>
    <p:sldId id="267" r:id="rId8"/>
    <p:sldId id="266" r:id="rId9"/>
    <p:sldId id="274" r:id="rId10"/>
    <p:sldId id="276" r:id="rId11"/>
    <p:sldId id="277" r:id="rId12"/>
    <p:sldId id="279" r:id="rId13"/>
    <p:sldId id="280" r:id="rId14"/>
    <p:sldId id="281" r:id="rId15"/>
    <p:sldId id="284" r:id="rId16"/>
    <p:sldId id="285" r:id="rId17"/>
    <p:sldId id="286" r:id="rId18"/>
    <p:sldId id="287" r:id="rId19"/>
    <p:sldId id="289" r:id="rId20"/>
    <p:sldId id="290" r:id="rId21"/>
    <p:sldId id="291" r:id="rId22"/>
    <p:sldId id="304" r:id="rId23"/>
    <p:sldId id="292" r:id="rId24"/>
    <p:sldId id="296" r:id="rId25"/>
    <p:sldId id="299" r:id="rId26"/>
    <p:sldId id="300" r:id="rId27"/>
    <p:sldId id="301" r:id="rId28"/>
    <p:sldId id="298" r:id="rId29"/>
    <p:sldId id="306" r:id="rId30"/>
    <p:sldId id="303" r:id="rId31"/>
    <p:sldId id="308" r:id="rId32"/>
    <p:sldId id="307" r:id="rId33"/>
  </p:sldIdLst>
  <p:sldSz cx="9144000" cy="6858000" type="screen4x3"/>
  <p:notesSz cx="6648450" cy="97742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006600"/>
    <a:srgbClr val="003300"/>
    <a:srgbClr val="000066"/>
    <a:srgbClr val="0000CC"/>
    <a:srgbClr val="339933"/>
    <a:srgbClr val="C6ECC6"/>
    <a:srgbClr val="FF6969"/>
    <a:srgbClr val="CEDBF2"/>
    <a:srgbClr val="A3BB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07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0011458675134303E-2"/>
          <c:y val="2.8252462402400855E-2"/>
          <c:w val="0.67887379702537209"/>
          <c:h val="0.89719889180519119"/>
        </c:manualLayout>
      </c:layout>
      <c:bar3DChart>
        <c:barDir val="col"/>
        <c:grouping val="clustered"/>
        <c:varyColors val="0"/>
        <c:ser>
          <c:idx val="0"/>
          <c:order val="0"/>
          <c:tx>
            <c:v>Bando 2011</c:v>
          </c:tx>
          <c:spPr>
            <a:ln>
              <a:solidFill>
                <a:sysClr val="windowText" lastClr="000000"/>
              </a:solidFill>
            </a:ln>
          </c:spPr>
          <c:invertIfNegative val="0"/>
          <c:val>
            <c:numRef>
              <c:f>'2011'!$AQ$22:$AQ$24</c:f>
              <c:numCache>
                <c:formatCode>0%</c:formatCode>
                <c:ptCount val="3"/>
                <c:pt idx="0">
                  <c:v>0.43610144206862261</c:v>
                </c:pt>
                <c:pt idx="1">
                  <c:v>0.34311287916459488</c:v>
                </c:pt>
                <c:pt idx="2">
                  <c:v>0.22078567876678271</c:v>
                </c:pt>
              </c:numCache>
            </c:numRef>
          </c:val>
        </c:ser>
        <c:ser>
          <c:idx val="1"/>
          <c:order val="1"/>
          <c:tx>
            <c:v>Bando 2012</c:v>
          </c:tx>
          <c:spPr>
            <a:solidFill>
              <a:srgbClr val="F79646">
                <a:lumMod val="75000"/>
              </a:srgbClr>
            </a:solidFill>
            <a:ln>
              <a:solidFill>
                <a:sysClr val="windowText" lastClr="000000"/>
              </a:solidFill>
            </a:ln>
          </c:spPr>
          <c:invertIfNegative val="0"/>
          <c:val>
            <c:numRef>
              <c:f>'2011'!$AR$22:$AR$24</c:f>
              <c:numCache>
                <c:formatCode>0%</c:formatCode>
                <c:ptCount val="3"/>
                <c:pt idx="0">
                  <c:v>0.46262626262626266</c:v>
                </c:pt>
                <c:pt idx="1">
                  <c:v>0.30909090909090914</c:v>
                </c:pt>
                <c:pt idx="2">
                  <c:v>0.22828282828282834</c:v>
                </c:pt>
              </c:numCache>
            </c:numRef>
          </c:val>
        </c:ser>
        <c:ser>
          <c:idx val="2"/>
          <c:order val="2"/>
          <c:tx>
            <c:v>Bando 2013</c:v>
          </c:tx>
          <c:spPr>
            <a:solidFill>
              <a:srgbClr val="006600"/>
            </a:solidFill>
            <a:ln>
              <a:solidFill>
                <a:sysClr val="windowText" lastClr="000000"/>
              </a:solidFill>
            </a:ln>
          </c:spPr>
          <c:invertIfNegative val="0"/>
          <c:val>
            <c:numRef>
              <c:f>'2011'!$AS$22:$AS$24</c:f>
              <c:numCache>
                <c:formatCode>0%</c:formatCode>
                <c:ptCount val="3"/>
                <c:pt idx="0">
                  <c:v>0.48291457286432182</c:v>
                </c:pt>
                <c:pt idx="1">
                  <c:v>0.34597989949748753</c:v>
                </c:pt>
                <c:pt idx="2">
                  <c:v>0.17110552763819092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0"/>
        <c:gapDepth val="186"/>
        <c:shape val="box"/>
        <c:axId val="169116384"/>
        <c:axId val="169115992"/>
        <c:axId val="0"/>
      </c:bar3DChart>
      <c:catAx>
        <c:axId val="169116384"/>
        <c:scaling>
          <c:orientation val="minMax"/>
        </c:scaling>
        <c:delete val="1"/>
        <c:axPos val="b"/>
        <c:majorTickMark val="out"/>
        <c:minorTickMark val="none"/>
        <c:tickLblPos val="none"/>
        <c:crossAx val="169115992"/>
        <c:crosses val="autoZero"/>
        <c:auto val="1"/>
        <c:lblAlgn val="ctr"/>
        <c:lblOffset val="100"/>
        <c:noMultiLvlLbl val="0"/>
      </c:catAx>
      <c:valAx>
        <c:axId val="169115992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400" b="1">
                <a:solidFill>
                  <a:srgbClr val="000066"/>
                </a:solidFill>
              </a:defRPr>
            </a:pPr>
            <a:endParaRPr lang="it-IT"/>
          </a:p>
        </c:txPr>
        <c:crossAx val="1691163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0732489275070807"/>
          <c:y val="0.30450933324347312"/>
          <c:w val="0.183392512917668"/>
          <c:h val="0.2808444518887504"/>
        </c:manualLayout>
      </c:layout>
      <c:overlay val="0"/>
      <c:txPr>
        <a:bodyPr/>
        <a:lstStyle/>
        <a:p>
          <a:pPr>
            <a:defRPr sz="1800" b="1">
              <a:solidFill>
                <a:srgbClr val="000066"/>
              </a:solidFill>
            </a:defRPr>
          </a:pPr>
          <a:endParaRPr lang="it-IT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v>Bando 2011</c:v>
          </c:tx>
          <c:spPr>
            <a:ln>
              <a:solidFill>
                <a:schemeClr val="tx1"/>
              </a:solidFill>
            </a:ln>
          </c:spPr>
          <c:invertIfNegative val="0"/>
          <c:cat>
            <c:strRef>
              <c:f>Foglio2!$B$33:$B$39</c:f>
              <c:strCache>
                <c:ptCount val="7"/>
                <c:pt idx="0">
                  <c:v>1-10</c:v>
                </c:pt>
                <c:pt idx="1">
                  <c:v>11-15</c:v>
                </c:pt>
                <c:pt idx="2">
                  <c:v>16-20</c:v>
                </c:pt>
                <c:pt idx="3">
                  <c:v>21-30</c:v>
                </c:pt>
                <c:pt idx="4">
                  <c:v>31-50</c:v>
                </c:pt>
                <c:pt idx="5">
                  <c:v>51-100</c:v>
                </c:pt>
                <c:pt idx="6">
                  <c:v>oltre 100</c:v>
                </c:pt>
              </c:strCache>
            </c:strRef>
          </c:cat>
          <c:val>
            <c:numRef>
              <c:f>Foglio2!$C$33:$C$39</c:f>
              <c:numCache>
                <c:formatCode>General</c:formatCode>
                <c:ptCount val="7"/>
                <c:pt idx="0">
                  <c:v>51</c:v>
                </c:pt>
                <c:pt idx="1">
                  <c:v>13.6</c:v>
                </c:pt>
                <c:pt idx="2">
                  <c:v>7.6</c:v>
                </c:pt>
                <c:pt idx="3">
                  <c:v>7.9</c:v>
                </c:pt>
                <c:pt idx="4">
                  <c:v>8.1</c:v>
                </c:pt>
                <c:pt idx="5">
                  <c:v>6.3</c:v>
                </c:pt>
                <c:pt idx="6">
                  <c:v>5.4700000000000006</c:v>
                </c:pt>
              </c:numCache>
            </c:numRef>
          </c:val>
        </c:ser>
        <c:ser>
          <c:idx val="1"/>
          <c:order val="1"/>
          <c:tx>
            <c:v>Bando 2012</c:v>
          </c:tx>
          <c:spPr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Foglio2!$B$33:$B$39</c:f>
              <c:strCache>
                <c:ptCount val="7"/>
                <c:pt idx="0">
                  <c:v>1-10</c:v>
                </c:pt>
                <c:pt idx="1">
                  <c:v>11-15</c:v>
                </c:pt>
                <c:pt idx="2">
                  <c:v>16-20</c:v>
                </c:pt>
                <c:pt idx="3">
                  <c:v>21-30</c:v>
                </c:pt>
                <c:pt idx="4">
                  <c:v>31-50</c:v>
                </c:pt>
                <c:pt idx="5">
                  <c:v>51-100</c:v>
                </c:pt>
                <c:pt idx="6">
                  <c:v>oltre 100</c:v>
                </c:pt>
              </c:strCache>
            </c:strRef>
          </c:cat>
          <c:val>
            <c:numRef>
              <c:f>Foglio2!$D$33:$D$39</c:f>
              <c:numCache>
                <c:formatCode>General</c:formatCode>
                <c:ptCount val="7"/>
                <c:pt idx="0">
                  <c:v>53.8</c:v>
                </c:pt>
                <c:pt idx="1">
                  <c:v>14</c:v>
                </c:pt>
                <c:pt idx="2">
                  <c:v>6.45</c:v>
                </c:pt>
                <c:pt idx="3">
                  <c:v>7.45</c:v>
                </c:pt>
                <c:pt idx="4">
                  <c:v>8.3000000000000007</c:v>
                </c:pt>
                <c:pt idx="5">
                  <c:v>5.8</c:v>
                </c:pt>
                <c:pt idx="6">
                  <c:v>4.0999999999999996</c:v>
                </c:pt>
              </c:numCache>
            </c:numRef>
          </c:val>
        </c:ser>
        <c:ser>
          <c:idx val="2"/>
          <c:order val="2"/>
          <c:tx>
            <c:v>Bando 2013</c:v>
          </c:tx>
          <c:spPr>
            <a:solidFill>
              <a:srgbClr val="006600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Foglio2!$B$33:$B$39</c:f>
              <c:strCache>
                <c:ptCount val="7"/>
                <c:pt idx="0">
                  <c:v>1-10</c:v>
                </c:pt>
                <c:pt idx="1">
                  <c:v>11-15</c:v>
                </c:pt>
                <c:pt idx="2">
                  <c:v>16-20</c:v>
                </c:pt>
                <c:pt idx="3">
                  <c:v>21-30</c:v>
                </c:pt>
                <c:pt idx="4">
                  <c:v>31-50</c:v>
                </c:pt>
                <c:pt idx="5">
                  <c:v>51-100</c:v>
                </c:pt>
                <c:pt idx="6">
                  <c:v>oltre 100</c:v>
                </c:pt>
              </c:strCache>
            </c:strRef>
          </c:cat>
          <c:val>
            <c:numRef>
              <c:f>Foglio2!$E$33:$E$39</c:f>
              <c:numCache>
                <c:formatCode>General</c:formatCode>
                <c:ptCount val="7"/>
                <c:pt idx="0">
                  <c:v>60.6</c:v>
                </c:pt>
                <c:pt idx="1">
                  <c:v>14.6</c:v>
                </c:pt>
                <c:pt idx="2">
                  <c:v>6.3599999999999994</c:v>
                </c:pt>
                <c:pt idx="3">
                  <c:v>6.9300000000000006</c:v>
                </c:pt>
                <c:pt idx="4">
                  <c:v>5.37</c:v>
                </c:pt>
                <c:pt idx="5">
                  <c:v>3.4899999999999998</c:v>
                </c:pt>
                <c:pt idx="6">
                  <c:v>2.59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69115208"/>
        <c:axId val="169114816"/>
        <c:axId val="0"/>
      </c:bar3DChart>
      <c:catAx>
        <c:axId val="1691152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 b="1">
                <a:solidFill>
                  <a:srgbClr val="000066"/>
                </a:solidFill>
              </a:defRPr>
            </a:pPr>
            <a:endParaRPr lang="it-IT"/>
          </a:p>
        </c:txPr>
        <c:crossAx val="169114816"/>
        <c:crosses val="autoZero"/>
        <c:auto val="1"/>
        <c:lblAlgn val="ctr"/>
        <c:lblOffset val="100"/>
        <c:noMultiLvlLbl val="0"/>
      </c:catAx>
      <c:valAx>
        <c:axId val="169114816"/>
        <c:scaling>
          <c:orientation val="minMax"/>
          <c:max val="70"/>
        </c:scaling>
        <c:delete val="0"/>
        <c:axPos val="l"/>
        <c:majorGridlines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 b="1">
                <a:solidFill>
                  <a:srgbClr val="000066"/>
                </a:solidFill>
              </a:defRPr>
            </a:pPr>
            <a:endParaRPr lang="it-IT"/>
          </a:p>
        </c:txPr>
        <c:crossAx val="169115208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 sz="1800" b="1">
              <a:solidFill>
                <a:srgbClr val="000066"/>
              </a:solidFill>
            </a:defRPr>
          </a:pPr>
          <a:endParaRPr lang="it-IT"/>
        </a:p>
      </c:txPr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1313" cy="4889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765550" y="0"/>
            <a:ext cx="2881313" cy="4889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BF84D9-425A-4BED-8DFD-246CD43E676F}" type="datetimeFigureOut">
              <a:rPr lang="it-IT" smtClean="0"/>
              <a:t>07/12/2015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881063" y="733425"/>
            <a:ext cx="4886325" cy="36655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65163" y="4643438"/>
            <a:ext cx="5318125" cy="43973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283700"/>
            <a:ext cx="2881313" cy="4889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765550" y="9283700"/>
            <a:ext cx="2881313" cy="4889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B7F5B7-BD84-461F-A7AE-A8E6F0D86C5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1671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B7F5B7-BD84-461F-A7AE-A8E6F0D86C51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80592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rgbClr val="00264C"/>
                </a:solidFill>
              </a:defRPr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CABA2-D969-4B73-8C7A-43881D4009C8}" type="datetimeFigureOut">
              <a:rPr lang="it-IT" smtClean="0"/>
              <a:pPr/>
              <a:t>07/12/2015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57C05-25C8-4898-A6BC-D1DDBF136B30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8691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264C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rgbClr val="00264C"/>
                </a:solidFill>
              </a:defRPr>
            </a:lvl1pPr>
            <a:lvl2pPr>
              <a:defRPr>
                <a:solidFill>
                  <a:srgbClr val="00264C"/>
                </a:solidFill>
              </a:defRPr>
            </a:lvl2pPr>
            <a:lvl3pPr>
              <a:defRPr>
                <a:solidFill>
                  <a:srgbClr val="00264C"/>
                </a:solidFill>
              </a:defRPr>
            </a:lvl3pPr>
            <a:lvl4pPr>
              <a:defRPr>
                <a:solidFill>
                  <a:srgbClr val="00264C"/>
                </a:solidFill>
              </a:defRPr>
            </a:lvl4pPr>
            <a:lvl5pPr>
              <a:defRPr>
                <a:solidFill>
                  <a:srgbClr val="00264C"/>
                </a:solidFill>
              </a:defRPr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CABA2-D969-4B73-8C7A-43881D4009C8}" type="datetimeFigureOut">
              <a:rPr lang="it-IT" smtClean="0"/>
              <a:pPr/>
              <a:t>07/12/2015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57C05-25C8-4898-A6BC-D1DDBF136B30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9896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CABA2-D969-4B73-8C7A-43881D4009C8}" type="datetimeFigureOut">
              <a:rPr lang="it-IT" smtClean="0"/>
              <a:pPr/>
              <a:t>07/12/2015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57C05-25C8-4898-A6BC-D1DDBF136B30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8112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6732" y="131946"/>
            <a:ext cx="8427716" cy="848782"/>
          </a:xfrm>
        </p:spPr>
        <p:txBody>
          <a:bodyPr/>
          <a:lstStyle>
            <a:lvl1pPr algn="l">
              <a:defRPr sz="3200" b="1">
                <a:solidFill>
                  <a:srgbClr val="800000"/>
                </a:solidFill>
              </a:defRPr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9512" y="1124744"/>
            <a:ext cx="8424936" cy="5001419"/>
          </a:xfrm>
        </p:spPr>
        <p:txBody>
          <a:bodyPr/>
          <a:lstStyle>
            <a:lvl1pPr marL="342900" indent="-342900">
              <a:buClr>
                <a:srgbClr val="800000"/>
              </a:buClr>
              <a:buFont typeface="Wingdings" panose="05000000000000000000" pitchFamily="2" charset="2"/>
              <a:buChar char="§"/>
              <a:defRPr b="1">
                <a:solidFill>
                  <a:srgbClr val="00264C"/>
                </a:solidFill>
              </a:defRPr>
            </a:lvl1pPr>
            <a:lvl2pPr>
              <a:defRPr b="1">
                <a:solidFill>
                  <a:srgbClr val="00264C"/>
                </a:solidFill>
              </a:defRPr>
            </a:lvl2pPr>
            <a:lvl3pPr>
              <a:defRPr b="1">
                <a:solidFill>
                  <a:srgbClr val="00264C"/>
                </a:solidFill>
              </a:defRPr>
            </a:lvl3pPr>
            <a:lvl4pPr>
              <a:defRPr b="1">
                <a:solidFill>
                  <a:srgbClr val="00264C"/>
                </a:solidFill>
              </a:defRPr>
            </a:lvl4pPr>
            <a:lvl5pPr>
              <a:defRPr b="1">
                <a:solidFill>
                  <a:srgbClr val="00264C"/>
                </a:solidFill>
              </a:defRPr>
            </a:lvl5pPr>
          </a:lstStyle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CABA2-D969-4B73-8C7A-43881D4009C8}" type="datetimeFigureOut">
              <a:rPr lang="it-IT" smtClean="0"/>
              <a:pPr/>
              <a:t>07/12/2015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solidFill>
                  <a:srgbClr val="00264C"/>
                </a:solidFill>
              </a:defRPr>
            </a:lvl1pPr>
          </a:lstStyle>
          <a:p>
            <a:fld id="{49257C05-25C8-4898-A6BC-D1DDBF136B30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7" name="CasellaDiTesto 6"/>
          <p:cNvSpPr txBox="1"/>
          <p:nvPr userDrawn="1"/>
        </p:nvSpPr>
        <p:spPr>
          <a:xfrm>
            <a:off x="8748464" y="6599759"/>
            <a:ext cx="432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9257C05-25C8-4898-A6BC-D1DDBF136B30}" type="slidenum">
              <a:rPr lang="it-IT" sz="1200" b="1" smtClean="0">
                <a:solidFill>
                  <a:srgbClr val="00264C"/>
                </a:solidFill>
              </a:rPr>
              <a:pPr/>
              <a:t>‹N›</a:t>
            </a:fld>
            <a:endParaRPr lang="it-IT" sz="1200" b="1" dirty="0">
              <a:solidFill>
                <a:srgbClr val="00264C"/>
              </a:solidFill>
            </a:endParaRPr>
          </a:p>
        </p:txBody>
      </p:sp>
      <p:cxnSp>
        <p:nvCxnSpPr>
          <p:cNvPr id="12" name="Connettore 1 11"/>
          <p:cNvCxnSpPr/>
          <p:nvPr userDrawn="1"/>
        </p:nvCxnSpPr>
        <p:spPr>
          <a:xfrm>
            <a:off x="179512" y="1052736"/>
            <a:ext cx="8424936" cy="0"/>
          </a:xfrm>
          <a:prstGeom prst="line">
            <a:avLst/>
          </a:prstGeom>
          <a:ln w="15875">
            <a:solidFill>
              <a:srgbClr val="8FACE1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3830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00264C"/>
                </a:solidFill>
              </a:defRPr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CABA2-D969-4B73-8C7A-43881D4009C8}" type="datetimeFigureOut">
              <a:rPr lang="it-IT" smtClean="0"/>
              <a:pPr/>
              <a:t>07/12/2015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57C05-25C8-4898-A6BC-D1DDBF136B30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1745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264C"/>
                </a:solidFill>
              </a:defRPr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rgbClr val="00264C"/>
                </a:solidFill>
              </a:defRPr>
            </a:lvl1pPr>
            <a:lvl2pPr>
              <a:defRPr sz="2400">
                <a:solidFill>
                  <a:srgbClr val="00264C"/>
                </a:solidFill>
              </a:defRPr>
            </a:lvl2pPr>
            <a:lvl3pPr>
              <a:defRPr sz="2000">
                <a:solidFill>
                  <a:srgbClr val="00264C"/>
                </a:solidFill>
              </a:defRPr>
            </a:lvl3pPr>
            <a:lvl4pPr>
              <a:defRPr sz="1800">
                <a:solidFill>
                  <a:srgbClr val="00264C"/>
                </a:solidFill>
              </a:defRPr>
            </a:lvl4pPr>
            <a:lvl5pPr>
              <a:defRPr sz="1800">
                <a:solidFill>
                  <a:srgbClr val="00264C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rgbClr val="00264C"/>
                </a:solidFill>
              </a:defRPr>
            </a:lvl1pPr>
            <a:lvl2pPr>
              <a:defRPr sz="2400">
                <a:solidFill>
                  <a:srgbClr val="00264C"/>
                </a:solidFill>
              </a:defRPr>
            </a:lvl2pPr>
            <a:lvl3pPr>
              <a:defRPr sz="2000">
                <a:solidFill>
                  <a:srgbClr val="00264C"/>
                </a:solidFill>
              </a:defRPr>
            </a:lvl3pPr>
            <a:lvl4pPr>
              <a:defRPr sz="1800">
                <a:solidFill>
                  <a:srgbClr val="00264C"/>
                </a:solidFill>
              </a:defRPr>
            </a:lvl4pPr>
            <a:lvl5pPr>
              <a:defRPr sz="1800">
                <a:solidFill>
                  <a:srgbClr val="00264C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CABA2-D969-4B73-8C7A-43881D4009C8}" type="datetimeFigureOut">
              <a:rPr lang="it-IT" smtClean="0"/>
              <a:pPr/>
              <a:t>07/12/2015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57C05-25C8-4898-A6BC-D1DDBF136B30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47820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264C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264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solidFill>
                  <a:srgbClr val="00264C"/>
                </a:solidFill>
              </a:defRPr>
            </a:lvl1pPr>
            <a:lvl2pPr>
              <a:defRPr sz="2000">
                <a:solidFill>
                  <a:srgbClr val="00264C"/>
                </a:solidFill>
              </a:defRPr>
            </a:lvl2pPr>
            <a:lvl3pPr>
              <a:defRPr sz="1800">
                <a:solidFill>
                  <a:srgbClr val="00264C"/>
                </a:solidFill>
              </a:defRPr>
            </a:lvl3pPr>
            <a:lvl4pPr>
              <a:defRPr sz="1600">
                <a:solidFill>
                  <a:srgbClr val="00264C"/>
                </a:solidFill>
              </a:defRPr>
            </a:lvl4pPr>
            <a:lvl5pPr>
              <a:defRPr sz="1600">
                <a:solidFill>
                  <a:srgbClr val="00264C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264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solidFill>
                  <a:srgbClr val="00264C"/>
                </a:solidFill>
              </a:defRPr>
            </a:lvl1pPr>
            <a:lvl2pPr>
              <a:defRPr sz="2000">
                <a:solidFill>
                  <a:srgbClr val="00264C"/>
                </a:solidFill>
              </a:defRPr>
            </a:lvl2pPr>
            <a:lvl3pPr>
              <a:defRPr sz="1800">
                <a:solidFill>
                  <a:srgbClr val="00264C"/>
                </a:solidFill>
              </a:defRPr>
            </a:lvl3pPr>
            <a:lvl4pPr>
              <a:defRPr sz="1600">
                <a:solidFill>
                  <a:srgbClr val="00264C"/>
                </a:solidFill>
              </a:defRPr>
            </a:lvl4pPr>
            <a:lvl5pPr>
              <a:defRPr sz="1600">
                <a:solidFill>
                  <a:srgbClr val="00264C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CABA2-D969-4B73-8C7A-43881D4009C8}" type="datetimeFigureOut">
              <a:rPr lang="it-IT" smtClean="0"/>
              <a:pPr/>
              <a:t>07/12/2015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57C05-25C8-4898-A6BC-D1DDBF136B30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1286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264C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CABA2-D969-4B73-8C7A-43881D4009C8}" type="datetimeFigureOut">
              <a:rPr lang="it-IT" smtClean="0"/>
              <a:pPr/>
              <a:t>07/12/2015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57C05-25C8-4898-A6BC-D1DDBF136B30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20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CABA2-D969-4B73-8C7A-43881D4009C8}" type="datetimeFigureOut">
              <a:rPr lang="it-IT" smtClean="0"/>
              <a:pPr/>
              <a:t>07/12/2015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57C05-25C8-4898-A6BC-D1DDBF136B30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5278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rgbClr val="00264C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rgbClr val="00264C"/>
                </a:solidFill>
              </a:defRPr>
            </a:lvl1pPr>
            <a:lvl2pPr>
              <a:defRPr sz="2800">
                <a:solidFill>
                  <a:srgbClr val="00264C"/>
                </a:solidFill>
              </a:defRPr>
            </a:lvl2pPr>
            <a:lvl3pPr>
              <a:defRPr sz="2400">
                <a:solidFill>
                  <a:srgbClr val="00264C"/>
                </a:solidFill>
              </a:defRPr>
            </a:lvl3pPr>
            <a:lvl4pPr>
              <a:defRPr sz="2000">
                <a:solidFill>
                  <a:srgbClr val="00264C"/>
                </a:solidFill>
              </a:defRPr>
            </a:lvl4pPr>
            <a:lvl5pPr>
              <a:defRPr sz="2000">
                <a:solidFill>
                  <a:srgbClr val="00264C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rgbClr val="00264C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CABA2-D969-4B73-8C7A-43881D4009C8}" type="datetimeFigureOut">
              <a:rPr lang="it-IT" smtClean="0"/>
              <a:pPr/>
              <a:t>07/12/2015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57C05-25C8-4898-A6BC-D1DDBF136B30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4000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rgbClr val="00264C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rgbClr val="00264C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rgbClr val="00264C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CABA2-D969-4B73-8C7A-43881D4009C8}" type="datetimeFigureOut">
              <a:rPr lang="it-IT" smtClean="0"/>
              <a:pPr/>
              <a:t>07/12/2015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57C05-25C8-4898-A6BC-D1DDBF136B30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89187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7EDF9"/>
            </a:gs>
            <a:gs pos="50000">
              <a:srgbClr val="EBF0F9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176732" y="131946"/>
            <a:ext cx="8571732" cy="8487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79512" y="1124744"/>
            <a:ext cx="8507288" cy="5001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4CABA2-D969-4B73-8C7A-43881D4009C8}" type="datetimeFigureOut">
              <a:rPr lang="it-IT" smtClean="0"/>
              <a:pPr/>
              <a:t>07/12/2015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257C05-25C8-4898-A6BC-D1DDBF136B30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0" name="Rettangolo 9"/>
          <p:cNvSpPr/>
          <p:nvPr userDrawn="1"/>
        </p:nvSpPr>
        <p:spPr>
          <a:xfrm>
            <a:off x="8676456" y="0"/>
            <a:ext cx="467542" cy="6858000"/>
          </a:xfrm>
          <a:custGeom>
            <a:avLst/>
            <a:gdLst>
              <a:gd name="connsiteX0" fmla="*/ 0 w 467544"/>
              <a:gd name="connsiteY0" fmla="*/ 0 h 6858000"/>
              <a:gd name="connsiteX1" fmla="*/ 467544 w 467544"/>
              <a:gd name="connsiteY1" fmla="*/ 0 h 6858000"/>
              <a:gd name="connsiteX2" fmla="*/ 467544 w 467544"/>
              <a:gd name="connsiteY2" fmla="*/ 6858000 h 6858000"/>
              <a:gd name="connsiteX3" fmla="*/ 0 w 467544"/>
              <a:gd name="connsiteY3" fmla="*/ 6858000 h 6858000"/>
              <a:gd name="connsiteX4" fmla="*/ 0 w 467544"/>
              <a:gd name="connsiteY4" fmla="*/ 0 h 6858000"/>
              <a:gd name="connsiteX0" fmla="*/ 0 w 467544"/>
              <a:gd name="connsiteY0" fmla="*/ 0 h 6858000"/>
              <a:gd name="connsiteX1" fmla="*/ 467544 w 467544"/>
              <a:gd name="connsiteY1" fmla="*/ 0 h 6858000"/>
              <a:gd name="connsiteX2" fmla="*/ 467544 w 467544"/>
              <a:gd name="connsiteY2" fmla="*/ 6858000 h 6858000"/>
              <a:gd name="connsiteX3" fmla="*/ 69011 w 467544"/>
              <a:gd name="connsiteY3" fmla="*/ 6167887 h 6858000"/>
              <a:gd name="connsiteX4" fmla="*/ 0 w 467544"/>
              <a:gd name="connsiteY4" fmla="*/ 0 h 6858000"/>
              <a:gd name="connsiteX0" fmla="*/ 103518 w 398533"/>
              <a:gd name="connsiteY0" fmla="*/ 1328468 h 6858000"/>
              <a:gd name="connsiteX1" fmla="*/ 398533 w 398533"/>
              <a:gd name="connsiteY1" fmla="*/ 0 h 6858000"/>
              <a:gd name="connsiteX2" fmla="*/ 398533 w 398533"/>
              <a:gd name="connsiteY2" fmla="*/ 6858000 h 6858000"/>
              <a:gd name="connsiteX3" fmla="*/ 0 w 398533"/>
              <a:gd name="connsiteY3" fmla="*/ 6167887 h 6858000"/>
              <a:gd name="connsiteX4" fmla="*/ 103518 w 398533"/>
              <a:gd name="connsiteY4" fmla="*/ 1328468 h 6858000"/>
              <a:gd name="connsiteX0" fmla="*/ 103518 w 398533"/>
              <a:gd name="connsiteY0" fmla="*/ 1328468 h 6858000"/>
              <a:gd name="connsiteX1" fmla="*/ 398533 w 398533"/>
              <a:gd name="connsiteY1" fmla="*/ 0 h 6858000"/>
              <a:gd name="connsiteX2" fmla="*/ 398533 w 398533"/>
              <a:gd name="connsiteY2" fmla="*/ 6858000 h 6858000"/>
              <a:gd name="connsiteX3" fmla="*/ 0 w 398533"/>
              <a:gd name="connsiteY3" fmla="*/ 6167887 h 6858000"/>
              <a:gd name="connsiteX4" fmla="*/ 103518 w 398533"/>
              <a:gd name="connsiteY4" fmla="*/ 1328468 h 6858000"/>
              <a:gd name="connsiteX0" fmla="*/ 113579 w 408594"/>
              <a:gd name="connsiteY0" fmla="*/ 1328468 h 6858000"/>
              <a:gd name="connsiteX1" fmla="*/ 408594 w 408594"/>
              <a:gd name="connsiteY1" fmla="*/ 0 h 6858000"/>
              <a:gd name="connsiteX2" fmla="*/ 408594 w 408594"/>
              <a:gd name="connsiteY2" fmla="*/ 6858000 h 6858000"/>
              <a:gd name="connsiteX3" fmla="*/ 10061 w 408594"/>
              <a:gd name="connsiteY3" fmla="*/ 6167887 h 6858000"/>
              <a:gd name="connsiteX4" fmla="*/ 113579 w 408594"/>
              <a:gd name="connsiteY4" fmla="*/ 1328468 h 6858000"/>
              <a:gd name="connsiteX0" fmla="*/ 334918 w 629933"/>
              <a:gd name="connsiteY0" fmla="*/ 1328468 h 6858000"/>
              <a:gd name="connsiteX1" fmla="*/ 629933 w 629933"/>
              <a:gd name="connsiteY1" fmla="*/ 0 h 6858000"/>
              <a:gd name="connsiteX2" fmla="*/ 629933 w 629933"/>
              <a:gd name="connsiteY2" fmla="*/ 6858000 h 6858000"/>
              <a:gd name="connsiteX3" fmla="*/ 231400 w 629933"/>
              <a:gd name="connsiteY3" fmla="*/ 6167887 h 6858000"/>
              <a:gd name="connsiteX4" fmla="*/ 334918 w 629933"/>
              <a:gd name="connsiteY4" fmla="*/ 1328468 h 6858000"/>
              <a:gd name="connsiteX0" fmla="*/ 294500 w 744790"/>
              <a:gd name="connsiteY0" fmla="*/ 1242203 h 6858000"/>
              <a:gd name="connsiteX1" fmla="*/ 744790 w 744790"/>
              <a:gd name="connsiteY1" fmla="*/ 0 h 6858000"/>
              <a:gd name="connsiteX2" fmla="*/ 744790 w 744790"/>
              <a:gd name="connsiteY2" fmla="*/ 6858000 h 6858000"/>
              <a:gd name="connsiteX3" fmla="*/ 346257 w 744790"/>
              <a:gd name="connsiteY3" fmla="*/ 6167887 h 6858000"/>
              <a:gd name="connsiteX4" fmla="*/ 294500 w 744790"/>
              <a:gd name="connsiteY4" fmla="*/ 1242203 h 6858000"/>
              <a:gd name="connsiteX0" fmla="*/ 294500 w 744790"/>
              <a:gd name="connsiteY0" fmla="*/ 992037 h 6607834"/>
              <a:gd name="connsiteX1" fmla="*/ 727537 w 744790"/>
              <a:gd name="connsiteY1" fmla="*/ 0 h 6607834"/>
              <a:gd name="connsiteX2" fmla="*/ 744790 w 744790"/>
              <a:gd name="connsiteY2" fmla="*/ 6607834 h 6607834"/>
              <a:gd name="connsiteX3" fmla="*/ 346257 w 744790"/>
              <a:gd name="connsiteY3" fmla="*/ 5917721 h 6607834"/>
              <a:gd name="connsiteX4" fmla="*/ 294500 w 744790"/>
              <a:gd name="connsiteY4" fmla="*/ 992037 h 6607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4790" h="6607834">
                <a:moveTo>
                  <a:pt x="294500" y="992037"/>
                </a:moveTo>
                <a:cubicBezTo>
                  <a:pt x="237563" y="333554"/>
                  <a:pt x="629199" y="442823"/>
                  <a:pt x="727537" y="0"/>
                </a:cubicBezTo>
                <a:lnTo>
                  <a:pt x="744790" y="6607834"/>
                </a:lnTo>
                <a:lnTo>
                  <a:pt x="346257" y="5917721"/>
                </a:lnTo>
                <a:cubicBezTo>
                  <a:pt x="380763" y="4304581"/>
                  <a:pt x="-412866" y="2976113"/>
                  <a:pt x="294500" y="992037"/>
                </a:cubicBezTo>
                <a:close/>
              </a:path>
            </a:pathLst>
          </a:custGeom>
          <a:gradFill>
            <a:gsLst>
              <a:gs pos="10000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Rettangolo 10"/>
          <p:cNvSpPr/>
          <p:nvPr userDrawn="1"/>
        </p:nvSpPr>
        <p:spPr>
          <a:xfrm>
            <a:off x="5076056" y="58390"/>
            <a:ext cx="899066" cy="354317"/>
          </a:xfrm>
          <a:custGeom>
            <a:avLst/>
            <a:gdLst>
              <a:gd name="connsiteX0" fmla="*/ 0 w 1008112"/>
              <a:gd name="connsiteY0" fmla="*/ 0 h 792088"/>
              <a:gd name="connsiteX1" fmla="*/ 1008112 w 1008112"/>
              <a:gd name="connsiteY1" fmla="*/ 0 h 792088"/>
              <a:gd name="connsiteX2" fmla="*/ 1008112 w 1008112"/>
              <a:gd name="connsiteY2" fmla="*/ 792088 h 792088"/>
              <a:gd name="connsiteX3" fmla="*/ 0 w 1008112"/>
              <a:gd name="connsiteY3" fmla="*/ 792088 h 792088"/>
              <a:gd name="connsiteX4" fmla="*/ 0 w 1008112"/>
              <a:gd name="connsiteY4" fmla="*/ 0 h 792088"/>
              <a:gd name="connsiteX0" fmla="*/ 1690778 w 1690778"/>
              <a:gd name="connsiteY0" fmla="*/ 146649 h 792088"/>
              <a:gd name="connsiteX1" fmla="*/ 1008112 w 1690778"/>
              <a:gd name="connsiteY1" fmla="*/ 0 h 792088"/>
              <a:gd name="connsiteX2" fmla="*/ 1008112 w 1690778"/>
              <a:gd name="connsiteY2" fmla="*/ 792088 h 792088"/>
              <a:gd name="connsiteX3" fmla="*/ 0 w 1690778"/>
              <a:gd name="connsiteY3" fmla="*/ 792088 h 792088"/>
              <a:gd name="connsiteX4" fmla="*/ 1690778 w 1690778"/>
              <a:gd name="connsiteY4" fmla="*/ 146649 h 792088"/>
              <a:gd name="connsiteX0" fmla="*/ 1690778 w 1690778"/>
              <a:gd name="connsiteY0" fmla="*/ 146649 h 792088"/>
              <a:gd name="connsiteX1" fmla="*/ 1008112 w 1690778"/>
              <a:gd name="connsiteY1" fmla="*/ 0 h 792088"/>
              <a:gd name="connsiteX2" fmla="*/ 1008112 w 1690778"/>
              <a:gd name="connsiteY2" fmla="*/ 792088 h 792088"/>
              <a:gd name="connsiteX3" fmla="*/ 0 w 1690778"/>
              <a:gd name="connsiteY3" fmla="*/ 792088 h 792088"/>
              <a:gd name="connsiteX4" fmla="*/ 1690778 w 1690778"/>
              <a:gd name="connsiteY4" fmla="*/ 146649 h 792088"/>
              <a:gd name="connsiteX0" fmla="*/ 1690778 w 1690778"/>
              <a:gd name="connsiteY0" fmla="*/ 301441 h 946880"/>
              <a:gd name="connsiteX1" fmla="*/ 1008112 w 1690778"/>
              <a:gd name="connsiteY1" fmla="*/ 154792 h 946880"/>
              <a:gd name="connsiteX2" fmla="*/ 1008112 w 1690778"/>
              <a:gd name="connsiteY2" fmla="*/ 946880 h 946880"/>
              <a:gd name="connsiteX3" fmla="*/ 0 w 1690778"/>
              <a:gd name="connsiteY3" fmla="*/ 946880 h 946880"/>
              <a:gd name="connsiteX4" fmla="*/ 1690778 w 1690778"/>
              <a:gd name="connsiteY4" fmla="*/ 301441 h 946880"/>
              <a:gd name="connsiteX0" fmla="*/ 1362974 w 1362974"/>
              <a:gd name="connsiteY0" fmla="*/ 301441 h 1128035"/>
              <a:gd name="connsiteX1" fmla="*/ 680308 w 1362974"/>
              <a:gd name="connsiteY1" fmla="*/ 154792 h 1128035"/>
              <a:gd name="connsiteX2" fmla="*/ 680308 w 1362974"/>
              <a:gd name="connsiteY2" fmla="*/ 946880 h 1128035"/>
              <a:gd name="connsiteX3" fmla="*/ 0 w 1362974"/>
              <a:gd name="connsiteY3" fmla="*/ 1128035 h 1128035"/>
              <a:gd name="connsiteX4" fmla="*/ 1362974 w 1362974"/>
              <a:gd name="connsiteY4" fmla="*/ 301441 h 1128035"/>
              <a:gd name="connsiteX0" fmla="*/ 1362974 w 1362974"/>
              <a:gd name="connsiteY0" fmla="*/ 301441 h 1128035"/>
              <a:gd name="connsiteX1" fmla="*/ 680308 w 1362974"/>
              <a:gd name="connsiteY1" fmla="*/ 154792 h 1128035"/>
              <a:gd name="connsiteX2" fmla="*/ 680308 w 1362974"/>
              <a:gd name="connsiteY2" fmla="*/ 946880 h 1128035"/>
              <a:gd name="connsiteX3" fmla="*/ 0 w 1362974"/>
              <a:gd name="connsiteY3" fmla="*/ 1128035 h 1128035"/>
              <a:gd name="connsiteX4" fmla="*/ 1362974 w 1362974"/>
              <a:gd name="connsiteY4" fmla="*/ 301441 h 1128035"/>
              <a:gd name="connsiteX0" fmla="*/ 1362974 w 1362974"/>
              <a:gd name="connsiteY0" fmla="*/ 396972 h 1223566"/>
              <a:gd name="connsiteX1" fmla="*/ 654428 w 1362974"/>
              <a:gd name="connsiteY1" fmla="*/ 26036 h 1223566"/>
              <a:gd name="connsiteX2" fmla="*/ 680308 w 1362974"/>
              <a:gd name="connsiteY2" fmla="*/ 1042411 h 1223566"/>
              <a:gd name="connsiteX3" fmla="*/ 0 w 1362974"/>
              <a:gd name="connsiteY3" fmla="*/ 1223566 h 1223566"/>
              <a:gd name="connsiteX4" fmla="*/ 1362974 w 1362974"/>
              <a:gd name="connsiteY4" fmla="*/ 396972 h 1223566"/>
              <a:gd name="connsiteX0" fmla="*/ 1362974 w 1391444"/>
              <a:gd name="connsiteY0" fmla="*/ 399553 h 1226147"/>
              <a:gd name="connsiteX1" fmla="*/ 300571 w 1391444"/>
              <a:gd name="connsiteY1" fmla="*/ 233971 h 1226147"/>
              <a:gd name="connsiteX2" fmla="*/ 654428 w 1391444"/>
              <a:gd name="connsiteY2" fmla="*/ 28617 h 1226147"/>
              <a:gd name="connsiteX3" fmla="*/ 680308 w 1391444"/>
              <a:gd name="connsiteY3" fmla="*/ 1044992 h 1226147"/>
              <a:gd name="connsiteX4" fmla="*/ 0 w 1391444"/>
              <a:gd name="connsiteY4" fmla="*/ 1226147 h 1226147"/>
              <a:gd name="connsiteX5" fmla="*/ 1362974 w 1391444"/>
              <a:gd name="connsiteY5" fmla="*/ 399553 h 1226147"/>
              <a:gd name="connsiteX0" fmla="*/ 1362974 w 1391444"/>
              <a:gd name="connsiteY0" fmla="*/ 529357 h 1355951"/>
              <a:gd name="connsiteX1" fmla="*/ 300571 w 1391444"/>
              <a:gd name="connsiteY1" fmla="*/ 363775 h 1355951"/>
              <a:gd name="connsiteX2" fmla="*/ 973605 w 1391444"/>
              <a:gd name="connsiteY2" fmla="*/ 20398 h 1355951"/>
              <a:gd name="connsiteX3" fmla="*/ 680308 w 1391444"/>
              <a:gd name="connsiteY3" fmla="*/ 1174796 h 1355951"/>
              <a:gd name="connsiteX4" fmla="*/ 0 w 1391444"/>
              <a:gd name="connsiteY4" fmla="*/ 1355951 h 1355951"/>
              <a:gd name="connsiteX5" fmla="*/ 1362974 w 1391444"/>
              <a:gd name="connsiteY5" fmla="*/ 529357 h 1355951"/>
              <a:gd name="connsiteX0" fmla="*/ 1362974 w 1500695"/>
              <a:gd name="connsiteY0" fmla="*/ 541656 h 1368250"/>
              <a:gd name="connsiteX1" fmla="*/ 1378873 w 1500695"/>
              <a:gd name="connsiteY1" fmla="*/ 194919 h 1368250"/>
              <a:gd name="connsiteX2" fmla="*/ 973605 w 1500695"/>
              <a:gd name="connsiteY2" fmla="*/ 32697 h 1368250"/>
              <a:gd name="connsiteX3" fmla="*/ 680308 w 1500695"/>
              <a:gd name="connsiteY3" fmla="*/ 1187095 h 1368250"/>
              <a:gd name="connsiteX4" fmla="*/ 0 w 1500695"/>
              <a:gd name="connsiteY4" fmla="*/ 1368250 h 1368250"/>
              <a:gd name="connsiteX5" fmla="*/ 1362974 w 1500695"/>
              <a:gd name="connsiteY5" fmla="*/ 541656 h 1368250"/>
              <a:gd name="connsiteX0" fmla="*/ 1199072 w 1336793"/>
              <a:gd name="connsiteY0" fmla="*/ 541656 h 1187095"/>
              <a:gd name="connsiteX1" fmla="*/ 1214971 w 1336793"/>
              <a:gd name="connsiteY1" fmla="*/ 194919 h 1187095"/>
              <a:gd name="connsiteX2" fmla="*/ 809703 w 1336793"/>
              <a:gd name="connsiteY2" fmla="*/ 32697 h 1187095"/>
              <a:gd name="connsiteX3" fmla="*/ 516406 w 1336793"/>
              <a:gd name="connsiteY3" fmla="*/ 1187095 h 1187095"/>
              <a:gd name="connsiteX4" fmla="*/ 0 w 1336793"/>
              <a:gd name="connsiteY4" fmla="*/ 1135337 h 1187095"/>
              <a:gd name="connsiteX5" fmla="*/ 1199072 w 1336793"/>
              <a:gd name="connsiteY5" fmla="*/ 541656 h 1187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36793" h="1187095">
                <a:moveTo>
                  <a:pt x="1199072" y="541656"/>
                </a:moveTo>
                <a:cubicBezTo>
                  <a:pt x="1423133" y="397859"/>
                  <a:pt x="1333062" y="256742"/>
                  <a:pt x="1214971" y="194919"/>
                </a:cubicBezTo>
                <a:cubicBezTo>
                  <a:pt x="1096880" y="133096"/>
                  <a:pt x="920379" y="-80907"/>
                  <a:pt x="809703" y="32697"/>
                </a:cubicBezTo>
                <a:lnTo>
                  <a:pt x="516406" y="1187095"/>
                </a:lnTo>
                <a:lnTo>
                  <a:pt x="0" y="1135337"/>
                </a:lnTo>
                <a:cubicBezTo>
                  <a:pt x="63261" y="393980"/>
                  <a:pt x="195532" y="385866"/>
                  <a:pt x="1199072" y="541656"/>
                </a:cubicBezTo>
                <a:close/>
              </a:path>
            </a:pathLst>
          </a:custGeom>
          <a:gradFill>
            <a:gsLst>
              <a:gs pos="10000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it-IT"/>
          </a:p>
        </p:txBody>
      </p:sp>
      <p:sp>
        <p:nvSpPr>
          <p:cNvPr id="12" name="Rettangolo 10"/>
          <p:cNvSpPr/>
          <p:nvPr userDrawn="1"/>
        </p:nvSpPr>
        <p:spPr>
          <a:xfrm>
            <a:off x="6200750" y="170037"/>
            <a:ext cx="675505" cy="260525"/>
          </a:xfrm>
          <a:custGeom>
            <a:avLst/>
            <a:gdLst>
              <a:gd name="connsiteX0" fmla="*/ 0 w 1008112"/>
              <a:gd name="connsiteY0" fmla="*/ 0 h 792088"/>
              <a:gd name="connsiteX1" fmla="*/ 1008112 w 1008112"/>
              <a:gd name="connsiteY1" fmla="*/ 0 h 792088"/>
              <a:gd name="connsiteX2" fmla="*/ 1008112 w 1008112"/>
              <a:gd name="connsiteY2" fmla="*/ 792088 h 792088"/>
              <a:gd name="connsiteX3" fmla="*/ 0 w 1008112"/>
              <a:gd name="connsiteY3" fmla="*/ 792088 h 792088"/>
              <a:gd name="connsiteX4" fmla="*/ 0 w 1008112"/>
              <a:gd name="connsiteY4" fmla="*/ 0 h 792088"/>
              <a:gd name="connsiteX0" fmla="*/ 1690778 w 1690778"/>
              <a:gd name="connsiteY0" fmla="*/ 146649 h 792088"/>
              <a:gd name="connsiteX1" fmla="*/ 1008112 w 1690778"/>
              <a:gd name="connsiteY1" fmla="*/ 0 h 792088"/>
              <a:gd name="connsiteX2" fmla="*/ 1008112 w 1690778"/>
              <a:gd name="connsiteY2" fmla="*/ 792088 h 792088"/>
              <a:gd name="connsiteX3" fmla="*/ 0 w 1690778"/>
              <a:gd name="connsiteY3" fmla="*/ 792088 h 792088"/>
              <a:gd name="connsiteX4" fmla="*/ 1690778 w 1690778"/>
              <a:gd name="connsiteY4" fmla="*/ 146649 h 792088"/>
              <a:gd name="connsiteX0" fmla="*/ 1690778 w 1690778"/>
              <a:gd name="connsiteY0" fmla="*/ 146649 h 792088"/>
              <a:gd name="connsiteX1" fmla="*/ 1008112 w 1690778"/>
              <a:gd name="connsiteY1" fmla="*/ 0 h 792088"/>
              <a:gd name="connsiteX2" fmla="*/ 1008112 w 1690778"/>
              <a:gd name="connsiteY2" fmla="*/ 792088 h 792088"/>
              <a:gd name="connsiteX3" fmla="*/ 0 w 1690778"/>
              <a:gd name="connsiteY3" fmla="*/ 792088 h 792088"/>
              <a:gd name="connsiteX4" fmla="*/ 1690778 w 1690778"/>
              <a:gd name="connsiteY4" fmla="*/ 146649 h 792088"/>
              <a:gd name="connsiteX0" fmla="*/ 1690778 w 1690778"/>
              <a:gd name="connsiteY0" fmla="*/ 301441 h 946880"/>
              <a:gd name="connsiteX1" fmla="*/ 1008112 w 1690778"/>
              <a:gd name="connsiteY1" fmla="*/ 154792 h 946880"/>
              <a:gd name="connsiteX2" fmla="*/ 1008112 w 1690778"/>
              <a:gd name="connsiteY2" fmla="*/ 946880 h 946880"/>
              <a:gd name="connsiteX3" fmla="*/ 0 w 1690778"/>
              <a:gd name="connsiteY3" fmla="*/ 946880 h 946880"/>
              <a:gd name="connsiteX4" fmla="*/ 1690778 w 1690778"/>
              <a:gd name="connsiteY4" fmla="*/ 301441 h 946880"/>
              <a:gd name="connsiteX0" fmla="*/ 1362974 w 1362974"/>
              <a:gd name="connsiteY0" fmla="*/ 301441 h 1128035"/>
              <a:gd name="connsiteX1" fmla="*/ 680308 w 1362974"/>
              <a:gd name="connsiteY1" fmla="*/ 154792 h 1128035"/>
              <a:gd name="connsiteX2" fmla="*/ 680308 w 1362974"/>
              <a:gd name="connsiteY2" fmla="*/ 946880 h 1128035"/>
              <a:gd name="connsiteX3" fmla="*/ 0 w 1362974"/>
              <a:gd name="connsiteY3" fmla="*/ 1128035 h 1128035"/>
              <a:gd name="connsiteX4" fmla="*/ 1362974 w 1362974"/>
              <a:gd name="connsiteY4" fmla="*/ 301441 h 1128035"/>
              <a:gd name="connsiteX0" fmla="*/ 1362974 w 1362974"/>
              <a:gd name="connsiteY0" fmla="*/ 301441 h 1128035"/>
              <a:gd name="connsiteX1" fmla="*/ 680308 w 1362974"/>
              <a:gd name="connsiteY1" fmla="*/ 154792 h 1128035"/>
              <a:gd name="connsiteX2" fmla="*/ 680308 w 1362974"/>
              <a:gd name="connsiteY2" fmla="*/ 946880 h 1128035"/>
              <a:gd name="connsiteX3" fmla="*/ 0 w 1362974"/>
              <a:gd name="connsiteY3" fmla="*/ 1128035 h 1128035"/>
              <a:gd name="connsiteX4" fmla="*/ 1362974 w 1362974"/>
              <a:gd name="connsiteY4" fmla="*/ 301441 h 1128035"/>
              <a:gd name="connsiteX0" fmla="*/ 1362974 w 1362974"/>
              <a:gd name="connsiteY0" fmla="*/ 396972 h 1223566"/>
              <a:gd name="connsiteX1" fmla="*/ 654428 w 1362974"/>
              <a:gd name="connsiteY1" fmla="*/ 26036 h 1223566"/>
              <a:gd name="connsiteX2" fmla="*/ 680308 w 1362974"/>
              <a:gd name="connsiteY2" fmla="*/ 1042411 h 1223566"/>
              <a:gd name="connsiteX3" fmla="*/ 0 w 1362974"/>
              <a:gd name="connsiteY3" fmla="*/ 1223566 h 1223566"/>
              <a:gd name="connsiteX4" fmla="*/ 1362974 w 1362974"/>
              <a:gd name="connsiteY4" fmla="*/ 396972 h 1223566"/>
              <a:gd name="connsiteX0" fmla="*/ 1362974 w 1391444"/>
              <a:gd name="connsiteY0" fmla="*/ 399553 h 1226147"/>
              <a:gd name="connsiteX1" fmla="*/ 300571 w 1391444"/>
              <a:gd name="connsiteY1" fmla="*/ 233971 h 1226147"/>
              <a:gd name="connsiteX2" fmla="*/ 654428 w 1391444"/>
              <a:gd name="connsiteY2" fmla="*/ 28617 h 1226147"/>
              <a:gd name="connsiteX3" fmla="*/ 680308 w 1391444"/>
              <a:gd name="connsiteY3" fmla="*/ 1044992 h 1226147"/>
              <a:gd name="connsiteX4" fmla="*/ 0 w 1391444"/>
              <a:gd name="connsiteY4" fmla="*/ 1226147 h 1226147"/>
              <a:gd name="connsiteX5" fmla="*/ 1362974 w 1391444"/>
              <a:gd name="connsiteY5" fmla="*/ 399553 h 1226147"/>
              <a:gd name="connsiteX0" fmla="*/ 1362974 w 1391444"/>
              <a:gd name="connsiteY0" fmla="*/ 529357 h 1355951"/>
              <a:gd name="connsiteX1" fmla="*/ 300571 w 1391444"/>
              <a:gd name="connsiteY1" fmla="*/ 363775 h 1355951"/>
              <a:gd name="connsiteX2" fmla="*/ 973605 w 1391444"/>
              <a:gd name="connsiteY2" fmla="*/ 20398 h 1355951"/>
              <a:gd name="connsiteX3" fmla="*/ 680308 w 1391444"/>
              <a:gd name="connsiteY3" fmla="*/ 1174796 h 1355951"/>
              <a:gd name="connsiteX4" fmla="*/ 0 w 1391444"/>
              <a:gd name="connsiteY4" fmla="*/ 1355951 h 1355951"/>
              <a:gd name="connsiteX5" fmla="*/ 1362974 w 1391444"/>
              <a:gd name="connsiteY5" fmla="*/ 529357 h 1355951"/>
              <a:gd name="connsiteX0" fmla="*/ 1362974 w 1500695"/>
              <a:gd name="connsiteY0" fmla="*/ 541656 h 1368250"/>
              <a:gd name="connsiteX1" fmla="*/ 1378873 w 1500695"/>
              <a:gd name="connsiteY1" fmla="*/ 194919 h 1368250"/>
              <a:gd name="connsiteX2" fmla="*/ 973605 w 1500695"/>
              <a:gd name="connsiteY2" fmla="*/ 32697 h 1368250"/>
              <a:gd name="connsiteX3" fmla="*/ 680308 w 1500695"/>
              <a:gd name="connsiteY3" fmla="*/ 1187095 h 1368250"/>
              <a:gd name="connsiteX4" fmla="*/ 0 w 1500695"/>
              <a:gd name="connsiteY4" fmla="*/ 1368250 h 1368250"/>
              <a:gd name="connsiteX5" fmla="*/ 1362974 w 1500695"/>
              <a:gd name="connsiteY5" fmla="*/ 541656 h 1368250"/>
              <a:gd name="connsiteX0" fmla="*/ 1199072 w 1336793"/>
              <a:gd name="connsiteY0" fmla="*/ 541656 h 1187095"/>
              <a:gd name="connsiteX1" fmla="*/ 1214971 w 1336793"/>
              <a:gd name="connsiteY1" fmla="*/ 194919 h 1187095"/>
              <a:gd name="connsiteX2" fmla="*/ 809703 w 1336793"/>
              <a:gd name="connsiteY2" fmla="*/ 32697 h 1187095"/>
              <a:gd name="connsiteX3" fmla="*/ 516406 w 1336793"/>
              <a:gd name="connsiteY3" fmla="*/ 1187095 h 1187095"/>
              <a:gd name="connsiteX4" fmla="*/ 0 w 1336793"/>
              <a:gd name="connsiteY4" fmla="*/ 1135337 h 1187095"/>
              <a:gd name="connsiteX5" fmla="*/ 1199072 w 1336793"/>
              <a:gd name="connsiteY5" fmla="*/ 541656 h 1187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36793" h="1187095">
                <a:moveTo>
                  <a:pt x="1199072" y="541656"/>
                </a:moveTo>
                <a:cubicBezTo>
                  <a:pt x="1423133" y="397859"/>
                  <a:pt x="1333062" y="256742"/>
                  <a:pt x="1214971" y="194919"/>
                </a:cubicBezTo>
                <a:cubicBezTo>
                  <a:pt x="1096880" y="133096"/>
                  <a:pt x="920379" y="-80907"/>
                  <a:pt x="809703" y="32697"/>
                </a:cubicBezTo>
                <a:lnTo>
                  <a:pt x="516406" y="1187095"/>
                </a:lnTo>
                <a:lnTo>
                  <a:pt x="0" y="1135337"/>
                </a:lnTo>
                <a:cubicBezTo>
                  <a:pt x="63261" y="393980"/>
                  <a:pt x="195532" y="385866"/>
                  <a:pt x="1199072" y="541656"/>
                </a:cubicBezTo>
                <a:close/>
              </a:path>
            </a:pathLst>
          </a:custGeom>
          <a:gradFill>
            <a:gsLst>
              <a:gs pos="10000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it-IT"/>
          </a:p>
        </p:txBody>
      </p:sp>
      <p:sp>
        <p:nvSpPr>
          <p:cNvPr id="13" name="Rettangolo 10"/>
          <p:cNvSpPr/>
          <p:nvPr userDrawn="1"/>
        </p:nvSpPr>
        <p:spPr>
          <a:xfrm>
            <a:off x="7439723" y="190892"/>
            <a:ext cx="516653" cy="169551"/>
          </a:xfrm>
          <a:custGeom>
            <a:avLst/>
            <a:gdLst>
              <a:gd name="connsiteX0" fmla="*/ 0 w 1008112"/>
              <a:gd name="connsiteY0" fmla="*/ 0 h 792088"/>
              <a:gd name="connsiteX1" fmla="*/ 1008112 w 1008112"/>
              <a:gd name="connsiteY1" fmla="*/ 0 h 792088"/>
              <a:gd name="connsiteX2" fmla="*/ 1008112 w 1008112"/>
              <a:gd name="connsiteY2" fmla="*/ 792088 h 792088"/>
              <a:gd name="connsiteX3" fmla="*/ 0 w 1008112"/>
              <a:gd name="connsiteY3" fmla="*/ 792088 h 792088"/>
              <a:gd name="connsiteX4" fmla="*/ 0 w 1008112"/>
              <a:gd name="connsiteY4" fmla="*/ 0 h 792088"/>
              <a:gd name="connsiteX0" fmla="*/ 1690778 w 1690778"/>
              <a:gd name="connsiteY0" fmla="*/ 146649 h 792088"/>
              <a:gd name="connsiteX1" fmla="*/ 1008112 w 1690778"/>
              <a:gd name="connsiteY1" fmla="*/ 0 h 792088"/>
              <a:gd name="connsiteX2" fmla="*/ 1008112 w 1690778"/>
              <a:gd name="connsiteY2" fmla="*/ 792088 h 792088"/>
              <a:gd name="connsiteX3" fmla="*/ 0 w 1690778"/>
              <a:gd name="connsiteY3" fmla="*/ 792088 h 792088"/>
              <a:gd name="connsiteX4" fmla="*/ 1690778 w 1690778"/>
              <a:gd name="connsiteY4" fmla="*/ 146649 h 792088"/>
              <a:gd name="connsiteX0" fmla="*/ 1690778 w 1690778"/>
              <a:gd name="connsiteY0" fmla="*/ 146649 h 792088"/>
              <a:gd name="connsiteX1" fmla="*/ 1008112 w 1690778"/>
              <a:gd name="connsiteY1" fmla="*/ 0 h 792088"/>
              <a:gd name="connsiteX2" fmla="*/ 1008112 w 1690778"/>
              <a:gd name="connsiteY2" fmla="*/ 792088 h 792088"/>
              <a:gd name="connsiteX3" fmla="*/ 0 w 1690778"/>
              <a:gd name="connsiteY3" fmla="*/ 792088 h 792088"/>
              <a:gd name="connsiteX4" fmla="*/ 1690778 w 1690778"/>
              <a:gd name="connsiteY4" fmla="*/ 146649 h 792088"/>
              <a:gd name="connsiteX0" fmla="*/ 1690778 w 1690778"/>
              <a:gd name="connsiteY0" fmla="*/ 301441 h 946880"/>
              <a:gd name="connsiteX1" fmla="*/ 1008112 w 1690778"/>
              <a:gd name="connsiteY1" fmla="*/ 154792 h 946880"/>
              <a:gd name="connsiteX2" fmla="*/ 1008112 w 1690778"/>
              <a:gd name="connsiteY2" fmla="*/ 946880 h 946880"/>
              <a:gd name="connsiteX3" fmla="*/ 0 w 1690778"/>
              <a:gd name="connsiteY3" fmla="*/ 946880 h 946880"/>
              <a:gd name="connsiteX4" fmla="*/ 1690778 w 1690778"/>
              <a:gd name="connsiteY4" fmla="*/ 301441 h 946880"/>
              <a:gd name="connsiteX0" fmla="*/ 1362974 w 1362974"/>
              <a:gd name="connsiteY0" fmla="*/ 301441 h 1128035"/>
              <a:gd name="connsiteX1" fmla="*/ 680308 w 1362974"/>
              <a:gd name="connsiteY1" fmla="*/ 154792 h 1128035"/>
              <a:gd name="connsiteX2" fmla="*/ 680308 w 1362974"/>
              <a:gd name="connsiteY2" fmla="*/ 946880 h 1128035"/>
              <a:gd name="connsiteX3" fmla="*/ 0 w 1362974"/>
              <a:gd name="connsiteY3" fmla="*/ 1128035 h 1128035"/>
              <a:gd name="connsiteX4" fmla="*/ 1362974 w 1362974"/>
              <a:gd name="connsiteY4" fmla="*/ 301441 h 1128035"/>
              <a:gd name="connsiteX0" fmla="*/ 1362974 w 1362974"/>
              <a:gd name="connsiteY0" fmla="*/ 301441 h 1128035"/>
              <a:gd name="connsiteX1" fmla="*/ 680308 w 1362974"/>
              <a:gd name="connsiteY1" fmla="*/ 154792 h 1128035"/>
              <a:gd name="connsiteX2" fmla="*/ 680308 w 1362974"/>
              <a:gd name="connsiteY2" fmla="*/ 946880 h 1128035"/>
              <a:gd name="connsiteX3" fmla="*/ 0 w 1362974"/>
              <a:gd name="connsiteY3" fmla="*/ 1128035 h 1128035"/>
              <a:gd name="connsiteX4" fmla="*/ 1362974 w 1362974"/>
              <a:gd name="connsiteY4" fmla="*/ 301441 h 1128035"/>
              <a:gd name="connsiteX0" fmla="*/ 1362974 w 1362974"/>
              <a:gd name="connsiteY0" fmla="*/ 396972 h 1223566"/>
              <a:gd name="connsiteX1" fmla="*/ 654428 w 1362974"/>
              <a:gd name="connsiteY1" fmla="*/ 26036 h 1223566"/>
              <a:gd name="connsiteX2" fmla="*/ 680308 w 1362974"/>
              <a:gd name="connsiteY2" fmla="*/ 1042411 h 1223566"/>
              <a:gd name="connsiteX3" fmla="*/ 0 w 1362974"/>
              <a:gd name="connsiteY3" fmla="*/ 1223566 h 1223566"/>
              <a:gd name="connsiteX4" fmla="*/ 1362974 w 1362974"/>
              <a:gd name="connsiteY4" fmla="*/ 396972 h 1223566"/>
              <a:gd name="connsiteX0" fmla="*/ 1362974 w 1391444"/>
              <a:gd name="connsiteY0" fmla="*/ 399553 h 1226147"/>
              <a:gd name="connsiteX1" fmla="*/ 300571 w 1391444"/>
              <a:gd name="connsiteY1" fmla="*/ 233971 h 1226147"/>
              <a:gd name="connsiteX2" fmla="*/ 654428 w 1391444"/>
              <a:gd name="connsiteY2" fmla="*/ 28617 h 1226147"/>
              <a:gd name="connsiteX3" fmla="*/ 680308 w 1391444"/>
              <a:gd name="connsiteY3" fmla="*/ 1044992 h 1226147"/>
              <a:gd name="connsiteX4" fmla="*/ 0 w 1391444"/>
              <a:gd name="connsiteY4" fmla="*/ 1226147 h 1226147"/>
              <a:gd name="connsiteX5" fmla="*/ 1362974 w 1391444"/>
              <a:gd name="connsiteY5" fmla="*/ 399553 h 1226147"/>
              <a:gd name="connsiteX0" fmla="*/ 1362974 w 1391444"/>
              <a:gd name="connsiteY0" fmla="*/ 529357 h 1355951"/>
              <a:gd name="connsiteX1" fmla="*/ 300571 w 1391444"/>
              <a:gd name="connsiteY1" fmla="*/ 363775 h 1355951"/>
              <a:gd name="connsiteX2" fmla="*/ 973605 w 1391444"/>
              <a:gd name="connsiteY2" fmla="*/ 20398 h 1355951"/>
              <a:gd name="connsiteX3" fmla="*/ 680308 w 1391444"/>
              <a:gd name="connsiteY3" fmla="*/ 1174796 h 1355951"/>
              <a:gd name="connsiteX4" fmla="*/ 0 w 1391444"/>
              <a:gd name="connsiteY4" fmla="*/ 1355951 h 1355951"/>
              <a:gd name="connsiteX5" fmla="*/ 1362974 w 1391444"/>
              <a:gd name="connsiteY5" fmla="*/ 529357 h 1355951"/>
              <a:gd name="connsiteX0" fmla="*/ 1362974 w 1500695"/>
              <a:gd name="connsiteY0" fmla="*/ 541656 h 1368250"/>
              <a:gd name="connsiteX1" fmla="*/ 1378873 w 1500695"/>
              <a:gd name="connsiteY1" fmla="*/ 194919 h 1368250"/>
              <a:gd name="connsiteX2" fmla="*/ 973605 w 1500695"/>
              <a:gd name="connsiteY2" fmla="*/ 32697 h 1368250"/>
              <a:gd name="connsiteX3" fmla="*/ 680308 w 1500695"/>
              <a:gd name="connsiteY3" fmla="*/ 1187095 h 1368250"/>
              <a:gd name="connsiteX4" fmla="*/ 0 w 1500695"/>
              <a:gd name="connsiteY4" fmla="*/ 1368250 h 1368250"/>
              <a:gd name="connsiteX5" fmla="*/ 1362974 w 1500695"/>
              <a:gd name="connsiteY5" fmla="*/ 541656 h 1368250"/>
              <a:gd name="connsiteX0" fmla="*/ 1199072 w 1336793"/>
              <a:gd name="connsiteY0" fmla="*/ 541656 h 1187095"/>
              <a:gd name="connsiteX1" fmla="*/ 1214971 w 1336793"/>
              <a:gd name="connsiteY1" fmla="*/ 194919 h 1187095"/>
              <a:gd name="connsiteX2" fmla="*/ 809703 w 1336793"/>
              <a:gd name="connsiteY2" fmla="*/ 32697 h 1187095"/>
              <a:gd name="connsiteX3" fmla="*/ 516406 w 1336793"/>
              <a:gd name="connsiteY3" fmla="*/ 1187095 h 1187095"/>
              <a:gd name="connsiteX4" fmla="*/ 0 w 1336793"/>
              <a:gd name="connsiteY4" fmla="*/ 1135337 h 1187095"/>
              <a:gd name="connsiteX5" fmla="*/ 1199072 w 1336793"/>
              <a:gd name="connsiteY5" fmla="*/ 541656 h 1187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36793" h="1187095">
                <a:moveTo>
                  <a:pt x="1199072" y="541656"/>
                </a:moveTo>
                <a:cubicBezTo>
                  <a:pt x="1423133" y="397859"/>
                  <a:pt x="1333062" y="256742"/>
                  <a:pt x="1214971" y="194919"/>
                </a:cubicBezTo>
                <a:cubicBezTo>
                  <a:pt x="1096880" y="133096"/>
                  <a:pt x="920379" y="-80907"/>
                  <a:pt x="809703" y="32697"/>
                </a:cubicBezTo>
                <a:lnTo>
                  <a:pt x="516406" y="1187095"/>
                </a:lnTo>
                <a:lnTo>
                  <a:pt x="0" y="1135337"/>
                </a:lnTo>
                <a:cubicBezTo>
                  <a:pt x="63261" y="393980"/>
                  <a:pt x="195532" y="385866"/>
                  <a:pt x="1199072" y="541656"/>
                </a:cubicBezTo>
                <a:close/>
              </a:path>
            </a:pathLst>
          </a:custGeom>
          <a:gradFill>
            <a:gsLst>
              <a:gs pos="10000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it-IT"/>
          </a:p>
        </p:txBody>
      </p:sp>
      <p:sp>
        <p:nvSpPr>
          <p:cNvPr id="14" name="Rettangolo 10"/>
          <p:cNvSpPr/>
          <p:nvPr userDrawn="1"/>
        </p:nvSpPr>
        <p:spPr>
          <a:xfrm>
            <a:off x="8532440" y="188640"/>
            <a:ext cx="342788" cy="84774"/>
          </a:xfrm>
          <a:custGeom>
            <a:avLst/>
            <a:gdLst>
              <a:gd name="connsiteX0" fmla="*/ 0 w 1008112"/>
              <a:gd name="connsiteY0" fmla="*/ 0 h 792088"/>
              <a:gd name="connsiteX1" fmla="*/ 1008112 w 1008112"/>
              <a:gd name="connsiteY1" fmla="*/ 0 h 792088"/>
              <a:gd name="connsiteX2" fmla="*/ 1008112 w 1008112"/>
              <a:gd name="connsiteY2" fmla="*/ 792088 h 792088"/>
              <a:gd name="connsiteX3" fmla="*/ 0 w 1008112"/>
              <a:gd name="connsiteY3" fmla="*/ 792088 h 792088"/>
              <a:gd name="connsiteX4" fmla="*/ 0 w 1008112"/>
              <a:gd name="connsiteY4" fmla="*/ 0 h 792088"/>
              <a:gd name="connsiteX0" fmla="*/ 1690778 w 1690778"/>
              <a:gd name="connsiteY0" fmla="*/ 146649 h 792088"/>
              <a:gd name="connsiteX1" fmla="*/ 1008112 w 1690778"/>
              <a:gd name="connsiteY1" fmla="*/ 0 h 792088"/>
              <a:gd name="connsiteX2" fmla="*/ 1008112 w 1690778"/>
              <a:gd name="connsiteY2" fmla="*/ 792088 h 792088"/>
              <a:gd name="connsiteX3" fmla="*/ 0 w 1690778"/>
              <a:gd name="connsiteY3" fmla="*/ 792088 h 792088"/>
              <a:gd name="connsiteX4" fmla="*/ 1690778 w 1690778"/>
              <a:gd name="connsiteY4" fmla="*/ 146649 h 792088"/>
              <a:gd name="connsiteX0" fmla="*/ 1690778 w 1690778"/>
              <a:gd name="connsiteY0" fmla="*/ 146649 h 792088"/>
              <a:gd name="connsiteX1" fmla="*/ 1008112 w 1690778"/>
              <a:gd name="connsiteY1" fmla="*/ 0 h 792088"/>
              <a:gd name="connsiteX2" fmla="*/ 1008112 w 1690778"/>
              <a:gd name="connsiteY2" fmla="*/ 792088 h 792088"/>
              <a:gd name="connsiteX3" fmla="*/ 0 w 1690778"/>
              <a:gd name="connsiteY3" fmla="*/ 792088 h 792088"/>
              <a:gd name="connsiteX4" fmla="*/ 1690778 w 1690778"/>
              <a:gd name="connsiteY4" fmla="*/ 146649 h 792088"/>
              <a:gd name="connsiteX0" fmla="*/ 1690778 w 1690778"/>
              <a:gd name="connsiteY0" fmla="*/ 301441 h 946880"/>
              <a:gd name="connsiteX1" fmla="*/ 1008112 w 1690778"/>
              <a:gd name="connsiteY1" fmla="*/ 154792 h 946880"/>
              <a:gd name="connsiteX2" fmla="*/ 1008112 w 1690778"/>
              <a:gd name="connsiteY2" fmla="*/ 946880 h 946880"/>
              <a:gd name="connsiteX3" fmla="*/ 0 w 1690778"/>
              <a:gd name="connsiteY3" fmla="*/ 946880 h 946880"/>
              <a:gd name="connsiteX4" fmla="*/ 1690778 w 1690778"/>
              <a:gd name="connsiteY4" fmla="*/ 301441 h 946880"/>
              <a:gd name="connsiteX0" fmla="*/ 1362974 w 1362974"/>
              <a:gd name="connsiteY0" fmla="*/ 301441 h 1128035"/>
              <a:gd name="connsiteX1" fmla="*/ 680308 w 1362974"/>
              <a:gd name="connsiteY1" fmla="*/ 154792 h 1128035"/>
              <a:gd name="connsiteX2" fmla="*/ 680308 w 1362974"/>
              <a:gd name="connsiteY2" fmla="*/ 946880 h 1128035"/>
              <a:gd name="connsiteX3" fmla="*/ 0 w 1362974"/>
              <a:gd name="connsiteY3" fmla="*/ 1128035 h 1128035"/>
              <a:gd name="connsiteX4" fmla="*/ 1362974 w 1362974"/>
              <a:gd name="connsiteY4" fmla="*/ 301441 h 1128035"/>
              <a:gd name="connsiteX0" fmla="*/ 1362974 w 1362974"/>
              <a:gd name="connsiteY0" fmla="*/ 301441 h 1128035"/>
              <a:gd name="connsiteX1" fmla="*/ 680308 w 1362974"/>
              <a:gd name="connsiteY1" fmla="*/ 154792 h 1128035"/>
              <a:gd name="connsiteX2" fmla="*/ 680308 w 1362974"/>
              <a:gd name="connsiteY2" fmla="*/ 946880 h 1128035"/>
              <a:gd name="connsiteX3" fmla="*/ 0 w 1362974"/>
              <a:gd name="connsiteY3" fmla="*/ 1128035 h 1128035"/>
              <a:gd name="connsiteX4" fmla="*/ 1362974 w 1362974"/>
              <a:gd name="connsiteY4" fmla="*/ 301441 h 1128035"/>
              <a:gd name="connsiteX0" fmla="*/ 1362974 w 1362974"/>
              <a:gd name="connsiteY0" fmla="*/ 396972 h 1223566"/>
              <a:gd name="connsiteX1" fmla="*/ 654428 w 1362974"/>
              <a:gd name="connsiteY1" fmla="*/ 26036 h 1223566"/>
              <a:gd name="connsiteX2" fmla="*/ 680308 w 1362974"/>
              <a:gd name="connsiteY2" fmla="*/ 1042411 h 1223566"/>
              <a:gd name="connsiteX3" fmla="*/ 0 w 1362974"/>
              <a:gd name="connsiteY3" fmla="*/ 1223566 h 1223566"/>
              <a:gd name="connsiteX4" fmla="*/ 1362974 w 1362974"/>
              <a:gd name="connsiteY4" fmla="*/ 396972 h 1223566"/>
              <a:gd name="connsiteX0" fmla="*/ 1362974 w 1391444"/>
              <a:gd name="connsiteY0" fmla="*/ 399553 h 1226147"/>
              <a:gd name="connsiteX1" fmla="*/ 300571 w 1391444"/>
              <a:gd name="connsiteY1" fmla="*/ 233971 h 1226147"/>
              <a:gd name="connsiteX2" fmla="*/ 654428 w 1391444"/>
              <a:gd name="connsiteY2" fmla="*/ 28617 h 1226147"/>
              <a:gd name="connsiteX3" fmla="*/ 680308 w 1391444"/>
              <a:gd name="connsiteY3" fmla="*/ 1044992 h 1226147"/>
              <a:gd name="connsiteX4" fmla="*/ 0 w 1391444"/>
              <a:gd name="connsiteY4" fmla="*/ 1226147 h 1226147"/>
              <a:gd name="connsiteX5" fmla="*/ 1362974 w 1391444"/>
              <a:gd name="connsiteY5" fmla="*/ 399553 h 1226147"/>
              <a:gd name="connsiteX0" fmla="*/ 1362974 w 1391444"/>
              <a:gd name="connsiteY0" fmla="*/ 529357 h 1355951"/>
              <a:gd name="connsiteX1" fmla="*/ 300571 w 1391444"/>
              <a:gd name="connsiteY1" fmla="*/ 363775 h 1355951"/>
              <a:gd name="connsiteX2" fmla="*/ 973605 w 1391444"/>
              <a:gd name="connsiteY2" fmla="*/ 20398 h 1355951"/>
              <a:gd name="connsiteX3" fmla="*/ 680308 w 1391444"/>
              <a:gd name="connsiteY3" fmla="*/ 1174796 h 1355951"/>
              <a:gd name="connsiteX4" fmla="*/ 0 w 1391444"/>
              <a:gd name="connsiteY4" fmla="*/ 1355951 h 1355951"/>
              <a:gd name="connsiteX5" fmla="*/ 1362974 w 1391444"/>
              <a:gd name="connsiteY5" fmla="*/ 529357 h 1355951"/>
              <a:gd name="connsiteX0" fmla="*/ 1362974 w 1500695"/>
              <a:gd name="connsiteY0" fmla="*/ 541656 h 1368250"/>
              <a:gd name="connsiteX1" fmla="*/ 1378873 w 1500695"/>
              <a:gd name="connsiteY1" fmla="*/ 194919 h 1368250"/>
              <a:gd name="connsiteX2" fmla="*/ 973605 w 1500695"/>
              <a:gd name="connsiteY2" fmla="*/ 32697 h 1368250"/>
              <a:gd name="connsiteX3" fmla="*/ 680308 w 1500695"/>
              <a:gd name="connsiteY3" fmla="*/ 1187095 h 1368250"/>
              <a:gd name="connsiteX4" fmla="*/ 0 w 1500695"/>
              <a:gd name="connsiteY4" fmla="*/ 1368250 h 1368250"/>
              <a:gd name="connsiteX5" fmla="*/ 1362974 w 1500695"/>
              <a:gd name="connsiteY5" fmla="*/ 541656 h 1368250"/>
              <a:gd name="connsiteX0" fmla="*/ 1199072 w 1336793"/>
              <a:gd name="connsiteY0" fmla="*/ 541656 h 1187095"/>
              <a:gd name="connsiteX1" fmla="*/ 1214971 w 1336793"/>
              <a:gd name="connsiteY1" fmla="*/ 194919 h 1187095"/>
              <a:gd name="connsiteX2" fmla="*/ 809703 w 1336793"/>
              <a:gd name="connsiteY2" fmla="*/ 32697 h 1187095"/>
              <a:gd name="connsiteX3" fmla="*/ 516406 w 1336793"/>
              <a:gd name="connsiteY3" fmla="*/ 1187095 h 1187095"/>
              <a:gd name="connsiteX4" fmla="*/ 0 w 1336793"/>
              <a:gd name="connsiteY4" fmla="*/ 1135337 h 1187095"/>
              <a:gd name="connsiteX5" fmla="*/ 1199072 w 1336793"/>
              <a:gd name="connsiteY5" fmla="*/ 541656 h 1187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36793" h="1187095">
                <a:moveTo>
                  <a:pt x="1199072" y="541656"/>
                </a:moveTo>
                <a:cubicBezTo>
                  <a:pt x="1423133" y="397859"/>
                  <a:pt x="1333062" y="256742"/>
                  <a:pt x="1214971" y="194919"/>
                </a:cubicBezTo>
                <a:cubicBezTo>
                  <a:pt x="1096880" y="133096"/>
                  <a:pt x="920379" y="-80907"/>
                  <a:pt x="809703" y="32697"/>
                </a:cubicBezTo>
                <a:lnTo>
                  <a:pt x="516406" y="1187095"/>
                </a:lnTo>
                <a:lnTo>
                  <a:pt x="0" y="1135337"/>
                </a:lnTo>
                <a:cubicBezTo>
                  <a:pt x="63261" y="393980"/>
                  <a:pt x="195532" y="385866"/>
                  <a:pt x="1199072" y="541656"/>
                </a:cubicBezTo>
                <a:close/>
              </a:path>
            </a:pathLst>
          </a:custGeom>
          <a:gradFill>
            <a:gsLst>
              <a:gs pos="10000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it-IT"/>
          </a:p>
        </p:txBody>
      </p:sp>
      <p:sp>
        <p:nvSpPr>
          <p:cNvPr id="15" name="Rettangolo 10"/>
          <p:cNvSpPr/>
          <p:nvPr userDrawn="1"/>
        </p:nvSpPr>
        <p:spPr>
          <a:xfrm>
            <a:off x="8442143" y="470681"/>
            <a:ext cx="450337" cy="104528"/>
          </a:xfrm>
          <a:custGeom>
            <a:avLst/>
            <a:gdLst>
              <a:gd name="connsiteX0" fmla="*/ 0 w 1008112"/>
              <a:gd name="connsiteY0" fmla="*/ 0 h 792088"/>
              <a:gd name="connsiteX1" fmla="*/ 1008112 w 1008112"/>
              <a:gd name="connsiteY1" fmla="*/ 0 h 792088"/>
              <a:gd name="connsiteX2" fmla="*/ 1008112 w 1008112"/>
              <a:gd name="connsiteY2" fmla="*/ 792088 h 792088"/>
              <a:gd name="connsiteX3" fmla="*/ 0 w 1008112"/>
              <a:gd name="connsiteY3" fmla="*/ 792088 h 792088"/>
              <a:gd name="connsiteX4" fmla="*/ 0 w 1008112"/>
              <a:gd name="connsiteY4" fmla="*/ 0 h 792088"/>
              <a:gd name="connsiteX0" fmla="*/ 1690778 w 1690778"/>
              <a:gd name="connsiteY0" fmla="*/ 146649 h 792088"/>
              <a:gd name="connsiteX1" fmla="*/ 1008112 w 1690778"/>
              <a:gd name="connsiteY1" fmla="*/ 0 h 792088"/>
              <a:gd name="connsiteX2" fmla="*/ 1008112 w 1690778"/>
              <a:gd name="connsiteY2" fmla="*/ 792088 h 792088"/>
              <a:gd name="connsiteX3" fmla="*/ 0 w 1690778"/>
              <a:gd name="connsiteY3" fmla="*/ 792088 h 792088"/>
              <a:gd name="connsiteX4" fmla="*/ 1690778 w 1690778"/>
              <a:gd name="connsiteY4" fmla="*/ 146649 h 792088"/>
              <a:gd name="connsiteX0" fmla="*/ 1690778 w 1690778"/>
              <a:gd name="connsiteY0" fmla="*/ 146649 h 792088"/>
              <a:gd name="connsiteX1" fmla="*/ 1008112 w 1690778"/>
              <a:gd name="connsiteY1" fmla="*/ 0 h 792088"/>
              <a:gd name="connsiteX2" fmla="*/ 1008112 w 1690778"/>
              <a:gd name="connsiteY2" fmla="*/ 792088 h 792088"/>
              <a:gd name="connsiteX3" fmla="*/ 0 w 1690778"/>
              <a:gd name="connsiteY3" fmla="*/ 792088 h 792088"/>
              <a:gd name="connsiteX4" fmla="*/ 1690778 w 1690778"/>
              <a:gd name="connsiteY4" fmla="*/ 146649 h 792088"/>
              <a:gd name="connsiteX0" fmla="*/ 1690778 w 1690778"/>
              <a:gd name="connsiteY0" fmla="*/ 301441 h 946880"/>
              <a:gd name="connsiteX1" fmla="*/ 1008112 w 1690778"/>
              <a:gd name="connsiteY1" fmla="*/ 154792 h 946880"/>
              <a:gd name="connsiteX2" fmla="*/ 1008112 w 1690778"/>
              <a:gd name="connsiteY2" fmla="*/ 946880 h 946880"/>
              <a:gd name="connsiteX3" fmla="*/ 0 w 1690778"/>
              <a:gd name="connsiteY3" fmla="*/ 946880 h 946880"/>
              <a:gd name="connsiteX4" fmla="*/ 1690778 w 1690778"/>
              <a:gd name="connsiteY4" fmla="*/ 301441 h 946880"/>
              <a:gd name="connsiteX0" fmla="*/ 1362974 w 1362974"/>
              <a:gd name="connsiteY0" fmla="*/ 301441 h 1128035"/>
              <a:gd name="connsiteX1" fmla="*/ 680308 w 1362974"/>
              <a:gd name="connsiteY1" fmla="*/ 154792 h 1128035"/>
              <a:gd name="connsiteX2" fmla="*/ 680308 w 1362974"/>
              <a:gd name="connsiteY2" fmla="*/ 946880 h 1128035"/>
              <a:gd name="connsiteX3" fmla="*/ 0 w 1362974"/>
              <a:gd name="connsiteY3" fmla="*/ 1128035 h 1128035"/>
              <a:gd name="connsiteX4" fmla="*/ 1362974 w 1362974"/>
              <a:gd name="connsiteY4" fmla="*/ 301441 h 1128035"/>
              <a:gd name="connsiteX0" fmla="*/ 1362974 w 1362974"/>
              <a:gd name="connsiteY0" fmla="*/ 301441 h 1128035"/>
              <a:gd name="connsiteX1" fmla="*/ 680308 w 1362974"/>
              <a:gd name="connsiteY1" fmla="*/ 154792 h 1128035"/>
              <a:gd name="connsiteX2" fmla="*/ 680308 w 1362974"/>
              <a:gd name="connsiteY2" fmla="*/ 946880 h 1128035"/>
              <a:gd name="connsiteX3" fmla="*/ 0 w 1362974"/>
              <a:gd name="connsiteY3" fmla="*/ 1128035 h 1128035"/>
              <a:gd name="connsiteX4" fmla="*/ 1362974 w 1362974"/>
              <a:gd name="connsiteY4" fmla="*/ 301441 h 1128035"/>
              <a:gd name="connsiteX0" fmla="*/ 1362974 w 1362974"/>
              <a:gd name="connsiteY0" fmla="*/ 396972 h 1223566"/>
              <a:gd name="connsiteX1" fmla="*/ 654428 w 1362974"/>
              <a:gd name="connsiteY1" fmla="*/ 26036 h 1223566"/>
              <a:gd name="connsiteX2" fmla="*/ 680308 w 1362974"/>
              <a:gd name="connsiteY2" fmla="*/ 1042411 h 1223566"/>
              <a:gd name="connsiteX3" fmla="*/ 0 w 1362974"/>
              <a:gd name="connsiteY3" fmla="*/ 1223566 h 1223566"/>
              <a:gd name="connsiteX4" fmla="*/ 1362974 w 1362974"/>
              <a:gd name="connsiteY4" fmla="*/ 396972 h 1223566"/>
              <a:gd name="connsiteX0" fmla="*/ 1362974 w 1391444"/>
              <a:gd name="connsiteY0" fmla="*/ 399553 h 1226147"/>
              <a:gd name="connsiteX1" fmla="*/ 300571 w 1391444"/>
              <a:gd name="connsiteY1" fmla="*/ 233971 h 1226147"/>
              <a:gd name="connsiteX2" fmla="*/ 654428 w 1391444"/>
              <a:gd name="connsiteY2" fmla="*/ 28617 h 1226147"/>
              <a:gd name="connsiteX3" fmla="*/ 680308 w 1391444"/>
              <a:gd name="connsiteY3" fmla="*/ 1044992 h 1226147"/>
              <a:gd name="connsiteX4" fmla="*/ 0 w 1391444"/>
              <a:gd name="connsiteY4" fmla="*/ 1226147 h 1226147"/>
              <a:gd name="connsiteX5" fmla="*/ 1362974 w 1391444"/>
              <a:gd name="connsiteY5" fmla="*/ 399553 h 1226147"/>
              <a:gd name="connsiteX0" fmla="*/ 1362974 w 1391444"/>
              <a:gd name="connsiteY0" fmla="*/ 529357 h 1355951"/>
              <a:gd name="connsiteX1" fmla="*/ 300571 w 1391444"/>
              <a:gd name="connsiteY1" fmla="*/ 363775 h 1355951"/>
              <a:gd name="connsiteX2" fmla="*/ 973605 w 1391444"/>
              <a:gd name="connsiteY2" fmla="*/ 20398 h 1355951"/>
              <a:gd name="connsiteX3" fmla="*/ 680308 w 1391444"/>
              <a:gd name="connsiteY3" fmla="*/ 1174796 h 1355951"/>
              <a:gd name="connsiteX4" fmla="*/ 0 w 1391444"/>
              <a:gd name="connsiteY4" fmla="*/ 1355951 h 1355951"/>
              <a:gd name="connsiteX5" fmla="*/ 1362974 w 1391444"/>
              <a:gd name="connsiteY5" fmla="*/ 529357 h 1355951"/>
              <a:gd name="connsiteX0" fmla="*/ 1362974 w 1500695"/>
              <a:gd name="connsiteY0" fmla="*/ 541656 h 1368250"/>
              <a:gd name="connsiteX1" fmla="*/ 1378873 w 1500695"/>
              <a:gd name="connsiteY1" fmla="*/ 194919 h 1368250"/>
              <a:gd name="connsiteX2" fmla="*/ 973605 w 1500695"/>
              <a:gd name="connsiteY2" fmla="*/ 32697 h 1368250"/>
              <a:gd name="connsiteX3" fmla="*/ 680308 w 1500695"/>
              <a:gd name="connsiteY3" fmla="*/ 1187095 h 1368250"/>
              <a:gd name="connsiteX4" fmla="*/ 0 w 1500695"/>
              <a:gd name="connsiteY4" fmla="*/ 1368250 h 1368250"/>
              <a:gd name="connsiteX5" fmla="*/ 1362974 w 1500695"/>
              <a:gd name="connsiteY5" fmla="*/ 541656 h 1368250"/>
              <a:gd name="connsiteX0" fmla="*/ 1199072 w 1336793"/>
              <a:gd name="connsiteY0" fmla="*/ 541656 h 1187095"/>
              <a:gd name="connsiteX1" fmla="*/ 1214971 w 1336793"/>
              <a:gd name="connsiteY1" fmla="*/ 194919 h 1187095"/>
              <a:gd name="connsiteX2" fmla="*/ 809703 w 1336793"/>
              <a:gd name="connsiteY2" fmla="*/ 32697 h 1187095"/>
              <a:gd name="connsiteX3" fmla="*/ 516406 w 1336793"/>
              <a:gd name="connsiteY3" fmla="*/ 1187095 h 1187095"/>
              <a:gd name="connsiteX4" fmla="*/ 0 w 1336793"/>
              <a:gd name="connsiteY4" fmla="*/ 1135337 h 1187095"/>
              <a:gd name="connsiteX5" fmla="*/ 1199072 w 1336793"/>
              <a:gd name="connsiteY5" fmla="*/ 541656 h 1187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36793" h="1187095">
                <a:moveTo>
                  <a:pt x="1199072" y="541656"/>
                </a:moveTo>
                <a:cubicBezTo>
                  <a:pt x="1423133" y="397859"/>
                  <a:pt x="1333062" y="256742"/>
                  <a:pt x="1214971" y="194919"/>
                </a:cubicBezTo>
                <a:cubicBezTo>
                  <a:pt x="1096880" y="133096"/>
                  <a:pt x="920379" y="-80907"/>
                  <a:pt x="809703" y="32697"/>
                </a:cubicBezTo>
                <a:lnTo>
                  <a:pt x="516406" y="1187095"/>
                </a:lnTo>
                <a:lnTo>
                  <a:pt x="0" y="1135337"/>
                </a:lnTo>
                <a:cubicBezTo>
                  <a:pt x="63261" y="393980"/>
                  <a:pt x="195532" y="385866"/>
                  <a:pt x="1199072" y="541656"/>
                </a:cubicBezTo>
                <a:close/>
              </a:path>
            </a:pathLst>
          </a:custGeom>
          <a:gradFill>
            <a:gsLst>
              <a:gs pos="10000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it-IT"/>
          </a:p>
        </p:txBody>
      </p:sp>
      <p:sp>
        <p:nvSpPr>
          <p:cNvPr id="16" name="Rettangolo 10"/>
          <p:cNvSpPr/>
          <p:nvPr userDrawn="1"/>
        </p:nvSpPr>
        <p:spPr>
          <a:xfrm>
            <a:off x="8010095" y="300136"/>
            <a:ext cx="450337" cy="104528"/>
          </a:xfrm>
          <a:custGeom>
            <a:avLst/>
            <a:gdLst>
              <a:gd name="connsiteX0" fmla="*/ 0 w 1008112"/>
              <a:gd name="connsiteY0" fmla="*/ 0 h 792088"/>
              <a:gd name="connsiteX1" fmla="*/ 1008112 w 1008112"/>
              <a:gd name="connsiteY1" fmla="*/ 0 h 792088"/>
              <a:gd name="connsiteX2" fmla="*/ 1008112 w 1008112"/>
              <a:gd name="connsiteY2" fmla="*/ 792088 h 792088"/>
              <a:gd name="connsiteX3" fmla="*/ 0 w 1008112"/>
              <a:gd name="connsiteY3" fmla="*/ 792088 h 792088"/>
              <a:gd name="connsiteX4" fmla="*/ 0 w 1008112"/>
              <a:gd name="connsiteY4" fmla="*/ 0 h 792088"/>
              <a:gd name="connsiteX0" fmla="*/ 1690778 w 1690778"/>
              <a:gd name="connsiteY0" fmla="*/ 146649 h 792088"/>
              <a:gd name="connsiteX1" fmla="*/ 1008112 w 1690778"/>
              <a:gd name="connsiteY1" fmla="*/ 0 h 792088"/>
              <a:gd name="connsiteX2" fmla="*/ 1008112 w 1690778"/>
              <a:gd name="connsiteY2" fmla="*/ 792088 h 792088"/>
              <a:gd name="connsiteX3" fmla="*/ 0 w 1690778"/>
              <a:gd name="connsiteY3" fmla="*/ 792088 h 792088"/>
              <a:gd name="connsiteX4" fmla="*/ 1690778 w 1690778"/>
              <a:gd name="connsiteY4" fmla="*/ 146649 h 792088"/>
              <a:gd name="connsiteX0" fmla="*/ 1690778 w 1690778"/>
              <a:gd name="connsiteY0" fmla="*/ 146649 h 792088"/>
              <a:gd name="connsiteX1" fmla="*/ 1008112 w 1690778"/>
              <a:gd name="connsiteY1" fmla="*/ 0 h 792088"/>
              <a:gd name="connsiteX2" fmla="*/ 1008112 w 1690778"/>
              <a:gd name="connsiteY2" fmla="*/ 792088 h 792088"/>
              <a:gd name="connsiteX3" fmla="*/ 0 w 1690778"/>
              <a:gd name="connsiteY3" fmla="*/ 792088 h 792088"/>
              <a:gd name="connsiteX4" fmla="*/ 1690778 w 1690778"/>
              <a:gd name="connsiteY4" fmla="*/ 146649 h 792088"/>
              <a:gd name="connsiteX0" fmla="*/ 1690778 w 1690778"/>
              <a:gd name="connsiteY0" fmla="*/ 301441 h 946880"/>
              <a:gd name="connsiteX1" fmla="*/ 1008112 w 1690778"/>
              <a:gd name="connsiteY1" fmla="*/ 154792 h 946880"/>
              <a:gd name="connsiteX2" fmla="*/ 1008112 w 1690778"/>
              <a:gd name="connsiteY2" fmla="*/ 946880 h 946880"/>
              <a:gd name="connsiteX3" fmla="*/ 0 w 1690778"/>
              <a:gd name="connsiteY3" fmla="*/ 946880 h 946880"/>
              <a:gd name="connsiteX4" fmla="*/ 1690778 w 1690778"/>
              <a:gd name="connsiteY4" fmla="*/ 301441 h 946880"/>
              <a:gd name="connsiteX0" fmla="*/ 1362974 w 1362974"/>
              <a:gd name="connsiteY0" fmla="*/ 301441 h 1128035"/>
              <a:gd name="connsiteX1" fmla="*/ 680308 w 1362974"/>
              <a:gd name="connsiteY1" fmla="*/ 154792 h 1128035"/>
              <a:gd name="connsiteX2" fmla="*/ 680308 w 1362974"/>
              <a:gd name="connsiteY2" fmla="*/ 946880 h 1128035"/>
              <a:gd name="connsiteX3" fmla="*/ 0 w 1362974"/>
              <a:gd name="connsiteY3" fmla="*/ 1128035 h 1128035"/>
              <a:gd name="connsiteX4" fmla="*/ 1362974 w 1362974"/>
              <a:gd name="connsiteY4" fmla="*/ 301441 h 1128035"/>
              <a:gd name="connsiteX0" fmla="*/ 1362974 w 1362974"/>
              <a:gd name="connsiteY0" fmla="*/ 301441 h 1128035"/>
              <a:gd name="connsiteX1" fmla="*/ 680308 w 1362974"/>
              <a:gd name="connsiteY1" fmla="*/ 154792 h 1128035"/>
              <a:gd name="connsiteX2" fmla="*/ 680308 w 1362974"/>
              <a:gd name="connsiteY2" fmla="*/ 946880 h 1128035"/>
              <a:gd name="connsiteX3" fmla="*/ 0 w 1362974"/>
              <a:gd name="connsiteY3" fmla="*/ 1128035 h 1128035"/>
              <a:gd name="connsiteX4" fmla="*/ 1362974 w 1362974"/>
              <a:gd name="connsiteY4" fmla="*/ 301441 h 1128035"/>
              <a:gd name="connsiteX0" fmla="*/ 1362974 w 1362974"/>
              <a:gd name="connsiteY0" fmla="*/ 396972 h 1223566"/>
              <a:gd name="connsiteX1" fmla="*/ 654428 w 1362974"/>
              <a:gd name="connsiteY1" fmla="*/ 26036 h 1223566"/>
              <a:gd name="connsiteX2" fmla="*/ 680308 w 1362974"/>
              <a:gd name="connsiteY2" fmla="*/ 1042411 h 1223566"/>
              <a:gd name="connsiteX3" fmla="*/ 0 w 1362974"/>
              <a:gd name="connsiteY3" fmla="*/ 1223566 h 1223566"/>
              <a:gd name="connsiteX4" fmla="*/ 1362974 w 1362974"/>
              <a:gd name="connsiteY4" fmla="*/ 396972 h 1223566"/>
              <a:gd name="connsiteX0" fmla="*/ 1362974 w 1391444"/>
              <a:gd name="connsiteY0" fmla="*/ 399553 h 1226147"/>
              <a:gd name="connsiteX1" fmla="*/ 300571 w 1391444"/>
              <a:gd name="connsiteY1" fmla="*/ 233971 h 1226147"/>
              <a:gd name="connsiteX2" fmla="*/ 654428 w 1391444"/>
              <a:gd name="connsiteY2" fmla="*/ 28617 h 1226147"/>
              <a:gd name="connsiteX3" fmla="*/ 680308 w 1391444"/>
              <a:gd name="connsiteY3" fmla="*/ 1044992 h 1226147"/>
              <a:gd name="connsiteX4" fmla="*/ 0 w 1391444"/>
              <a:gd name="connsiteY4" fmla="*/ 1226147 h 1226147"/>
              <a:gd name="connsiteX5" fmla="*/ 1362974 w 1391444"/>
              <a:gd name="connsiteY5" fmla="*/ 399553 h 1226147"/>
              <a:gd name="connsiteX0" fmla="*/ 1362974 w 1391444"/>
              <a:gd name="connsiteY0" fmla="*/ 529357 h 1355951"/>
              <a:gd name="connsiteX1" fmla="*/ 300571 w 1391444"/>
              <a:gd name="connsiteY1" fmla="*/ 363775 h 1355951"/>
              <a:gd name="connsiteX2" fmla="*/ 973605 w 1391444"/>
              <a:gd name="connsiteY2" fmla="*/ 20398 h 1355951"/>
              <a:gd name="connsiteX3" fmla="*/ 680308 w 1391444"/>
              <a:gd name="connsiteY3" fmla="*/ 1174796 h 1355951"/>
              <a:gd name="connsiteX4" fmla="*/ 0 w 1391444"/>
              <a:gd name="connsiteY4" fmla="*/ 1355951 h 1355951"/>
              <a:gd name="connsiteX5" fmla="*/ 1362974 w 1391444"/>
              <a:gd name="connsiteY5" fmla="*/ 529357 h 1355951"/>
              <a:gd name="connsiteX0" fmla="*/ 1362974 w 1500695"/>
              <a:gd name="connsiteY0" fmla="*/ 541656 h 1368250"/>
              <a:gd name="connsiteX1" fmla="*/ 1378873 w 1500695"/>
              <a:gd name="connsiteY1" fmla="*/ 194919 h 1368250"/>
              <a:gd name="connsiteX2" fmla="*/ 973605 w 1500695"/>
              <a:gd name="connsiteY2" fmla="*/ 32697 h 1368250"/>
              <a:gd name="connsiteX3" fmla="*/ 680308 w 1500695"/>
              <a:gd name="connsiteY3" fmla="*/ 1187095 h 1368250"/>
              <a:gd name="connsiteX4" fmla="*/ 0 w 1500695"/>
              <a:gd name="connsiteY4" fmla="*/ 1368250 h 1368250"/>
              <a:gd name="connsiteX5" fmla="*/ 1362974 w 1500695"/>
              <a:gd name="connsiteY5" fmla="*/ 541656 h 1368250"/>
              <a:gd name="connsiteX0" fmla="*/ 1199072 w 1336793"/>
              <a:gd name="connsiteY0" fmla="*/ 541656 h 1187095"/>
              <a:gd name="connsiteX1" fmla="*/ 1214971 w 1336793"/>
              <a:gd name="connsiteY1" fmla="*/ 194919 h 1187095"/>
              <a:gd name="connsiteX2" fmla="*/ 809703 w 1336793"/>
              <a:gd name="connsiteY2" fmla="*/ 32697 h 1187095"/>
              <a:gd name="connsiteX3" fmla="*/ 516406 w 1336793"/>
              <a:gd name="connsiteY3" fmla="*/ 1187095 h 1187095"/>
              <a:gd name="connsiteX4" fmla="*/ 0 w 1336793"/>
              <a:gd name="connsiteY4" fmla="*/ 1135337 h 1187095"/>
              <a:gd name="connsiteX5" fmla="*/ 1199072 w 1336793"/>
              <a:gd name="connsiteY5" fmla="*/ 541656 h 1187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36793" h="1187095">
                <a:moveTo>
                  <a:pt x="1199072" y="541656"/>
                </a:moveTo>
                <a:cubicBezTo>
                  <a:pt x="1423133" y="397859"/>
                  <a:pt x="1333062" y="256742"/>
                  <a:pt x="1214971" y="194919"/>
                </a:cubicBezTo>
                <a:cubicBezTo>
                  <a:pt x="1096880" y="133096"/>
                  <a:pt x="920379" y="-80907"/>
                  <a:pt x="809703" y="32697"/>
                </a:cubicBezTo>
                <a:lnTo>
                  <a:pt x="516406" y="1187095"/>
                </a:lnTo>
                <a:lnTo>
                  <a:pt x="0" y="1135337"/>
                </a:lnTo>
                <a:cubicBezTo>
                  <a:pt x="63261" y="393980"/>
                  <a:pt x="195532" y="385866"/>
                  <a:pt x="1199072" y="541656"/>
                </a:cubicBezTo>
                <a:close/>
              </a:path>
            </a:pathLst>
          </a:custGeom>
          <a:gradFill>
            <a:gsLst>
              <a:gs pos="10000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it-IT"/>
          </a:p>
        </p:txBody>
      </p:sp>
      <p:sp>
        <p:nvSpPr>
          <p:cNvPr id="18" name="Rettangolo 10"/>
          <p:cNvSpPr/>
          <p:nvPr userDrawn="1"/>
        </p:nvSpPr>
        <p:spPr>
          <a:xfrm>
            <a:off x="6684588" y="470681"/>
            <a:ext cx="675505" cy="260525"/>
          </a:xfrm>
          <a:custGeom>
            <a:avLst/>
            <a:gdLst>
              <a:gd name="connsiteX0" fmla="*/ 0 w 1008112"/>
              <a:gd name="connsiteY0" fmla="*/ 0 h 792088"/>
              <a:gd name="connsiteX1" fmla="*/ 1008112 w 1008112"/>
              <a:gd name="connsiteY1" fmla="*/ 0 h 792088"/>
              <a:gd name="connsiteX2" fmla="*/ 1008112 w 1008112"/>
              <a:gd name="connsiteY2" fmla="*/ 792088 h 792088"/>
              <a:gd name="connsiteX3" fmla="*/ 0 w 1008112"/>
              <a:gd name="connsiteY3" fmla="*/ 792088 h 792088"/>
              <a:gd name="connsiteX4" fmla="*/ 0 w 1008112"/>
              <a:gd name="connsiteY4" fmla="*/ 0 h 792088"/>
              <a:gd name="connsiteX0" fmla="*/ 1690778 w 1690778"/>
              <a:gd name="connsiteY0" fmla="*/ 146649 h 792088"/>
              <a:gd name="connsiteX1" fmla="*/ 1008112 w 1690778"/>
              <a:gd name="connsiteY1" fmla="*/ 0 h 792088"/>
              <a:gd name="connsiteX2" fmla="*/ 1008112 w 1690778"/>
              <a:gd name="connsiteY2" fmla="*/ 792088 h 792088"/>
              <a:gd name="connsiteX3" fmla="*/ 0 w 1690778"/>
              <a:gd name="connsiteY3" fmla="*/ 792088 h 792088"/>
              <a:gd name="connsiteX4" fmla="*/ 1690778 w 1690778"/>
              <a:gd name="connsiteY4" fmla="*/ 146649 h 792088"/>
              <a:gd name="connsiteX0" fmla="*/ 1690778 w 1690778"/>
              <a:gd name="connsiteY0" fmla="*/ 146649 h 792088"/>
              <a:gd name="connsiteX1" fmla="*/ 1008112 w 1690778"/>
              <a:gd name="connsiteY1" fmla="*/ 0 h 792088"/>
              <a:gd name="connsiteX2" fmla="*/ 1008112 w 1690778"/>
              <a:gd name="connsiteY2" fmla="*/ 792088 h 792088"/>
              <a:gd name="connsiteX3" fmla="*/ 0 w 1690778"/>
              <a:gd name="connsiteY3" fmla="*/ 792088 h 792088"/>
              <a:gd name="connsiteX4" fmla="*/ 1690778 w 1690778"/>
              <a:gd name="connsiteY4" fmla="*/ 146649 h 792088"/>
              <a:gd name="connsiteX0" fmla="*/ 1690778 w 1690778"/>
              <a:gd name="connsiteY0" fmla="*/ 301441 h 946880"/>
              <a:gd name="connsiteX1" fmla="*/ 1008112 w 1690778"/>
              <a:gd name="connsiteY1" fmla="*/ 154792 h 946880"/>
              <a:gd name="connsiteX2" fmla="*/ 1008112 w 1690778"/>
              <a:gd name="connsiteY2" fmla="*/ 946880 h 946880"/>
              <a:gd name="connsiteX3" fmla="*/ 0 w 1690778"/>
              <a:gd name="connsiteY3" fmla="*/ 946880 h 946880"/>
              <a:gd name="connsiteX4" fmla="*/ 1690778 w 1690778"/>
              <a:gd name="connsiteY4" fmla="*/ 301441 h 946880"/>
              <a:gd name="connsiteX0" fmla="*/ 1362974 w 1362974"/>
              <a:gd name="connsiteY0" fmla="*/ 301441 h 1128035"/>
              <a:gd name="connsiteX1" fmla="*/ 680308 w 1362974"/>
              <a:gd name="connsiteY1" fmla="*/ 154792 h 1128035"/>
              <a:gd name="connsiteX2" fmla="*/ 680308 w 1362974"/>
              <a:gd name="connsiteY2" fmla="*/ 946880 h 1128035"/>
              <a:gd name="connsiteX3" fmla="*/ 0 w 1362974"/>
              <a:gd name="connsiteY3" fmla="*/ 1128035 h 1128035"/>
              <a:gd name="connsiteX4" fmla="*/ 1362974 w 1362974"/>
              <a:gd name="connsiteY4" fmla="*/ 301441 h 1128035"/>
              <a:gd name="connsiteX0" fmla="*/ 1362974 w 1362974"/>
              <a:gd name="connsiteY0" fmla="*/ 301441 h 1128035"/>
              <a:gd name="connsiteX1" fmla="*/ 680308 w 1362974"/>
              <a:gd name="connsiteY1" fmla="*/ 154792 h 1128035"/>
              <a:gd name="connsiteX2" fmla="*/ 680308 w 1362974"/>
              <a:gd name="connsiteY2" fmla="*/ 946880 h 1128035"/>
              <a:gd name="connsiteX3" fmla="*/ 0 w 1362974"/>
              <a:gd name="connsiteY3" fmla="*/ 1128035 h 1128035"/>
              <a:gd name="connsiteX4" fmla="*/ 1362974 w 1362974"/>
              <a:gd name="connsiteY4" fmla="*/ 301441 h 1128035"/>
              <a:gd name="connsiteX0" fmla="*/ 1362974 w 1362974"/>
              <a:gd name="connsiteY0" fmla="*/ 396972 h 1223566"/>
              <a:gd name="connsiteX1" fmla="*/ 654428 w 1362974"/>
              <a:gd name="connsiteY1" fmla="*/ 26036 h 1223566"/>
              <a:gd name="connsiteX2" fmla="*/ 680308 w 1362974"/>
              <a:gd name="connsiteY2" fmla="*/ 1042411 h 1223566"/>
              <a:gd name="connsiteX3" fmla="*/ 0 w 1362974"/>
              <a:gd name="connsiteY3" fmla="*/ 1223566 h 1223566"/>
              <a:gd name="connsiteX4" fmla="*/ 1362974 w 1362974"/>
              <a:gd name="connsiteY4" fmla="*/ 396972 h 1223566"/>
              <a:gd name="connsiteX0" fmla="*/ 1362974 w 1391444"/>
              <a:gd name="connsiteY0" fmla="*/ 399553 h 1226147"/>
              <a:gd name="connsiteX1" fmla="*/ 300571 w 1391444"/>
              <a:gd name="connsiteY1" fmla="*/ 233971 h 1226147"/>
              <a:gd name="connsiteX2" fmla="*/ 654428 w 1391444"/>
              <a:gd name="connsiteY2" fmla="*/ 28617 h 1226147"/>
              <a:gd name="connsiteX3" fmla="*/ 680308 w 1391444"/>
              <a:gd name="connsiteY3" fmla="*/ 1044992 h 1226147"/>
              <a:gd name="connsiteX4" fmla="*/ 0 w 1391444"/>
              <a:gd name="connsiteY4" fmla="*/ 1226147 h 1226147"/>
              <a:gd name="connsiteX5" fmla="*/ 1362974 w 1391444"/>
              <a:gd name="connsiteY5" fmla="*/ 399553 h 1226147"/>
              <a:gd name="connsiteX0" fmla="*/ 1362974 w 1391444"/>
              <a:gd name="connsiteY0" fmla="*/ 529357 h 1355951"/>
              <a:gd name="connsiteX1" fmla="*/ 300571 w 1391444"/>
              <a:gd name="connsiteY1" fmla="*/ 363775 h 1355951"/>
              <a:gd name="connsiteX2" fmla="*/ 973605 w 1391444"/>
              <a:gd name="connsiteY2" fmla="*/ 20398 h 1355951"/>
              <a:gd name="connsiteX3" fmla="*/ 680308 w 1391444"/>
              <a:gd name="connsiteY3" fmla="*/ 1174796 h 1355951"/>
              <a:gd name="connsiteX4" fmla="*/ 0 w 1391444"/>
              <a:gd name="connsiteY4" fmla="*/ 1355951 h 1355951"/>
              <a:gd name="connsiteX5" fmla="*/ 1362974 w 1391444"/>
              <a:gd name="connsiteY5" fmla="*/ 529357 h 1355951"/>
              <a:gd name="connsiteX0" fmla="*/ 1362974 w 1500695"/>
              <a:gd name="connsiteY0" fmla="*/ 541656 h 1368250"/>
              <a:gd name="connsiteX1" fmla="*/ 1378873 w 1500695"/>
              <a:gd name="connsiteY1" fmla="*/ 194919 h 1368250"/>
              <a:gd name="connsiteX2" fmla="*/ 973605 w 1500695"/>
              <a:gd name="connsiteY2" fmla="*/ 32697 h 1368250"/>
              <a:gd name="connsiteX3" fmla="*/ 680308 w 1500695"/>
              <a:gd name="connsiteY3" fmla="*/ 1187095 h 1368250"/>
              <a:gd name="connsiteX4" fmla="*/ 0 w 1500695"/>
              <a:gd name="connsiteY4" fmla="*/ 1368250 h 1368250"/>
              <a:gd name="connsiteX5" fmla="*/ 1362974 w 1500695"/>
              <a:gd name="connsiteY5" fmla="*/ 541656 h 1368250"/>
              <a:gd name="connsiteX0" fmla="*/ 1199072 w 1336793"/>
              <a:gd name="connsiteY0" fmla="*/ 541656 h 1187095"/>
              <a:gd name="connsiteX1" fmla="*/ 1214971 w 1336793"/>
              <a:gd name="connsiteY1" fmla="*/ 194919 h 1187095"/>
              <a:gd name="connsiteX2" fmla="*/ 809703 w 1336793"/>
              <a:gd name="connsiteY2" fmla="*/ 32697 h 1187095"/>
              <a:gd name="connsiteX3" fmla="*/ 516406 w 1336793"/>
              <a:gd name="connsiteY3" fmla="*/ 1187095 h 1187095"/>
              <a:gd name="connsiteX4" fmla="*/ 0 w 1336793"/>
              <a:gd name="connsiteY4" fmla="*/ 1135337 h 1187095"/>
              <a:gd name="connsiteX5" fmla="*/ 1199072 w 1336793"/>
              <a:gd name="connsiteY5" fmla="*/ 541656 h 1187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36793" h="1187095">
                <a:moveTo>
                  <a:pt x="1199072" y="541656"/>
                </a:moveTo>
                <a:cubicBezTo>
                  <a:pt x="1423133" y="397859"/>
                  <a:pt x="1333062" y="256742"/>
                  <a:pt x="1214971" y="194919"/>
                </a:cubicBezTo>
                <a:cubicBezTo>
                  <a:pt x="1096880" y="133096"/>
                  <a:pt x="920379" y="-80907"/>
                  <a:pt x="809703" y="32697"/>
                </a:cubicBezTo>
                <a:lnTo>
                  <a:pt x="516406" y="1187095"/>
                </a:lnTo>
                <a:lnTo>
                  <a:pt x="0" y="1135337"/>
                </a:lnTo>
                <a:cubicBezTo>
                  <a:pt x="63261" y="393980"/>
                  <a:pt x="195532" y="385866"/>
                  <a:pt x="1199072" y="541656"/>
                </a:cubicBezTo>
                <a:close/>
              </a:path>
            </a:pathLst>
          </a:custGeom>
          <a:gradFill>
            <a:gsLst>
              <a:gs pos="10000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1256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Cambria" panose="02040503050406030204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ambria" panose="02040503050406030204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Cambria" panose="020405030504060302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mbria" panose="020405030504060302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Cambria" panose="020405030504060302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Cambria" panose="020405030504060302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725678" y="2583777"/>
            <a:ext cx="5400601" cy="2856707"/>
          </a:xfrm>
          <a:ln>
            <a:noFill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/>
          <a:lstStyle/>
          <a:p>
            <a:pPr>
              <a:lnSpc>
                <a:spcPct val="120000"/>
              </a:lnSpc>
            </a:pPr>
            <a:r>
              <a:rPr lang="it-IT" sz="2400" b="1" i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Workshop 1 </a:t>
            </a:r>
            <a:r>
              <a:rPr lang="it-IT" sz="2400" b="1" dirty="0" smtClean="0">
                <a:solidFill>
                  <a:srgbClr val="800000"/>
                </a:solidFill>
              </a:rPr>
              <a:t/>
            </a:r>
            <a:br>
              <a:rPr lang="it-IT" sz="2400" b="1" dirty="0" smtClean="0">
                <a:solidFill>
                  <a:srgbClr val="800000"/>
                </a:solidFill>
              </a:rPr>
            </a:br>
            <a:r>
              <a:rPr lang="it-IT" sz="2000" b="1" dirty="0" smtClean="0">
                <a:solidFill>
                  <a:srgbClr val="800000"/>
                </a:solidFill>
              </a:rPr>
              <a:t>«Sostenere le imprese e ridurre gli oneri amministrativi mantenendo gli standard di tutela: efficacia </a:t>
            </a:r>
            <a:r>
              <a:rPr lang="it-IT" sz="2000" b="1" dirty="0">
                <a:solidFill>
                  <a:srgbClr val="800000"/>
                </a:solidFill>
              </a:rPr>
              <a:t>delle misure e potenziamento della funzione di </a:t>
            </a:r>
            <a:r>
              <a:rPr lang="it-IT" sz="2000" b="1" dirty="0" smtClean="0">
                <a:solidFill>
                  <a:srgbClr val="800000"/>
                </a:solidFill>
              </a:rPr>
              <a:t>vigilanza»</a:t>
            </a:r>
            <a:endParaRPr lang="it-IT" sz="2000" b="1" dirty="0">
              <a:solidFill>
                <a:srgbClr val="800000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73506" y="5877272"/>
            <a:ext cx="8746966" cy="864096"/>
          </a:xfrm>
        </p:spPr>
        <p:txBody>
          <a:bodyPr>
            <a:normAutofit fontScale="92500" lnSpcReduction="20000"/>
          </a:bodyPr>
          <a:lstStyle/>
          <a:p>
            <a:pPr algn="l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it-IT" sz="2000" b="1" i="1" dirty="0" err="1" smtClean="0">
                <a:solidFill>
                  <a:srgbClr val="00264C"/>
                </a:solidFill>
              </a:rPr>
              <a:t>Rapporteur</a:t>
            </a:r>
            <a:r>
              <a:rPr lang="it-IT" sz="2000" b="1" i="1" dirty="0" smtClean="0">
                <a:solidFill>
                  <a:srgbClr val="00264C"/>
                </a:solidFill>
              </a:rPr>
              <a:t>:</a:t>
            </a:r>
          </a:p>
          <a:p>
            <a:pPr algn="l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it-IT" sz="2000" b="1" dirty="0" smtClean="0">
                <a:solidFill>
                  <a:srgbClr val="00264C"/>
                </a:solidFill>
              </a:rPr>
              <a:t>Tommaso De Nicola – INAIL, Direzione Centrale </a:t>
            </a:r>
            <a:r>
              <a:rPr lang="it-IT" sz="2000" b="1" dirty="0">
                <a:solidFill>
                  <a:srgbClr val="00264C"/>
                </a:solidFill>
              </a:rPr>
              <a:t>Prevenzione</a:t>
            </a:r>
          </a:p>
        </p:txBody>
      </p:sp>
      <p:sp>
        <p:nvSpPr>
          <p:cNvPr id="4" name="Rettangolo 3"/>
          <p:cNvSpPr/>
          <p:nvPr/>
        </p:nvSpPr>
        <p:spPr>
          <a:xfrm>
            <a:off x="73506" y="548680"/>
            <a:ext cx="8640960" cy="183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spcBef>
                <a:spcPts val="600"/>
              </a:spcBef>
            </a:pPr>
            <a:r>
              <a:rPr lang="it-IT" sz="3600" b="1" i="1" dirty="0" smtClean="0">
                <a:solidFill>
                  <a:srgbClr val="00264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SEMINARIO </a:t>
            </a:r>
            <a:endParaRPr lang="it-IT" sz="3600" b="1" dirty="0" smtClean="0">
              <a:solidFill>
                <a:srgbClr val="00264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  <a:p>
            <a:pPr algn="ctr">
              <a:lnSpc>
                <a:spcPct val="110000"/>
              </a:lnSpc>
              <a:spcBef>
                <a:spcPts val="600"/>
              </a:spcBef>
            </a:pPr>
            <a:r>
              <a:rPr lang="it-IT" sz="2000" b="1" i="1" dirty="0" smtClean="0">
                <a:solidFill>
                  <a:srgbClr val="00264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«SOSTENERE CRESCITA E COMPETITIVITÀ DELLE IMPRESE </a:t>
            </a:r>
            <a:br>
              <a:rPr lang="it-IT" sz="2000" b="1" i="1" dirty="0" smtClean="0">
                <a:solidFill>
                  <a:srgbClr val="00264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it-IT" sz="2000" b="1" i="1" dirty="0" smtClean="0">
                <a:solidFill>
                  <a:srgbClr val="00264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PROMUOVENDO SALUTE E SICUREZZA SUL LAVORO IN TEMPI DI CRISI»</a:t>
            </a:r>
          </a:p>
          <a:p>
            <a:pPr algn="ctr">
              <a:lnSpc>
                <a:spcPct val="110000"/>
              </a:lnSpc>
              <a:spcBef>
                <a:spcPts val="600"/>
              </a:spcBef>
            </a:pPr>
            <a:r>
              <a:rPr lang="it-IT" b="1" i="1" dirty="0" smtClean="0">
                <a:solidFill>
                  <a:srgbClr val="00264C"/>
                </a:solidFill>
                <a:latin typeface="Cambria" panose="02040503050406030204" pitchFamily="18" charset="0"/>
              </a:rPr>
              <a:t>Roma, 4-5 Dicembre 2014</a:t>
            </a:r>
            <a:endParaRPr lang="it-IT" b="1" dirty="0">
              <a:solidFill>
                <a:srgbClr val="00264C"/>
              </a:solidFill>
              <a:latin typeface="Cambria" panose="02040503050406030204" pitchFamily="18" charset="0"/>
            </a:endParaRPr>
          </a:p>
        </p:txBody>
      </p:sp>
      <p:sp>
        <p:nvSpPr>
          <p:cNvPr id="6" name="Rettangolo arrotondato 5"/>
          <p:cNvSpPr/>
          <p:nvPr/>
        </p:nvSpPr>
        <p:spPr>
          <a:xfrm>
            <a:off x="1547664" y="2727793"/>
            <a:ext cx="5616624" cy="2717431"/>
          </a:xfrm>
          <a:custGeom>
            <a:avLst/>
            <a:gdLst>
              <a:gd name="connsiteX0" fmla="*/ 0 w 5616624"/>
              <a:gd name="connsiteY0" fmla="*/ 528069 h 3168352"/>
              <a:gd name="connsiteX1" fmla="*/ 528069 w 5616624"/>
              <a:gd name="connsiteY1" fmla="*/ 0 h 3168352"/>
              <a:gd name="connsiteX2" fmla="*/ 5088555 w 5616624"/>
              <a:gd name="connsiteY2" fmla="*/ 0 h 3168352"/>
              <a:gd name="connsiteX3" fmla="*/ 5616624 w 5616624"/>
              <a:gd name="connsiteY3" fmla="*/ 528069 h 3168352"/>
              <a:gd name="connsiteX4" fmla="*/ 5616624 w 5616624"/>
              <a:gd name="connsiteY4" fmla="*/ 2640283 h 3168352"/>
              <a:gd name="connsiteX5" fmla="*/ 5088555 w 5616624"/>
              <a:gd name="connsiteY5" fmla="*/ 3168352 h 3168352"/>
              <a:gd name="connsiteX6" fmla="*/ 528069 w 5616624"/>
              <a:gd name="connsiteY6" fmla="*/ 3168352 h 3168352"/>
              <a:gd name="connsiteX7" fmla="*/ 0 w 5616624"/>
              <a:gd name="connsiteY7" fmla="*/ 2640283 h 3168352"/>
              <a:gd name="connsiteX8" fmla="*/ 0 w 5616624"/>
              <a:gd name="connsiteY8" fmla="*/ 528069 h 3168352"/>
              <a:gd name="connsiteX0" fmla="*/ 0 w 5616624"/>
              <a:gd name="connsiteY0" fmla="*/ 528069 h 3168352"/>
              <a:gd name="connsiteX1" fmla="*/ 571201 w 5616624"/>
              <a:gd name="connsiteY1" fmla="*/ 146649 h 3168352"/>
              <a:gd name="connsiteX2" fmla="*/ 5088555 w 5616624"/>
              <a:gd name="connsiteY2" fmla="*/ 0 h 3168352"/>
              <a:gd name="connsiteX3" fmla="*/ 5616624 w 5616624"/>
              <a:gd name="connsiteY3" fmla="*/ 528069 h 3168352"/>
              <a:gd name="connsiteX4" fmla="*/ 5616624 w 5616624"/>
              <a:gd name="connsiteY4" fmla="*/ 2640283 h 3168352"/>
              <a:gd name="connsiteX5" fmla="*/ 5088555 w 5616624"/>
              <a:gd name="connsiteY5" fmla="*/ 3168352 h 3168352"/>
              <a:gd name="connsiteX6" fmla="*/ 528069 w 5616624"/>
              <a:gd name="connsiteY6" fmla="*/ 3168352 h 3168352"/>
              <a:gd name="connsiteX7" fmla="*/ 0 w 5616624"/>
              <a:gd name="connsiteY7" fmla="*/ 2640283 h 3168352"/>
              <a:gd name="connsiteX8" fmla="*/ 0 w 5616624"/>
              <a:gd name="connsiteY8" fmla="*/ 528069 h 3168352"/>
              <a:gd name="connsiteX0" fmla="*/ 0 w 5616624"/>
              <a:gd name="connsiteY0" fmla="*/ 381420 h 3021703"/>
              <a:gd name="connsiteX1" fmla="*/ 571201 w 5616624"/>
              <a:gd name="connsiteY1" fmla="*/ 0 h 3021703"/>
              <a:gd name="connsiteX2" fmla="*/ 5010917 w 5616624"/>
              <a:gd name="connsiteY2" fmla="*/ 120770 h 3021703"/>
              <a:gd name="connsiteX3" fmla="*/ 5616624 w 5616624"/>
              <a:gd name="connsiteY3" fmla="*/ 381420 h 3021703"/>
              <a:gd name="connsiteX4" fmla="*/ 5616624 w 5616624"/>
              <a:gd name="connsiteY4" fmla="*/ 2493634 h 3021703"/>
              <a:gd name="connsiteX5" fmla="*/ 5088555 w 5616624"/>
              <a:gd name="connsiteY5" fmla="*/ 3021703 h 3021703"/>
              <a:gd name="connsiteX6" fmla="*/ 528069 w 5616624"/>
              <a:gd name="connsiteY6" fmla="*/ 3021703 h 3021703"/>
              <a:gd name="connsiteX7" fmla="*/ 0 w 5616624"/>
              <a:gd name="connsiteY7" fmla="*/ 2493634 h 3021703"/>
              <a:gd name="connsiteX8" fmla="*/ 0 w 5616624"/>
              <a:gd name="connsiteY8" fmla="*/ 381420 h 3021703"/>
              <a:gd name="connsiteX0" fmla="*/ 0 w 5616624"/>
              <a:gd name="connsiteY0" fmla="*/ 261603 h 2901886"/>
              <a:gd name="connsiteX1" fmla="*/ 709223 w 5616624"/>
              <a:gd name="connsiteY1" fmla="*/ 18206 h 2901886"/>
              <a:gd name="connsiteX2" fmla="*/ 5010917 w 5616624"/>
              <a:gd name="connsiteY2" fmla="*/ 953 h 2901886"/>
              <a:gd name="connsiteX3" fmla="*/ 5616624 w 5616624"/>
              <a:gd name="connsiteY3" fmla="*/ 261603 h 2901886"/>
              <a:gd name="connsiteX4" fmla="*/ 5616624 w 5616624"/>
              <a:gd name="connsiteY4" fmla="*/ 2373817 h 2901886"/>
              <a:gd name="connsiteX5" fmla="*/ 5088555 w 5616624"/>
              <a:gd name="connsiteY5" fmla="*/ 2901886 h 2901886"/>
              <a:gd name="connsiteX6" fmla="*/ 528069 w 5616624"/>
              <a:gd name="connsiteY6" fmla="*/ 2901886 h 2901886"/>
              <a:gd name="connsiteX7" fmla="*/ 0 w 5616624"/>
              <a:gd name="connsiteY7" fmla="*/ 2373817 h 2901886"/>
              <a:gd name="connsiteX8" fmla="*/ 0 w 5616624"/>
              <a:gd name="connsiteY8" fmla="*/ 261603 h 2901886"/>
              <a:gd name="connsiteX0" fmla="*/ 0 w 5616624"/>
              <a:gd name="connsiteY0" fmla="*/ 329800 h 2970083"/>
              <a:gd name="connsiteX1" fmla="*/ 709223 w 5616624"/>
              <a:gd name="connsiteY1" fmla="*/ 86403 h 2970083"/>
              <a:gd name="connsiteX2" fmla="*/ 5010917 w 5616624"/>
              <a:gd name="connsiteY2" fmla="*/ 69150 h 2970083"/>
              <a:gd name="connsiteX3" fmla="*/ 5616624 w 5616624"/>
              <a:gd name="connsiteY3" fmla="*/ 329800 h 2970083"/>
              <a:gd name="connsiteX4" fmla="*/ 5616624 w 5616624"/>
              <a:gd name="connsiteY4" fmla="*/ 2442014 h 2970083"/>
              <a:gd name="connsiteX5" fmla="*/ 5088555 w 5616624"/>
              <a:gd name="connsiteY5" fmla="*/ 2970083 h 2970083"/>
              <a:gd name="connsiteX6" fmla="*/ 528069 w 5616624"/>
              <a:gd name="connsiteY6" fmla="*/ 2970083 h 2970083"/>
              <a:gd name="connsiteX7" fmla="*/ 0 w 5616624"/>
              <a:gd name="connsiteY7" fmla="*/ 2442014 h 2970083"/>
              <a:gd name="connsiteX8" fmla="*/ 0 w 5616624"/>
              <a:gd name="connsiteY8" fmla="*/ 329800 h 2970083"/>
              <a:gd name="connsiteX0" fmla="*/ 0 w 5616624"/>
              <a:gd name="connsiteY0" fmla="*/ 347230 h 2987513"/>
              <a:gd name="connsiteX1" fmla="*/ 709223 w 5616624"/>
              <a:gd name="connsiteY1" fmla="*/ 103833 h 2987513"/>
              <a:gd name="connsiteX2" fmla="*/ 4881521 w 5616624"/>
              <a:gd name="connsiteY2" fmla="*/ 34821 h 2987513"/>
              <a:gd name="connsiteX3" fmla="*/ 5616624 w 5616624"/>
              <a:gd name="connsiteY3" fmla="*/ 347230 h 2987513"/>
              <a:gd name="connsiteX4" fmla="*/ 5616624 w 5616624"/>
              <a:gd name="connsiteY4" fmla="*/ 2459444 h 2987513"/>
              <a:gd name="connsiteX5" fmla="*/ 5088555 w 5616624"/>
              <a:gd name="connsiteY5" fmla="*/ 2987513 h 2987513"/>
              <a:gd name="connsiteX6" fmla="*/ 528069 w 5616624"/>
              <a:gd name="connsiteY6" fmla="*/ 2987513 h 2987513"/>
              <a:gd name="connsiteX7" fmla="*/ 0 w 5616624"/>
              <a:gd name="connsiteY7" fmla="*/ 2459444 h 2987513"/>
              <a:gd name="connsiteX8" fmla="*/ 0 w 5616624"/>
              <a:gd name="connsiteY8" fmla="*/ 347230 h 2987513"/>
              <a:gd name="connsiteX0" fmla="*/ 0 w 5616624"/>
              <a:gd name="connsiteY0" fmla="*/ 375426 h 3015709"/>
              <a:gd name="connsiteX1" fmla="*/ 726475 w 5616624"/>
              <a:gd name="connsiteY1" fmla="*/ 88897 h 3015709"/>
              <a:gd name="connsiteX2" fmla="*/ 4881521 w 5616624"/>
              <a:gd name="connsiteY2" fmla="*/ 63017 h 3015709"/>
              <a:gd name="connsiteX3" fmla="*/ 5616624 w 5616624"/>
              <a:gd name="connsiteY3" fmla="*/ 375426 h 3015709"/>
              <a:gd name="connsiteX4" fmla="*/ 5616624 w 5616624"/>
              <a:gd name="connsiteY4" fmla="*/ 2487640 h 3015709"/>
              <a:gd name="connsiteX5" fmla="*/ 5088555 w 5616624"/>
              <a:gd name="connsiteY5" fmla="*/ 3015709 h 3015709"/>
              <a:gd name="connsiteX6" fmla="*/ 528069 w 5616624"/>
              <a:gd name="connsiteY6" fmla="*/ 3015709 h 3015709"/>
              <a:gd name="connsiteX7" fmla="*/ 0 w 5616624"/>
              <a:gd name="connsiteY7" fmla="*/ 2487640 h 3015709"/>
              <a:gd name="connsiteX8" fmla="*/ 0 w 5616624"/>
              <a:gd name="connsiteY8" fmla="*/ 375426 h 3015709"/>
              <a:gd name="connsiteX0" fmla="*/ 0 w 5616624"/>
              <a:gd name="connsiteY0" fmla="*/ 312409 h 2952692"/>
              <a:gd name="connsiteX1" fmla="*/ 726475 w 5616624"/>
              <a:gd name="connsiteY1" fmla="*/ 25880 h 2952692"/>
              <a:gd name="connsiteX2" fmla="*/ 4881521 w 5616624"/>
              <a:gd name="connsiteY2" fmla="*/ 0 h 2952692"/>
              <a:gd name="connsiteX3" fmla="*/ 5616624 w 5616624"/>
              <a:gd name="connsiteY3" fmla="*/ 312409 h 2952692"/>
              <a:gd name="connsiteX4" fmla="*/ 5616624 w 5616624"/>
              <a:gd name="connsiteY4" fmla="*/ 2424623 h 2952692"/>
              <a:gd name="connsiteX5" fmla="*/ 5088555 w 5616624"/>
              <a:gd name="connsiteY5" fmla="*/ 2952692 h 2952692"/>
              <a:gd name="connsiteX6" fmla="*/ 528069 w 5616624"/>
              <a:gd name="connsiteY6" fmla="*/ 2952692 h 2952692"/>
              <a:gd name="connsiteX7" fmla="*/ 0 w 5616624"/>
              <a:gd name="connsiteY7" fmla="*/ 2424623 h 2952692"/>
              <a:gd name="connsiteX8" fmla="*/ 0 w 5616624"/>
              <a:gd name="connsiteY8" fmla="*/ 312409 h 2952692"/>
              <a:gd name="connsiteX0" fmla="*/ 0 w 5616624"/>
              <a:gd name="connsiteY0" fmla="*/ 433360 h 3073643"/>
              <a:gd name="connsiteX1" fmla="*/ 726475 w 5616624"/>
              <a:gd name="connsiteY1" fmla="*/ 146831 h 3073643"/>
              <a:gd name="connsiteX2" fmla="*/ 4881521 w 5616624"/>
              <a:gd name="connsiteY2" fmla="*/ 120951 h 3073643"/>
              <a:gd name="connsiteX3" fmla="*/ 5616624 w 5616624"/>
              <a:gd name="connsiteY3" fmla="*/ 433360 h 3073643"/>
              <a:gd name="connsiteX4" fmla="*/ 5616624 w 5616624"/>
              <a:gd name="connsiteY4" fmla="*/ 2545574 h 3073643"/>
              <a:gd name="connsiteX5" fmla="*/ 5088555 w 5616624"/>
              <a:gd name="connsiteY5" fmla="*/ 3073643 h 3073643"/>
              <a:gd name="connsiteX6" fmla="*/ 528069 w 5616624"/>
              <a:gd name="connsiteY6" fmla="*/ 3073643 h 3073643"/>
              <a:gd name="connsiteX7" fmla="*/ 0 w 5616624"/>
              <a:gd name="connsiteY7" fmla="*/ 2545574 h 3073643"/>
              <a:gd name="connsiteX8" fmla="*/ 0 w 5616624"/>
              <a:gd name="connsiteY8" fmla="*/ 433360 h 3073643"/>
              <a:gd name="connsiteX0" fmla="*/ 0 w 5616624"/>
              <a:gd name="connsiteY0" fmla="*/ 433360 h 3073643"/>
              <a:gd name="connsiteX1" fmla="*/ 726475 w 5616624"/>
              <a:gd name="connsiteY1" fmla="*/ 146831 h 3073643"/>
              <a:gd name="connsiteX2" fmla="*/ 4881521 w 5616624"/>
              <a:gd name="connsiteY2" fmla="*/ 120951 h 3073643"/>
              <a:gd name="connsiteX3" fmla="*/ 5616624 w 5616624"/>
              <a:gd name="connsiteY3" fmla="*/ 433360 h 3073643"/>
              <a:gd name="connsiteX4" fmla="*/ 5616624 w 5616624"/>
              <a:gd name="connsiteY4" fmla="*/ 2545574 h 3073643"/>
              <a:gd name="connsiteX5" fmla="*/ 5088555 w 5616624"/>
              <a:gd name="connsiteY5" fmla="*/ 3073643 h 3073643"/>
              <a:gd name="connsiteX6" fmla="*/ 528069 w 5616624"/>
              <a:gd name="connsiteY6" fmla="*/ 3073643 h 3073643"/>
              <a:gd name="connsiteX7" fmla="*/ 0 w 5616624"/>
              <a:gd name="connsiteY7" fmla="*/ 2545574 h 3073643"/>
              <a:gd name="connsiteX8" fmla="*/ 0 w 5616624"/>
              <a:gd name="connsiteY8" fmla="*/ 433360 h 3073643"/>
              <a:gd name="connsiteX0" fmla="*/ 0 w 5616624"/>
              <a:gd name="connsiteY0" fmla="*/ 433360 h 3083510"/>
              <a:gd name="connsiteX1" fmla="*/ 726475 w 5616624"/>
              <a:gd name="connsiteY1" fmla="*/ 146831 h 3083510"/>
              <a:gd name="connsiteX2" fmla="*/ 4881521 w 5616624"/>
              <a:gd name="connsiteY2" fmla="*/ 120951 h 3083510"/>
              <a:gd name="connsiteX3" fmla="*/ 5616624 w 5616624"/>
              <a:gd name="connsiteY3" fmla="*/ 433360 h 3083510"/>
              <a:gd name="connsiteX4" fmla="*/ 5616624 w 5616624"/>
              <a:gd name="connsiteY4" fmla="*/ 2545574 h 3083510"/>
              <a:gd name="connsiteX5" fmla="*/ 5088555 w 5616624"/>
              <a:gd name="connsiteY5" fmla="*/ 3073643 h 3083510"/>
              <a:gd name="connsiteX6" fmla="*/ 528069 w 5616624"/>
              <a:gd name="connsiteY6" fmla="*/ 3073643 h 3083510"/>
              <a:gd name="connsiteX7" fmla="*/ 0 w 5616624"/>
              <a:gd name="connsiteY7" fmla="*/ 2545574 h 3083510"/>
              <a:gd name="connsiteX8" fmla="*/ 0 w 5616624"/>
              <a:gd name="connsiteY8" fmla="*/ 433360 h 3083510"/>
              <a:gd name="connsiteX0" fmla="*/ 0 w 5616624"/>
              <a:gd name="connsiteY0" fmla="*/ 433360 h 3083510"/>
              <a:gd name="connsiteX1" fmla="*/ 726475 w 5616624"/>
              <a:gd name="connsiteY1" fmla="*/ 146831 h 3083510"/>
              <a:gd name="connsiteX2" fmla="*/ 4881521 w 5616624"/>
              <a:gd name="connsiteY2" fmla="*/ 120951 h 3083510"/>
              <a:gd name="connsiteX3" fmla="*/ 5616624 w 5616624"/>
              <a:gd name="connsiteY3" fmla="*/ 433360 h 3083510"/>
              <a:gd name="connsiteX4" fmla="*/ 5616624 w 5616624"/>
              <a:gd name="connsiteY4" fmla="*/ 2545574 h 3083510"/>
              <a:gd name="connsiteX5" fmla="*/ 5071302 w 5616624"/>
              <a:gd name="connsiteY5" fmla="*/ 2961500 h 3083510"/>
              <a:gd name="connsiteX6" fmla="*/ 528069 w 5616624"/>
              <a:gd name="connsiteY6" fmla="*/ 3073643 h 3083510"/>
              <a:gd name="connsiteX7" fmla="*/ 0 w 5616624"/>
              <a:gd name="connsiteY7" fmla="*/ 2545574 h 3083510"/>
              <a:gd name="connsiteX8" fmla="*/ 0 w 5616624"/>
              <a:gd name="connsiteY8" fmla="*/ 433360 h 3083510"/>
              <a:gd name="connsiteX0" fmla="*/ 0 w 5616624"/>
              <a:gd name="connsiteY0" fmla="*/ 433360 h 3083510"/>
              <a:gd name="connsiteX1" fmla="*/ 726475 w 5616624"/>
              <a:gd name="connsiteY1" fmla="*/ 146831 h 3083510"/>
              <a:gd name="connsiteX2" fmla="*/ 4881521 w 5616624"/>
              <a:gd name="connsiteY2" fmla="*/ 120951 h 3083510"/>
              <a:gd name="connsiteX3" fmla="*/ 5616624 w 5616624"/>
              <a:gd name="connsiteY3" fmla="*/ 433360 h 3083510"/>
              <a:gd name="connsiteX4" fmla="*/ 5616624 w 5616624"/>
              <a:gd name="connsiteY4" fmla="*/ 2545574 h 3083510"/>
              <a:gd name="connsiteX5" fmla="*/ 5071302 w 5616624"/>
              <a:gd name="connsiteY5" fmla="*/ 2961500 h 3083510"/>
              <a:gd name="connsiteX6" fmla="*/ 528069 w 5616624"/>
              <a:gd name="connsiteY6" fmla="*/ 3073643 h 3083510"/>
              <a:gd name="connsiteX7" fmla="*/ 0 w 5616624"/>
              <a:gd name="connsiteY7" fmla="*/ 2545574 h 3083510"/>
              <a:gd name="connsiteX8" fmla="*/ 0 w 5616624"/>
              <a:gd name="connsiteY8" fmla="*/ 433360 h 3083510"/>
              <a:gd name="connsiteX0" fmla="*/ 0 w 5616624"/>
              <a:gd name="connsiteY0" fmla="*/ 433360 h 3083510"/>
              <a:gd name="connsiteX1" fmla="*/ 726475 w 5616624"/>
              <a:gd name="connsiteY1" fmla="*/ 146831 h 3083510"/>
              <a:gd name="connsiteX2" fmla="*/ 4881521 w 5616624"/>
              <a:gd name="connsiteY2" fmla="*/ 120951 h 3083510"/>
              <a:gd name="connsiteX3" fmla="*/ 5616624 w 5616624"/>
              <a:gd name="connsiteY3" fmla="*/ 433360 h 3083510"/>
              <a:gd name="connsiteX4" fmla="*/ 5616624 w 5616624"/>
              <a:gd name="connsiteY4" fmla="*/ 2545574 h 3083510"/>
              <a:gd name="connsiteX5" fmla="*/ 5071302 w 5616624"/>
              <a:gd name="connsiteY5" fmla="*/ 2961500 h 3083510"/>
              <a:gd name="connsiteX6" fmla="*/ 528069 w 5616624"/>
              <a:gd name="connsiteY6" fmla="*/ 3073643 h 3083510"/>
              <a:gd name="connsiteX7" fmla="*/ 0 w 5616624"/>
              <a:gd name="connsiteY7" fmla="*/ 2545574 h 3083510"/>
              <a:gd name="connsiteX8" fmla="*/ 0 w 5616624"/>
              <a:gd name="connsiteY8" fmla="*/ 433360 h 3083510"/>
              <a:gd name="connsiteX0" fmla="*/ 0 w 5616624"/>
              <a:gd name="connsiteY0" fmla="*/ 433360 h 3083510"/>
              <a:gd name="connsiteX1" fmla="*/ 726475 w 5616624"/>
              <a:gd name="connsiteY1" fmla="*/ 146831 h 3083510"/>
              <a:gd name="connsiteX2" fmla="*/ 4881521 w 5616624"/>
              <a:gd name="connsiteY2" fmla="*/ 120951 h 3083510"/>
              <a:gd name="connsiteX3" fmla="*/ 5616624 w 5616624"/>
              <a:gd name="connsiteY3" fmla="*/ 433360 h 3083510"/>
              <a:gd name="connsiteX4" fmla="*/ 5616624 w 5616624"/>
              <a:gd name="connsiteY4" fmla="*/ 2545574 h 3083510"/>
              <a:gd name="connsiteX5" fmla="*/ 5054049 w 5616624"/>
              <a:gd name="connsiteY5" fmla="*/ 2875235 h 3083510"/>
              <a:gd name="connsiteX6" fmla="*/ 528069 w 5616624"/>
              <a:gd name="connsiteY6" fmla="*/ 3073643 h 3083510"/>
              <a:gd name="connsiteX7" fmla="*/ 0 w 5616624"/>
              <a:gd name="connsiteY7" fmla="*/ 2545574 h 3083510"/>
              <a:gd name="connsiteX8" fmla="*/ 0 w 5616624"/>
              <a:gd name="connsiteY8" fmla="*/ 433360 h 3083510"/>
              <a:gd name="connsiteX0" fmla="*/ 0 w 5616624"/>
              <a:gd name="connsiteY0" fmla="*/ 414487 h 3064637"/>
              <a:gd name="connsiteX1" fmla="*/ 726475 w 5616624"/>
              <a:gd name="connsiteY1" fmla="*/ 127958 h 3064637"/>
              <a:gd name="connsiteX2" fmla="*/ 4924653 w 5616624"/>
              <a:gd name="connsiteY2" fmla="*/ 179716 h 3064637"/>
              <a:gd name="connsiteX3" fmla="*/ 5616624 w 5616624"/>
              <a:gd name="connsiteY3" fmla="*/ 414487 h 3064637"/>
              <a:gd name="connsiteX4" fmla="*/ 5616624 w 5616624"/>
              <a:gd name="connsiteY4" fmla="*/ 2526701 h 3064637"/>
              <a:gd name="connsiteX5" fmla="*/ 5054049 w 5616624"/>
              <a:gd name="connsiteY5" fmla="*/ 2856362 h 3064637"/>
              <a:gd name="connsiteX6" fmla="*/ 528069 w 5616624"/>
              <a:gd name="connsiteY6" fmla="*/ 3054770 h 3064637"/>
              <a:gd name="connsiteX7" fmla="*/ 0 w 5616624"/>
              <a:gd name="connsiteY7" fmla="*/ 2526701 h 3064637"/>
              <a:gd name="connsiteX8" fmla="*/ 0 w 5616624"/>
              <a:gd name="connsiteY8" fmla="*/ 414487 h 3064637"/>
              <a:gd name="connsiteX0" fmla="*/ 0 w 5616624"/>
              <a:gd name="connsiteY0" fmla="*/ 414487 h 3064637"/>
              <a:gd name="connsiteX1" fmla="*/ 726475 w 5616624"/>
              <a:gd name="connsiteY1" fmla="*/ 127958 h 3064637"/>
              <a:gd name="connsiteX2" fmla="*/ 4924653 w 5616624"/>
              <a:gd name="connsiteY2" fmla="*/ 179716 h 3064637"/>
              <a:gd name="connsiteX3" fmla="*/ 5616624 w 5616624"/>
              <a:gd name="connsiteY3" fmla="*/ 414487 h 3064637"/>
              <a:gd name="connsiteX4" fmla="*/ 5616624 w 5616624"/>
              <a:gd name="connsiteY4" fmla="*/ 2526701 h 3064637"/>
              <a:gd name="connsiteX5" fmla="*/ 5054049 w 5616624"/>
              <a:gd name="connsiteY5" fmla="*/ 2856362 h 3064637"/>
              <a:gd name="connsiteX6" fmla="*/ 528069 w 5616624"/>
              <a:gd name="connsiteY6" fmla="*/ 3054770 h 3064637"/>
              <a:gd name="connsiteX7" fmla="*/ 0 w 5616624"/>
              <a:gd name="connsiteY7" fmla="*/ 2526701 h 3064637"/>
              <a:gd name="connsiteX8" fmla="*/ 0 w 5616624"/>
              <a:gd name="connsiteY8" fmla="*/ 414487 h 3064637"/>
              <a:gd name="connsiteX0" fmla="*/ 0 w 5616624"/>
              <a:gd name="connsiteY0" fmla="*/ 414487 h 2997841"/>
              <a:gd name="connsiteX1" fmla="*/ 726475 w 5616624"/>
              <a:gd name="connsiteY1" fmla="*/ 127958 h 2997841"/>
              <a:gd name="connsiteX2" fmla="*/ 4924653 w 5616624"/>
              <a:gd name="connsiteY2" fmla="*/ 179716 h 2997841"/>
              <a:gd name="connsiteX3" fmla="*/ 5616624 w 5616624"/>
              <a:gd name="connsiteY3" fmla="*/ 414487 h 2997841"/>
              <a:gd name="connsiteX4" fmla="*/ 5616624 w 5616624"/>
              <a:gd name="connsiteY4" fmla="*/ 2526701 h 2997841"/>
              <a:gd name="connsiteX5" fmla="*/ 5054049 w 5616624"/>
              <a:gd name="connsiteY5" fmla="*/ 2856362 h 2997841"/>
              <a:gd name="connsiteX6" fmla="*/ 571201 w 5616624"/>
              <a:gd name="connsiteY6" fmla="*/ 2985759 h 2997841"/>
              <a:gd name="connsiteX7" fmla="*/ 0 w 5616624"/>
              <a:gd name="connsiteY7" fmla="*/ 2526701 h 2997841"/>
              <a:gd name="connsiteX8" fmla="*/ 0 w 5616624"/>
              <a:gd name="connsiteY8" fmla="*/ 414487 h 2997841"/>
              <a:gd name="connsiteX0" fmla="*/ 0 w 5616624"/>
              <a:gd name="connsiteY0" fmla="*/ 414487 h 2997841"/>
              <a:gd name="connsiteX1" fmla="*/ 726475 w 5616624"/>
              <a:gd name="connsiteY1" fmla="*/ 127958 h 2997841"/>
              <a:gd name="connsiteX2" fmla="*/ 4924653 w 5616624"/>
              <a:gd name="connsiteY2" fmla="*/ 179716 h 2997841"/>
              <a:gd name="connsiteX3" fmla="*/ 5616624 w 5616624"/>
              <a:gd name="connsiteY3" fmla="*/ 414487 h 2997841"/>
              <a:gd name="connsiteX4" fmla="*/ 5616624 w 5616624"/>
              <a:gd name="connsiteY4" fmla="*/ 2526701 h 2997841"/>
              <a:gd name="connsiteX5" fmla="*/ 5054049 w 5616624"/>
              <a:gd name="connsiteY5" fmla="*/ 2856362 h 2997841"/>
              <a:gd name="connsiteX6" fmla="*/ 571201 w 5616624"/>
              <a:gd name="connsiteY6" fmla="*/ 2985759 h 2997841"/>
              <a:gd name="connsiteX7" fmla="*/ 0 w 5616624"/>
              <a:gd name="connsiteY7" fmla="*/ 2526701 h 2997841"/>
              <a:gd name="connsiteX8" fmla="*/ 0 w 5616624"/>
              <a:gd name="connsiteY8" fmla="*/ 414487 h 2997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616624" h="2997841">
                <a:moveTo>
                  <a:pt x="0" y="414487"/>
                </a:moveTo>
                <a:cubicBezTo>
                  <a:pt x="0" y="122843"/>
                  <a:pt x="434831" y="127958"/>
                  <a:pt x="726475" y="127958"/>
                </a:cubicBezTo>
                <a:cubicBezTo>
                  <a:pt x="2111490" y="-191220"/>
                  <a:pt x="3539638" y="188343"/>
                  <a:pt x="4924653" y="179716"/>
                </a:cubicBezTo>
                <a:cubicBezTo>
                  <a:pt x="5233550" y="127958"/>
                  <a:pt x="5616624" y="122843"/>
                  <a:pt x="5616624" y="414487"/>
                </a:cubicBezTo>
                <a:lnTo>
                  <a:pt x="5616624" y="2526701"/>
                </a:lnTo>
                <a:cubicBezTo>
                  <a:pt x="5616624" y="2818345"/>
                  <a:pt x="5337067" y="2951252"/>
                  <a:pt x="5054049" y="2856362"/>
                </a:cubicBezTo>
                <a:cubicBezTo>
                  <a:pt x="3585645" y="2752845"/>
                  <a:pt x="2022352" y="2813231"/>
                  <a:pt x="571201" y="2985759"/>
                </a:cubicBezTo>
                <a:cubicBezTo>
                  <a:pt x="348569" y="3054770"/>
                  <a:pt x="0" y="2818345"/>
                  <a:pt x="0" y="2526701"/>
                </a:cubicBezTo>
                <a:lnTo>
                  <a:pt x="0" y="414487"/>
                </a:lnTo>
                <a:close/>
              </a:path>
            </a:pathLst>
          </a:custGeom>
          <a:ln w="15875"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lnSpc>
                <a:spcPct val="120000"/>
              </a:lnSpc>
              <a:spcBef>
                <a:spcPct val="0"/>
              </a:spcBef>
            </a:pPr>
            <a:endParaRPr lang="it-IT" sz="2400" b="1" i="1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8207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2924944"/>
            <a:ext cx="8424936" cy="367240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it-IT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</a:t>
            </a:r>
            <a:r>
              <a:rPr lang="it-IT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CONTESTO</a:t>
            </a:r>
          </a:p>
          <a:p>
            <a:pPr lvl="0" algn="just">
              <a:lnSpc>
                <a:spcPct val="90000"/>
              </a:lnSpc>
              <a:spcBef>
                <a:spcPts val="600"/>
              </a:spcBef>
            </a:pPr>
            <a:r>
              <a:rPr lang="it-IT" dirty="0" smtClean="0"/>
              <a:t>Crisi </a:t>
            </a:r>
            <a:r>
              <a:rPr lang="it-IT" dirty="0"/>
              <a:t>economica nel Regno Unito: </a:t>
            </a:r>
            <a:r>
              <a:rPr lang="it-IT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necessità di </a:t>
            </a:r>
            <a:r>
              <a:rPr lang="it-IT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ridurre le spese per gli enti pubblici </a:t>
            </a:r>
            <a:r>
              <a:rPr lang="it-IT" dirty="0" smtClean="0"/>
              <a:t>e </a:t>
            </a:r>
            <a:r>
              <a:rPr lang="it-IT" dirty="0"/>
              <a:t>per aiutare l'industria britannica diventare più competitiva</a:t>
            </a:r>
          </a:p>
          <a:p>
            <a:pPr lvl="0" algn="just">
              <a:lnSpc>
                <a:spcPct val="90000"/>
              </a:lnSpc>
              <a:spcBef>
                <a:spcPts val="600"/>
              </a:spcBef>
            </a:pPr>
            <a:r>
              <a:rPr lang="it-IT" dirty="0" smtClean="0"/>
              <a:t>Forte preoccupazione dell’opinione </a:t>
            </a:r>
            <a:r>
              <a:rPr lang="it-IT" dirty="0"/>
              <a:t>pubblica per </a:t>
            </a:r>
            <a:r>
              <a:rPr lang="it-IT" dirty="0" smtClean="0"/>
              <a:t>gli «eccessi» nell’applicazione della normativa su salute </a:t>
            </a:r>
            <a:r>
              <a:rPr lang="it-IT" dirty="0"/>
              <a:t>e </a:t>
            </a:r>
            <a:r>
              <a:rPr lang="it-IT" dirty="0" smtClean="0"/>
              <a:t>sicurezza</a:t>
            </a:r>
            <a:endParaRPr lang="it-IT" dirty="0"/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176732" y="131946"/>
            <a:ext cx="8859764" cy="8487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rgbClr val="800000"/>
                </a:solidFill>
                <a:latin typeface="Cambria" panose="02040503050406030204" pitchFamily="18" charset="0"/>
                <a:ea typeface="+mj-ea"/>
                <a:cs typeface="+mj-cs"/>
              </a:defRPr>
            </a:lvl1pPr>
          </a:lstStyle>
          <a:p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INTERVENTO:</a:t>
            </a: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Geoffrey </a:t>
            </a:r>
            <a:r>
              <a:rPr lang="it-IT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Podger</a:t>
            </a:r>
            <a:endParaRPr lang="it-IT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176732" y="1268760"/>
            <a:ext cx="842771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800" b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“</a:t>
            </a:r>
            <a:r>
              <a:rPr lang="it-IT" sz="2800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RIDURRE GLI ONERI AMMINISTRATIVI PER LA SALUTE E SICUREZZA PUR CONSERVANDO LA PROTEZIONE: L'ESPERIENZA DEL REGNO UNITO”</a:t>
            </a:r>
            <a:endParaRPr lang="it-IT" sz="2800" b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8609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9512" y="1124744"/>
            <a:ext cx="8424936" cy="5616624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it-IT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AIUTARE LE PICCOLE E LE MEDIE IMPRESE AD AFFRONTARE </a:t>
            </a:r>
            <a:r>
              <a:rPr lang="it-IT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GLI </a:t>
            </a:r>
            <a:r>
              <a:rPr lang="it-IT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OBBLIGHI GIURIDICI</a:t>
            </a:r>
            <a:endParaRPr lang="it-IT" dirty="0" smtClean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lvl="0" indent="0" algn="just">
              <a:spcBef>
                <a:spcPts val="600"/>
              </a:spcBef>
              <a:buNone/>
            </a:pPr>
            <a:endParaRPr lang="it-IT" sz="1050" dirty="0" smtClean="0"/>
          </a:p>
          <a:p>
            <a:pPr marL="0" lvl="0" indent="0" algn="just">
              <a:spcBef>
                <a:spcPts val="600"/>
              </a:spcBef>
              <a:buNone/>
            </a:pPr>
            <a:r>
              <a:rPr lang="it-IT" dirty="0" smtClean="0"/>
              <a:t>Il </a:t>
            </a:r>
            <a:r>
              <a:rPr lang="it-IT" dirty="0"/>
              <a:t>riferimento è soprattutto per le </a:t>
            </a:r>
            <a:r>
              <a:rPr lang="it-IT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imprese a bassissimo rischio</a:t>
            </a:r>
            <a:r>
              <a:rPr lang="it-IT" dirty="0"/>
              <a:t>:</a:t>
            </a:r>
          </a:p>
          <a:p>
            <a:pPr lvl="0" algn="just">
              <a:lnSpc>
                <a:spcPct val="110000"/>
              </a:lnSpc>
              <a:spcBef>
                <a:spcPts val="600"/>
              </a:spcBef>
            </a:pPr>
            <a:r>
              <a:rPr lang="it-IT" sz="2400" dirty="0" smtClean="0"/>
              <a:t>Informatizzazione </a:t>
            </a:r>
            <a:r>
              <a:rPr lang="it-IT" sz="2400" dirty="0"/>
              <a:t>della valutazione del rischio ed esempi</a:t>
            </a:r>
          </a:p>
          <a:p>
            <a:pPr lvl="0" algn="just">
              <a:lnSpc>
                <a:spcPct val="110000"/>
              </a:lnSpc>
              <a:spcBef>
                <a:spcPts val="600"/>
              </a:spcBef>
            </a:pPr>
            <a:r>
              <a:rPr lang="it-IT" sz="2400" dirty="0" smtClean="0"/>
              <a:t>Fornitura </a:t>
            </a:r>
            <a:r>
              <a:rPr lang="it-IT" sz="2400" dirty="0"/>
              <a:t>di una guida semplificata sul sito web HSE</a:t>
            </a:r>
          </a:p>
          <a:p>
            <a:pPr lvl="0" algn="just">
              <a:lnSpc>
                <a:spcPct val="110000"/>
              </a:lnSpc>
              <a:spcBef>
                <a:spcPts val="600"/>
              </a:spcBef>
            </a:pPr>
            <a:r>
              <a:rPr lang="it-IT" sz="2400" dirty="0" smtClean="0"/>
              <a:t>Nuova </a:t>
            </a:r>
            <a:r>
              <a:rPr lang="it-IT" sz="2400" dirty="0"/>
              <a:t>progettazione del sito web HSE </a:t>
            </a:r>
            <a:r>
              <a:rPr lang="it-IT" sz="2400" dirty="0" smtClean="0"/>
              <a:t>con </a:t>
            </a:r>
            <a:r>
              <a:rPr lang="it-IT" sz="240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percorsi separati per le PMI</a:t>
            </a:r>
          </a:p>
          <a:p>
            <a:pPr lvl="0" algn="just">
              <a:lnSpc>
                <a:spcPct val="110000"/>
              </a:lnSpc>
              <a:spcBef>
                <a:spcPts val="600"/>
              </a:spcBef>
            </a:pPr>
            <a:r>
              <a:rPr lang="it-IT" sz="2400" dirty="0"/>
              <a:t>Si effettuano </a:t>
            </a:r>
            <a:r>
              <a:rPr lang="it-IT" sz="2400" dirty="0" smtClean="0"/>
              <a:t>controlli soprattutto nelle </a:t>
            </a:r>
            <a:r>
              <a:rPr lang="it-IT" sz="2400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aziende ad alto rischio o oggetto di una denuncia </a:t>
            </a:r>
            <a:r>
              <a:rPr lang="it-IT" sz="2400" dirty="0"/>
              <a:t>che giustificava un’inchiesta</a:t>
            </a:r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176732" y="131946"/>
            <a:ext cx="8859764" cy="8487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rgbClr val="800000"/>
                </a:solidFill>
                <a:latin typeface="Cambria" panose="02040503050406030204" pitchFamily="18" charset="0"/>
                <a:ea typeface="+mj-ea"/>
                <a:cs typeface="+mj-cs"/>
              </a:defRPr>
            </a:lvl1pPr>
          </a:lstStyle>
          <a:p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INTERVENTO:</a:t>
            </a: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Geoffrey </a:t>
            </a:r>
            <a:r>
              <a:rPr lang="it-IT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Podger</a:t>
            </a:r>
            <a:endParaRPr lang="it-IT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Rettangolo arrotondato 1"/>
          <p:cNvSpPr/>
          <p:nvPr/>
        </p:nvSpPr>
        <p:spPr>
          <a:xfrm rot="20068488">
            <a:off x="6614370" y="366843"/>
            <a:ext cx="989643" cy="345515"/>
          </a:xfrm>
          <a:prstGeom prst="roundRect">
            <a:avLst/>
          </a:prstGeom>
          <a:gradFill>
            <a:gsLst>
              <a:gs pos="53000">
                <a:srgbClr val="339933"/>
              </a:gs>
              <a:gs pos="0">
                <a:srgbClr val="C6ECC6"/>
              </a:gs>
              <a:gs pos="100000">
                <a:srgbClr val="C6ECC6"/>
              </a:gs>
            </a:gsLst>
            <a:lin ang="5400000" scaled="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b="1" dirty="0" smtClean="0">
                <a:ln>
                  <a:solidFill>
                    <a:srgbClr val="006600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PMI</a:t>
            </a:r>
            <a:endParaRPr lang="it-IT" sz="2400" b="1" dirty="0">
              <a:ln>
                <a:solidFill>
                  <a:srgbClr val="006600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5" name="Rettangolo arrotondato 4"/>
          <p:cNvSpPr/>
          <p:nvPr/>
        </p:nvSpPr>
        <p:spPr>
          <a:xfrm rot="20068488">
            <a:off x="7694490" y="366844"/>
            <a:ext cx="989643" cy="345515"/>
          </a:xfrm>
          <a:prstGeom prst="roundRect">
            <a:avLst/>
          </a:prstGeom>
          <a:gradFill>
            <a:gsLst>
              <a:gs pos="53000">
                <a:srgbClr val="339933"/>
              </a:gs>
              <a:gs pos="0">
                <a:srgbClr val="C6ECC6"/>
              </a:gs>
              <a:gs pos="100000">
                <a:srgbClr val="C6ECC6"/>
              </a:gs>
            </a:gsLst>
            <a:lin ang="5400000" scaled="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b="1" dirty="0" err="1">
                <a:ln>
                  <a:solidFill>
                    <a:srgbClr val="006600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SMEs</a:t>
            </a:r>
            <a:endParaRPr lang="it-IT" sz="2400" b="1" dirty="0">
              <a:ln>
                <a:solidFill>
                  <a:srgbClr val="006600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3630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9512" y="1124744"/>
            <a:ext cx="8136904" cy="5616624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it-IT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APPROCCIO ALLE IMPRESE A MAGGIOR RISCHIO</a:t>
            </a:r>
            <a:endParaRPr lang="it-IT" dirty="0" smtClean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just">
              <a:lnSpc>
                <a:spcPct val="120000"/>
              </a:lnSpc>
              <a:spcBef>
                <a:spcPts val="600"/>
              </a:spcBef>
            </a:pPr>
            <a:r>
              <a:rPr lang="it-IT" sz="240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L‘ispezione</a:t>
            </a:r>
            <a:r>
              <a:rPr lang="it-IT" sz="2400" dirty="0" smtClean="0"/>
              <a:t> viene approfondita quando </a:t>
            </a:r>
            <a:r>
              <a:rPr lang="it-IT" sz="2400" dirty="0"/>
              <a:t>giustificata </a:t>
            </a:r>
            <a:r>
              <a:rPr lang="it-IT" sz="2400" dirty="0" smtClean="0"/>
              <a:t>dagli alti </a:t>
            </a:r>
            <a:r>
              <a:rPr lang="it-IT" sz="2400" dirty="0"/>
              <a:t>rischi </a:t>
            </a:r>
            <a:r>
              <a:rPr lang="it-IT" sz="2400" dirty="0" smtClean="0"/>
              <a:t>operativi, indipendentemente dalle dimensioni dell’impresa</a:t>
            </a:r>
            <a:endParaRPr lang="it-IT" sz="2400" dirty="0"/>
          </a:p>
          <a:p>
            <a:pPr lvl="0" algn="just">
              <a:lnSpc>
                <a:spcPct val="120000"/>
              </a:lnSpc>
              <a:spcBef>
                <a:spcPts val="600"/>
              </a:spcBef>
            </a:pPr>
            <a:r>
              <a:rPr lang="it-IT" sz="2400" dirty="0" smtClean="0"/>
              <a:t>Disciplina separata prevista esclusivamente per </a:t>
            </a:r>
            <a:r>
              <a:rPr lang="it-IT" sz="2400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l'industria </a:t>
            </a:r>
            <a:r>
              <a:rPr lang="it-IT" sz="240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nucleare (nuovi impianti,  smantellamento </a:t>
            </a:r>
            <a:r>
              <a:rPr lang="it-IT" sz="2400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 </a:t>
            </a:r>
            <a:r>
              <a:rPr lang="it-IT" sz="240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difesa </a:t>
            </a:r>
            <a:r>
              <a:rPr lang="it-IT" sz="2400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dei siti </a:t>
            </a:r>
            <a:r>
              <a:rPr lang="it-IT" sz="240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esistenti)</a:t>
            </a:r>
            <a:endParaRPr lang="it-IT" sz="2400" dirty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just">
              <a:lnSpc>
                <a:spcPct val="120000"/>
              </a:lnSpc>
              <a:spcBef>
                <a:spcPts val="600"/>
              </a:spcBef>
            </a:pPr>
            <a:r>
              <a:rPr lang="it-IT" sz="2400" dirty="0" smtClean="0"/>
              <a:t>Ispezioni </a:t>
            </a:r>
            <a:r>
              <a:rPr lang="it-IT" sz="2400" dirty="0"/>
              <a:t>tipo </a:t>
            </a:r>
            <a:r>
              <a:rPr lang="it-IT" sz="2400" dirty="0" smtClean="0"/>
              <a:t>«blitz» </a:t>
            </a:r>
            <a:r>
              <a:rPr lang="it-IT" sz="2400" dirty="0"/>
              <a:t>per le aree ad alto rischio (ad esempio le costruzioni)</a:t>
            </a:r>
          </a:p>
          <a:p>
            <a:pPr algn="just"/>
            <a:endParaRPr lang="it-IT" dirty="0"/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176732" y="131946"/>
            <a:ext cx="8859764" cy="8487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rgbClr val="800000"/>
                </a:solidFill>
                <a:latin typeface="Cambria" panose="02040503050406030204" pitchFamily="18" charset="0"/>
                <a:ea typeface="+mj-ea"/>
                <a:cs typeface="+mj-cs"/>
              </a:defRPr>
            </a:lvl1pPr>
          </a:lstStyle>
          <a:p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INTERVENTO:</a:t>
            </a: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Geoffrey </a:t>
            </a:r>
            <a:r>
              <a:rPr lang="it-IT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Podger</a:t>
            </a:r>
            <a:endParaRPr lang="it-IT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30581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9512" y="1124744"/>
            <a:ext cx="8424936" cy="532859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it-IT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RISULTATI DEI CAMBIAMENTI NEL REGNO UNITO</a:t>
            </a:r>
            <a:endParaRPr lang="it-IT" dirty="0" smtClean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just">
              <a:lnSpc>
                <a:spcPct val="110000"/>
              </a:lnSpc>
              <a:spcBef>
                <a:spcPts val="600"/>
              </a:spcBef>
            </a:pPr>
            <a:r>
              <a:rPr lang="it-IT" dirty="0" smtClean="0"/>
              <a:t>Il </a:t>
            </a:r>
            <a:r>
              <a:rPr lang="it-IT" dirty="0"/>
              <a:t>Regno Unito continua ad avere nell'Unione Europea </a:t>
            </a:r>
            <a:r>
              <a:rPr lang="it-IT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uno dei migliori risultati in termini di sicurezza</a:t>
            </a:r>
            <a:r>
              <a:rPr lang="it-IT" dirty="0"/>
              <a:t>.</a:t>
            </a:r>
          </a:p>
          <a:p>
            <a:pPr lvl="0" algn="just">
              <a:lnSpc>
                <a:spcPct val="110000"/>
              </a:lnSpc>
              <a:spcBef>
                <a:spcPts val="600"/>
              </a:spcBef>
            </a:pPr>
            <a:r>
              <a:rPr lang="it-IT" dirty="0" smtClean="0"/>
              <a:t>Le </a:t>
            </a:r>
            <a:r>
              <a:rPr lang="it-IT" dirty="0"/>
              <a:t>modifiche </a:t>
            </a:r>
            <a:r>
              <a:rPr lang="it-IT" dirty="0" smtClean="0"/>
              <a:t>e la semplificazione dei regolamenti </a:t>
            </a:r>
            <a:r>
              <a:rPr lang="it-IT" dirty="0"/>
              <a:t>e </a:t>
            </a:r>
            <a:r>
              <a:rPr lang="it-IT" dirty="0" smtClean="0"/>
              <a:t>delle linee </a:t>
            </a:r>
            <a:r>
              <a:rPr lang="it-IT" dirty="0"/>
              <a:t>guida hanno migliorato </a:t>
            </a:r>
            <a:r>
              <a:rPr lang="it-IT" dirty="0" smtClean="0"/>
              <a:t>l’efficacia nell’applicazione delle disposizioni, riducendo </a:t>
            </a:r>
            <a:r>
              <a:rPr lang="it-IT" dirty="0"/>
              <a:t>i costi per le aziende a basso rischio</a:t>
            </a:r>
            <a:r>
              <a:rPr lang="it-IT" dirty="0" smtClean="0"/>
              <a:t>.</a:t>
            </a:r>
            <a:endParaRPr lang="it-IT" dirty="0"/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176732" y="131946"/>
            <a:ext cx="8859764" cy="8487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rgbClr val="800000"/>
                </a:solidFill>
                <a:latin typeface="Cambria" panose="02040503050406030204" pitchFamily="18" charset="0"/>
                <a:ea typeface="+mj-ea"/>
                <a:cs typeface="+mj-cs"/>
              </a:defRPr>
            </a:lvl1pPr>
          </a:lstStyle>
          <a:p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INTERVENTO:</a:t>
            </a: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Geoffrey </a:t>
            </a:r>
            <a:r>
              <a:rPr lang="it-IT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Podger</a:t>
            </a:r>
            <a:endParaRPr lang="it-IT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16156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9512" y="1412776"/>
            <a:ext cx="8424936" cy="3384376"/>
          </a:xfrm>
        </p:spPr>
        <p:txBody>
          <a:bodyPr>
            <a:noAutofit/>
          </a:bodyPr>
          <a:lstStyle/>
          <a:p>
            <a:pPr marL="0" lvl="0" indent="0" algn="just">
              <a:spcBef>
                <a:spcPts val="600"/>
              </a:spcBef>
              <a:buNone/>
            </a:pPr>
            <a:r>
              <a:rPr lang="it-IT" sz="3200" dirty="0" smtClean="0"/>
              <a:t>Proposta di modifica </a:t>
            </a:r>
            <a:r>
              <a:rPr lang="it-IT" sz="3200" dirty="0"/>
              <a:t>alla legge al fine di </a:t>
            </a:r>
            <a:r>
              <a:rPr lang="it-IT" sz="3200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esonerare alcune tipologie di lavoratori autonomi</a:t>
            </a:r>
            <a:r>
              <a:rPr lang="it-IT" sz="3200" dirty="0"/>
              <a:t> dalla legge in materia di salute e sicurezza nel caso in cui la loro attività non abbia la potenzialità di danneggiare gli </a:t>
            </a:r>
            <a:r>
              <a:rPr lang="it-IT" sz="3200" dirty="0" smtClean="0"/>
              <a:t>altri: </a:t>
            </a:r>
            <a:r>
              <a:rPr lang="it-IT" sz="320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una questione ancora controversa</a:t>
            </a:r>
            <a:r>
              <a:rPr lang="it-IT" sz="3200" dirty="0" smtClean="0"/>
              <a:t>.</a:t>
            </a:r>
            <a:endParaRPr lang="it-IT" dirty="0"/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176732" y="131946"/>
            <a:ext cx="8859764" cy="8487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rgbClr val="800000"/>
                </a:solidFill>
                <a:latin typeface="Cambria" panose="02040503050406030204" pitchFamily="18" charset="0"/>
                <a:ea typeface="+mj-ea"/>
                <a:cs typeface="+mj-cs"/>
              </a:defRPr>
            </a:lvl1pPr>
          </a:lstStyle>
          <a:p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INTERVENTO:</a:t>
            </a: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Geoffrey </a:t>
            </a:r>
            <a:r>
              <a:rPr lang="it-IT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Podger</a:t>
            </a:r>
            <a:endParaRPr lang="it-IT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34438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9512" y="1124744"/>
            <a:ext cx="8424936" cy="4824536"/>
          </a:xfrm>
        </p:spPr>
        <p:txBody>
          <a:bodyPr>
            <a:normAutofit/>
          </a:bodyPr>
          <a:lstStyle/>
          <a:p>
            <a:pPr marL="514350" indent="-514350" algn="ctr">
              <a:lnSpc>
                <a:spcPct val="120000"/>
              </a:lnSpc>
              <a:buFont typeface="+mj-lt"/>
              <a:buAutoNum type="arabicPeriod"/>
            </a:pPr>
            <a:r>
              <a:rPr lang="it-IT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EFFICACIA DELLE </a:t>
            </a:r>
            <a:r>
              <a:rPr lang="it-IT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MISURE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it-IT" sz="2400" spc="-50" dirty="0">
                <a:solidFill>
                  <a:srgbClr val="0000CC"/>
                </a:solidFill>
              </a:rPr>
              <a:t>STRATEGIA:  PIANO NAZIONALE DI PREVENZIONE </a:t>
            </a:r>
            <a:r>
              <a:rPr lang="it-IT" sz="2400" spc="-50" dirty="0" smtClean="0">
                <a:solidFill>
                  <a:srgbClr val="0000CC"/>
                </a:solidFill>
              </a:rPr>
              <a:t>2010–13</a:t>
            </a:r>
          </a:p>
          <a:p>
            <a:pPr marL="0" indent="0" algn="ctr">
              <a:lnSpc>
                <a:spcPct val="120000"/>
              </a:lnSpc>
              <a:buNone/>
            </a:pPr>
            <a:endParaRPr lang="it-IT" sz="1200" dirty="0">
              <a:solidFill>
                <a:srgbClr val="0000CC"/>
              </a:solidFill>
            </a:endParaRPr>
          </a:p>
          <a:p>
            <a:pPr marL="514350" lvl="0" indent="-514350">
              <a:spcBef>
                <a:spcPts val="600"/>
              </a:spcBef>
              <a:buFont typeface="+mj-lt"/>
              <a:buAutoNum type="arabicPeriod"/>
            </a:pPr>
            <a:r>
              <a:rPr lang="it-IT" dirty="0" smtClean="0"/>
              <a:t>ridurre del </a:t>
            </a:r>
            <a:r>
              <a:rPr lang="it-IT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15 %</a:t>
            </a:r>
            <a:r>
              <a:rPr lang="it-IT" dirty="0" smtClean="0"/>
              <a:t> gli infortuni invalidanti e mortali</a:t>
            </a:r>
          </a:p>
          <a:p>
            <a:pPr marL="514350" lvl="0" indent="-514350">
              <a:spcBef>
                <a:spcPts val="600"/>
              </a:spcBef>
              <a:buFont typeface="+mj-lt"/>
              <a:buAutoNum type="arabicPeriod"/>
            </a:pPr>
            <a:r>
              <a:rPr lang="it-IT" dirty="0" smtClean="0"/>
              <a:t>ridurre </a:t>
            </a:r>
            <a:r>
              <a:rPr lang="it-IT" dirty="0"/>
              <a:t>i rischi professionali di malattia   professionale</a:t>
            </a:r>
          </a:p>
          <a:p>
            <a:pPr marL="514350" lvl="0" indent="-514350">
              <a:spcBef>
                <a:spcPts val="600"/>
              </a:spcBef>
              <a:buFont typeface="+mj-lt"/>
              <a:buAutoNum type="arabicPeriod"/>
            </a:pPr>
            <a:r>
              <a:rPr lang="it-IT" dirty="0" smtClean="0"/>
              <a:t>sviluppo di </a:t>
            </a:r>
            <a:r>
              <a:rPr lang="it-IT" dirty="0"/>
              <a:t>sistemi di monitoraggio  dei danni, dei rischi e delle attività di </a:t>
            </a:r>
            <a:r>
              <a:rPr lang="it-IT" dirty="0" smtClean="0"/>
              <a:t>prevenzione</a:t>
            </a:r>
            <a:endParaRPr lang="it-IT" dirty="0"/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176732" y="131946"/>
            <a:ext cx="8859764" cy="8487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rgbClr val="800000"/>
                </a:solidFill>
                <a:latin typeface="Cambria" panose="02040503050406030204" pitchFamily="18" charset="0"/>
                <a:ea typeface="+mj-ea"/>
                <a:cs typeface="+mj-cs"/>
              </a:defRPr>
            </a:lvl1pPr>
          </a:lstStyle>
          <a:p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INTERVENTO: </a:t>
            </a:r>
            <a:r>
              <a:rPr lang="it-IT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Luciano Marchiori</a:t>
            </a:r>
          </a:p>
        </p:txBody>
      </p:sp>
    </p:spTree>
    <p:extLst>
      <p:ext uri="{BB962C8B-B14F-4D97-AF65-F5344CB8AC3E}">
        <p14:creationId xmlns:p14="http://schemas.microsoft.com/office/powerpoint/2010/main" val="3227411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 txBox="1">
            <a:spLocks/>
          </p:cNvSpPr>
          <p:nvPr/>
        </p:nvSpPr>
        <p:spPr>
          <a:xfrm>
            <a:off x="176732" y="131946"/>
            <a:ext cx="8859764" cy="8487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rgbClr val="800000"/>
                </a:solidFill>
                <a:latin typeface="Cambria" panose="02040503050406030204" pitchFamily="18" charset="0"/>
                <a:ea typeface="+mj-ea"/>
                <a:cs typeface="+mj-cs"/>
              </a:defRPr>
            </a:lvl1pPr>
          </a:lstStyle>
          <a:p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INTERVENTO:</a:t>
            </a: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Luciano Marchiori</a:t>
            </a:r>
          </a:p>
        </p:txBody>
      </p:sp>
      <p:pic>
        <p:nvPicPr>
          <p:cNvPr id="3075" name="Immagin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6" t="18907" r="2261" b="16267"/>
          <a:stretch>
            <a:fillRect/>
          </a:stretch>
        </p:blipFill>
        <p:spPr bwMode="auto">
          <a:xfrm>
            <a:off x="-141287" y="3961631"/>
            <a:ext cx="5220098" cy="3080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ttangolo 4"/>
          <p:cNvSpPr/>
          <p:nvPr/>
        </p:nvSpPr>
        <p:spPr>
          <a:xfrm>
            <a:off x="160462" y="3395092"/>
            <a:ext cx="73448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b="1" dirty="0">
                <a:solidFill>
                  <a:srgbClr val="00264C"/>
                </a:solidFill>
                <a:latin typeface="Cambria" panose="02040503050406030204" pitchFamily="18" charset="0"/>
              </a:rPr>
              <a:t>Verifica  </a:t>
            </a:r>
            <a:r>
              <a:rPr lang="it-IT" b="1" dirty="0" smtClean="0">
                <a:solidFill>
                  <a:srgbClr val="00264C"/>
                </a:solidFill>
                <a:latin typeface="Cambria" panose="02040503050406030204" pitchFamily="18" charset="0"/>
              </a:rPr>
              <a:t>d’efficacia: </a:t>
            </a:r>
            <a:r>
              <a:rPr lang="it-IT" b="1" dirty="0">
                <a:solidFill>
                  <a:srgbClr val="00264C"/>
                </a:solidFill>
                <a:latin typeface="Cambria" panose="02040503050406030204" pitchFamily="18" charset="0"/>
              </a:rPr>
              <a:t>attività di prevenzione delle ASL</a:t>
            </a:r>
          </a:p>
        </p:txBody>
      </p:sp>
      <p:sp>
        <p:nvSpPr>
          <p:cNvPr id="6" name="Rettangolo 5"/>
          <p:cNvSpPr/>
          <p:nvPr/>
        </p:nvSpPr>
        <p:spPr>
          <a:xfrm>
            <a:off x="4785344" y="4855657"/>
            <a:ext cx="38191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b="1" dirty="0">
                <a:solidFill>
                  <a:srgbClr val="00264C"/>
                </a:solidFill>
                <a:latin typeface="Cambria" panose="02040503050406030204" pitchFamily="18" charset="0"/>
              </a:rPr>
              <a:t>% di  aziende  </a:t>
            </a:r>
            <a:r>
              <a:rPr lang="it-IT" b="1" dirty="0" smtClean="0">
                <a:solidFill>
                  <a:srgbClr val="00264C"/>
                </a:solidFill>
                <a:latin typeface="Cambria" panose="02040503050406030204" pitchFamily="18" charset="0"/>
              </a:rPr>
              <a:t>ispezionate</a:t>
            </a:r>
          </a:p>
          <a:p>
            <a:pPr algn="ctr"/>
            <a:r>
              <a:rPr lang="it-IT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LEA </a:t>
            </a:r>
            <a:r>
              <a:rPr lang="it-IT" b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5</a:t>
            </a:r>
            <a:r>
              <a:rPr lang="it-IT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%</a:t>
            </a:r>
          </a:p>
          <a:p>
            <a:pPr algn="ctr"/>
            <a:r>
              <a:rPr lang="it-IT" b="1" dirty="0" smtClean="0">
                <a:solidFill>
                  <a:srgbClr val="00264C"/>
                </a:solidFill>
                <a:latin typeface="Cambria" panose="02040503050406030204" pitchFamily="18" charset="0"/>
              </a:rPr>
              <a:t>(Livelli Essenziali di Assistenza)</a:t>
            </a:r>
            <a:endParaRPr lang="it-IT" b="1" dirty="0">
              <a:solidFill>
                <a:srgbClr val="00264C"/>
              </a:solidFill>
              <a:latin typeface="Cambria" panose="020405030504060302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041" y="1199571"/>
            <a:ext cx="7377287" cy="2195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08415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9512" y="1124744"/>
            <a:ext cx="8424936" cy="554461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it-IT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RISULTATI</a:t>
            </a:r>
            <a:endParaRPr lang="it-IT" dirty="0" smtClean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lvl="0" indent="0" algn="just">
              <a:spcBef>
                <a:spcPts val="600"/>
              </a:spcBef>
              <a:buNone/>
            </a:pPr>
            <a:r>
              <a:rPr lang="it-IT" sz="2400" dirty="0">
                <a:solidFill>
                  <a:srgbClr val="0000CC"/>
                </a:solidFill>
              </a:rPr>
              <a:t>INFORTUNI:</a:t>
            </a:r>
          </a:p>
          <a:p>
            <a:pPr lvl="0" algn="just">
              <a:spcBef>
                <a:spcPts val="600"/>
              </a:spcBef>
            </a:pPr>
            <a:r>
              <a:rPr lang="it-IT" sz="2200" dirty="0" smtClean="0"/>
              <a:t>I </a:t>
            </a:r>
            <a:r>
              <a:rPr lang="it-IT" sz="2200" dirty="0"/>
              <a:t>risultati hanno evidenziato nelle aziende ove vengono svolte dalla ASL indagini a seguito di infortunio grave negli anni seguenti vi è un </a:t>
            </a:r>
            <a:r>
              <a:rPr lang="it-IT" sz="2200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calo degli infortuni in azienda del 20 % </a:t>
            </a:r>
            <a:r>
              <a:rPr lang="it-IT" sz="2200" dirty="0"/>
              <a:t>rispetto al gruppo di </a:t>
            </a:r>
            <a:r>
              <a:rPr lang="it-IT" sz="2200" dirty="0" smtClean="0"/>
              <a:t>controllo</a:t>
            </a:r>
          </a:p>
          <a:p>
            <a:pPr marL="0" lvl="0" indent="0" algn="just">
              <a:spcBef>
                <a:spcPts val="600"/>
              </a:spcBef>
              <a:buNone/>
            </a:pPr>
            <a:endParaRPr lang="it-IT" sz="1200" dirty="0"/>
          </a:p>
          <a:p>
            <a:pPr marL="0" lvl="0" indent="0">
              <a:spcBef>
                <a:spcPts val="600"/>
              </a:spcBef>
              <a:buNone/>
            </a:pPr>
            <a:r>
              <a:rPr lang="it-IT" sz="2400" dirty="0">
                <a:solidFill>
                  <a:srgbClr val="0000CC"/>
                </a:solidFill>
              </a:rPr>
              <a:t>Progetto INSULA  - INAIL- </a:t>
            </a:r>
            <a:r>
              <a:rPr lang="it-IT" sz="2400" dirty="0" smtClean="0">
                <a:solidFill>
                  <a:srgbClr val="0000CC"/>
                </a:solidFill>
              </a:rPr>
              <a:t>Regioni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it-IT" sz="2000" dirty="0" smtClean="0">
                <a:solidFill>
                  <a:srgbClr val="0000CC"/>
                </a:solidFill>
              </a:rPr>
              <a:t>Indagine </a:t>
            </a:r>
            <a:r>
              <a:rPr lang="it-IT" sz="2000" dirty="0">
                <a:solidFill>
                  <a:srgbClr val="0000CC"/>
                </a:solidFill>
              </a:rPr>
              <a:t>Nazionale sulla Salute sul Lavoro, 2014</a:t>
            </a:r>
          </a:p>
          <a:p>
            <a:pPr algn="just">
              <a:spcBef>
                <a:spcPts val="600"/>
              </a:spcBef>
            </a:pPr>
            <a:r>
              <a:rPr lang="it-IT" sz="2200" dirty="0" smtClean="0"/>
              <a:t>Il </a:t>
            </a:r>
            <a:r>
              <a:rPr lang="it-IT" sz="2200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44 %</a:t>
            </a:r>
            <a:r>
              <a:rPr lang="it-IT" sz="2200" dirty="0"/>
              <a:t> dei datori di lavoro ritiene che l’ispezione del lavoro sia stata un momento costruttivo, il </a:t>
            </a:r>
            <a:r>
              <a:rPr lang="it-IT" sz="2200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37 %</a:t>
            </a:r>
            <a:r>
              <a:rPr lang="it-IT" sz="2200" dirty="0"/>
              <a:t> di routine, l</a:t>
            </a:r>
            <a:r>
              <a:rPr lang="it-IT" sz="2200" dirty="0" smtClean="0"/>
              <a:t>’ </a:t>
            </a:r>
            <a:r>
              <a:rPr lang="it-IT" sz="2200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11  %</a:t>
            </a:r>
            <a:r>
              <a:rPr lang="it-IT" sz="2200" dirty="0"/>
              <a:t> repressiva, il </a:t>
            </a:r>
            <a:r>
              <a:rPr lang="it-IT" sz="2200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7,5 %</a:t>
            </a:r>
            <a:r>
              <a:rPr lang="it-IT" sz="2200" dirty="0"/>
              <a:t> fonte di problemi economici  </a:t>
            </a:r>
          </a:p>
          <a:p>
            <a:pPr algn="just">
              <a:spcBef>
                <a:spcPts val="600"/>
              </a:spcBef>
            </a:pPr>
            <a:r>
              <a:rPr lang="it-IT" sz="2200" dirty="0" smtClean="0"/>
              <a:t>E</a:t>
            </a:r>
            <a:r>
              <a:rPr lang="it-IT" sz="2200" dirty="0"/>
              <a:t>’ condivisa la necessità di una  semplificazione normativa, soprattutto per le microimprese</a:t>
            </a:r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176732" y="131946"/>
            <a:ext cx="8859764" cy="8487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rgbClr val="800000"/>
                </a:solidFill>
                <a:latin typeface="Cambria" panose="02040503050406030204" pitchFamily="18" charset="0"/>
                <a:ea typeface="+mj-ea"/>
                <a:cs typeface="+mj-cs"/>
              </a:defRPr>
            </a:lvl1pPr>
          </a:lstStyle>
          <a:p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INTERVENTO: </a:t>
            </a:r>
            <a:r>
              <a:rPr lang="it-IT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Luciano Marchiori</a:t>
            </a:r>
          </a:p>
        </p:txBody>
      </p:sp>
    </p:spTree>
    <p:extLst>
      <p:ext uri="{BB962C8B-B14F-4D97-AF65-F5344CB8AC3E}">
        <p14:creationId xmlns:p14="http://schemas.microsoft.com/office/powerpoint/2010/main" val="35223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9512" y="1124744"/>
            <a:ext cx="8496944" cy="5544616"/>
          </a:xfrm>
        </p:spPr>
        <p:txBody>
          <a:bodyPr>
            <a:normAutofit/>
          </a:bodyPr>
          <a:lstStyle/>
          <a:p>
            <a:pPr marL="514350" indent="-514350" algn="ctr">
              <a:buFont typeface="+mj-lt"/>
              <a:buAutoNum type="arabicPeriod" startAt="2"/>
            </a:pPr>
            <a:r>
              <a:rPr lang="it-IT" sz="260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POTENZIAMENTO DELLE FUNZIONI DI VIGILANZA MANTENENDO GLI STANDARD DI TUTELA</a:t>
            </a:r>
            <a:endParaRPr lang="it-IT" sz="2600" dirty="0" smtClean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lvl="0" indent="0" algn="just">
              <a:spcBef>
                <a:spcPts val="1200"/>
              </a:spcBef>
              <a:buNone/>
            </a:pPr>
            <a:r>
              <a:rPr lang="it-IT" sz="2000" dirty="0">
                <a:solidFill>
                  <a:srgbClr val="0000CC"/>
                </a:solidFill>
              </a:rPr>
              <a:t>MIGLIORAMENTO ORGANIZZATIVO  DEI RAPPORTI TRA P.A.</a:t>
            </a:r>
          </a:p>
          <a:p>
            <a:pPr lvl="0" algn="just">
              <a:spcBef>
                <a:spcPts val="600"/>
              </a:spcBef>
            </a:pPr>
            <a:r>
              <a:rPr lang="it-IT" sz="1800" dirty="0"/>
              <a:t>Attuazione Art.  8 del D.Lgs. 81/08 (SINP)</a:t>
            </a:r>
          </a:p>
          <a:p>
            <a:pPr lvl="0" algn="just">
              <a:spcBef>
                <a:spcPts val="600"/>
              </a:spcBef>
            </a:pPr>
            <a:r>
              <a:rPr lang="it-IT" sz="1800" dirty="0"/>
              <a:t>Rinnovo accordo quadro di collaborazione INAIL- Regioni  per flussi informativi e strumenti di </a:t>
            </a:r>
            <a:r>
              <a:rPr lang="it-IT" sz="1800" dirty="0" smtClean="0"/>
              <a:t>sorveglianza</a:t>
            </a:r>
            <a:endParaRPr lang="it-IT" sz="1800" dirty="0"/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176732" y="131946"/>
            <a:ext cx="8859764" cy="8487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rgbClr val="800000"/>
                </a:solidFill>
                <a:latin typeface="Cambria" panose="02040503050406030204" pitchFamily="18" charset="0"/>
                <a:ea typeface="+mj-ea"/>
                <a:cs typeface="+mj-cs"/>
              </a:defRPr>
            </a:lvl1pPr>
          </a:lstStyle>
          <a:p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INTERVENTO: </a:t>
            </a:r>
            <a:r>
              <a:rPr lang="it-IT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Luciano Marchiori</a:t>
            </a:r>
          </a:p>
        </p:txBody>
      </p:sp>
      <p:sp>
        <p:nvSpPr>
          <p:cNvPr id="5" name="Freccia in giù 4"/>
          <p:cNvSpPr/>
          <p:nvPr/>
        </p:nvSpPr>
        <p:spPr>
          <a:xfrm>
            <a:off x="3887924" y="3573016"/>
            <a:ext cx="1008112" cy="792088"/>
          </a:xfrm>
          <a:prstGeom prst="downArrow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Segnaposto contenuto 2"/>
          <p:cNvSpPr txBox="1">
            <a:spLocks/>
          </p:cNvSpPr>
          <p:nvPr/>
        </p:nvSpPr>
        <p:spPr>
          <a:xfrm>
            <a:off x="179512" y="4437112"/>
            <a:ext cx="8424936" cy="2160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800000"/>
              </a:buClr>
              <a:buFont typeface="Wingdings" panose="05000000000000000000" pitchFamily="2" charset="2"/>
              <a:buChar char="§"/>
              <a:defRPr sz="2800" b="1" kern="1200">
                <a:solidFill>
                  <a:srgbClr val="00264C"/>
                </a:solidFill>
                <a:latin typeface="Cambria" panose="02040503050406030204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b="1" kern="1200">
                <a:solidFill>
                  <a:srgbClr val="00264C"/>
                </a:solidFill>
                <a:latin typeface="Cambria" panose="02040503050406030204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b="1" kern="1200">
                <a:solidFill>
                  <a:srgbClr val="00264C"/>
                </a:solidFill>
                <a:latin typeface="Cambria" panose="02040503050406030204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b="1" kern="1200">
                <a:solidFill>
                  <a:srgbClr val="00264C"/>
                </a:solidFill>
                <a:latin typeface="Cambria" panose="02040503050406030204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b="1" kern="1200">
                <a:solidFill>
                  <a:srgbClr val="00264C"/>
                </a:solidFill>
                <a:latin typeface="Cambria" panose="02040503050406030204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</a:pPr>
            <a:r>
              <a:rPr lang="it-IT" sz="1800" dirty="0" smtClean="0"/>
              <a:t>Realizzazione di azioni per la semplificazione di procedure e la adeguata disponibilità  e  tempestività delle conoscenze dei dati per una vigilanza maggiormente mirata</a:t>
            </a:r>
          </a:p>
          <a:p>
            <a:pPr algn="just">
              <a:spcBef>
                <a:spcPts val="600"/>
              </a:spcBef>
            </a:pPr>
            <a:r>
              <a:rPr lang="it-IT" sz="1800" dirty="0" smtClean="0"/>
              <a:t>Banca dati delle prescrizioni</a:t>
            </a:r>
          </a:p>
          <a:p>
            <a:pPr algn="just">
              <a:spcBef>
                <a:spcPts val="600"/>
              </a:spcBef>
            </a:pPr>
            <a:r>
              <a:rPr lang="it-IT" sz="1800" dirty="0" smtClean="0"/>
              <a:t>Sistema informativo per la rilevazione delle attività di vigilanza dei servizi delle P.A</a:t>
            </a:r>
          </a:p>
          <a:p>
            <a:pPr algn="just">
              <a:spcBef>
                <a:spcPts val="600"/>
              </a:spcBef>
            </a:pPr>
            <a:r>
              <a:rPr lang="it-IT" sz="1800" dirty="0" smtClean="0"/>
              <a:t>Sviluppo web registri esposti a cancerogeni</a:t>
            </a:r>
            <a:endParaRPr lang="it-IT" sz="1800" dirty="0"/>
          </a:p>
        </p:txBody>
      </p:sp>
    </p:spTree>
    <p:extLst>
      <p:ext uri="{BB962C8B-B14F-4D97-AF65-F5344CB8AC3E}">
        <p14:creationId xmlns:p14="http://schemas.microsoft.com/office/powerpoint/2010/main" val="1804686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500"/>
                            </p:stCondLst>
                            <p:childTnLst>
                              <p:par>
                                <p:cTn id="31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9512" y="1124744"/>
            <a:ext cx="8496944" cy="554461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it-IT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PNP </a:t>
            </a:r>
            <a:r>
              <a:rPr lang="it-IT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2014-18:</a:t>
            </a:r>
            <a:br>
              <a:rPr lang="it-IT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PREVENIRE INFORTUNI E MALATTIE PROFESSIONALI</a:t>
            </a:r>
          </a:p>
          <a:p>
            <a:pPr marL="0" lvl="0" indent="0" algn="just">
              <a:spcBef>
                <a:spcPts val="600"/>
              </a:spcBef>
              <a:buNone/>
            </a:pPr>
            <a:endParaRPr lang="it-IT" sz="900" dirty="0"/>
          </a:p>
          <a:p>
            <a:pPr marL="0" lvl="0" indent="0" algn="ctr">
              <a:spcBef>
                <a:spcPts val="600"/>
              </a:spcBef>
              <a:buNone/>
            </a:pPr>
            <a:r>
              <a:rPr lang="it-IT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STRATEGIE</a:t>
            </a:r>
          </a:p>
          <a:p>
            <a:pPr algn="just">
              <a:spcBef>
                <a:spcPts val="600"/>
              </a:spcBef>
            </a:pPr>
            <a:r>
              <a:rPr lang="it-IT" sz="2400" dirty="0" smtClean="0"/>
              <a:t>Perfezionamento </a:t>
            </a:r>
            <a:r>
              <a:rPr lang="it-IT" sz="2400" dirty="0"/>
              <a:t>dei sistemi e degli strumenti di conoscenza dei rischi e dei danni da lavoro</a:t>
            </a:r>
          </a:p>
          <a:p>
            <a:pPr algn="just">
              <a:spcBef>
                <a:spcPts val="600"/>
              </a:spcBef>
            </a:pPr>
            <a:r>
              <a:rPr lang="it-IT" sz="2400" dirty="0" smtClean="0"/>
              <a:t>Rafforzamento </a:t>
            </a:r>
            <a:r>
              <a:rPr lang="it-IT" sz="2400" dirty="0"/>
              <a:t>del coordinamento tra Istituzioni e </a:t>
            </a:r>
            <a:r>
              <a:rPr lang="it-IT" sz="2400" dirty="0" smtClean="0"/>
              <a:t>partenariato </a:t>
            </a:r>
            <a:r>
              <a:rPr lang="it-IT" sz="2400" dirty="0"/>
              <a:t>economico-sociale e tecnico-scientifico</a:t>
            </a:r>
          </a:p>
          <a:p>
            <a:pPr algn="just">
              <a:spcBef>
                <a:spcPts val="600"/>
              </a:spcBef>
            </a:pPr>
            <a:r>
              <a:rPr lang="it-IT" sz="2400" dirty="0" smtClean="0"/>
              <a:t>Miglioramento </a:t>
            </a:r>
            <a:r>
              <a:rPr lang="it-IT" sz="2400" dirty="0"/>
              <a:t>dell’efficacia delle attività di controllo e della </a:t>
            </a:r>
            <a:r>
              <a:rPr lang="it-IT" sz="2400" dirty="0" err="1"/>
              <a:t>compliance</a:t>
            </a:r>
            <a:r>
              <a:rPr lang="it-IT" sz="2400" dirty="0"/>
              <a:t> da parte dei destinatari delle norme</a:t>
            </a:r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176732" y="131946"/>
            <a:ext cx="8859764" cy="8487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rgbClr val="800000"/>
                </a:solidFill>
                <a:latin typeface="Cambria" panose="02040503050406030204" pitchFamily="18" charset="0"/>
                <a:ea typeface="+mj-ea"/>
                <a:cs typeface="+mj-cs"/>
              </a:defRPr>
            </a:lvl1pPr>
          </a:lstStyle>
          <a:p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INTERVENTO: </a:t>
            </a:r>
            <a:r>
              <a:rPr lang="it-IT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Luciano Marchiori</a:t>
            </a:r>
          </a:p>
        </p:txBody>
      </p:sp>
    </p:spTree>
    <p:extLst>
      <p:ext uri="{BB962C8B-B14F-4D97-AF65-F5344CB8AC3E}">
        <p14:creationId xmlns:p14="http://schemas.microsoft.com/office/powerpoint/2010/main" val="411312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nuovo quadro strategico sulla salute e sicurezza sul lavoro 2014-2020</a:t>
            </a:r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9512" y="1235893"/>
            <a:ext cx="8424936" cy="5001419"/>
          </a:xfrm>
        </p:spPr>
        <p:txBody>
          <a:bodyPr/>
          <a:lstStyle/>
          <a:p>
            <a:pPr marL="0" indent="0" algn="ctr">
              <a:buNone/>
            </a:pPr>
            <a:r>
              <a:rPr lang="it-IT" dirty="0" smtClean="0"/>
              <a:t>Garantire un ambiente di lavoro sano e sicuro ai circa </a:t>
            </a:r>
            <a:r>
              <a:rPr lang="it-IT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217 milioni di lavoratori </a:t>
            </a:r>
            <a:r>
              <a:rPr lang="it-IT" dirty="0" smtClean="0"/>
              <a:t>della Comunità</a:t>
            </a:r>
          </a:p>
          <a:p>
            <a:pPr marL="0" indent="0" algn="ctr">
              <a:buNone/>
            </a:pPr>
            <a:endParaRPr lang="it-IT" dirty="0" smtClean="0"/>
          </a:p>
          <a:p>
            <a:pPr marL="0" indent="0" algn="ctr">
              <a:buNone/>
            </a:pPr>
            <a:endParaRPr lang="it-IT" dirty="0" smtClean="0"/>
          </a:p>
          <a:p>
            <a:pPr marL="0" indent="0" algn="ctr">
              <a:buNone/>
            </a:pPr>
            <a:r>
              <a:rPr lang="it-IT" sz="2600" dirty="0" smtClean="0"/>
              <a:t>Obiettivo strategico della Commissione europea, che a tale fine opera in stretta collaborazione con gli Stati membri, le parti sociali, le altre istituzioni e gli altri organismi comunitari, a cominciare dall’ Agenzia europea per la salute e sicurezza sul lavoro</a:t>
            </a:r>
            <a:endParaRPr lang="it-IT" sz="2600" dirty="0"/>
          </a:p>
        </p:txBody>
      </p:sp>
      <p:sp>
        <p:nvSpPr>
          <p:cNvPr id="4" name="Freccia in giù 3"/>
          <p:cNvSpPr/>
          <p:nvPr/>
        </p:nvSpPr>
        <p:spPr>
          <a:xfrm>
            <a:off x="3990306" y="2348880"/>
            <a:ext cx="1008112" cy="792088"/>
          </a:xfrm>
          <a:prstGeom prst="downArrow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7234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1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 txBox="1">
            <a:spLocks/>
          </p:cNvSpPr>
          <p:nvPr/>
        </p:nvSpPr>
        <p:spPr>
          <a:xfrm>
            <a:off x="176732" y="131946"/>
            <a:ext cx="8859764" cy="8487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rgbClr val="800000"/>
                </a:solidFill>
                <a:latin typeface="Cambria" panose="02040503050406030204" pitchFamily="18" charset="0"/>
                <a:ea typeface="+mj-ea"/>
                <a:cs typeface="+mj-cs"/>
              </a:defRPr>
            </a:lvl1pPr>
          </a:lstStyle>
          <a:p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INTERVENTO: </a:t>
            </a:r>
            <a:r>
              <a:rPr lang="it-IT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Luciano Marchiori</a:t>
            </a:r>
          </a:p>
        </p:txBody>
      </p:sp>
      <p:sp>
        <p:nvSpPr>
          <p:cNvPr id="5" name="Segnaposto contenuto 2"/>
          <p:cNvSpPr txBox="1">
            <a:spLocks/>
          </p:cNvSpPr>
          <p:nvPr/>
        </p:nvSpPr>
        <p:spPr>
          <a:xfrm>
            <a:off x="176732" y="1124744"/>
            <a:ext cx="8424936" cy="5760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800000"/>
              </a:buClr>
              <a:buFont typeface="Wingdings" panose="05000000000000000000" pitchFamily="2" charset="2"/>
              <a:buChar char="§"/>
              <a:defRPr sz="2800" b="1" kern="1200">
                <a:solidFill>
                  <a:srgbClr val="00264C"/>
                </a:solidFill>
                <a:latin typeface="Cambria" panose="02040503050406030204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b="1" kern="1200">
                <a:solidFill>
                  <a:srgbClr val="00264C"/>
                </a:solidFill>
                <a:latin typeface="Cambria" panose="02040503050406030204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b="1" kern="1200">
                <a:solidFill>
                  <a:srgbClr val="00264C"/>
                </a:solidFill>
                <a:latin typeface="Cambria" panose="02040503050406030204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b="1" kern="1200">
                <a:solidFill>
                  <a:srgbClr val="00264C"/>
                </a:solidFill>
                <a:latin typeface="Cambria" panose="02040503050406030204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b="1" kern="1200">
                <a:solidFill>
                  <a:srgbClr val="00264C"/>
                </a:solidFill>
                <a:latin typeface="Cambria" panose="02040503050406030204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600"/>
              </a:spcBef>
              <a:buFont typeface="Wingdings" panose="05000000000000000000" pitchFamily="2" charset="2"/>
              <a:buNone/>
            </a:pPr>
            <a:r>
              <a:rPr lang="it-IT" sz="3200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CONCLUSIONI</a:t>
            </a:r>
          </a:p>
        </p:txBody>
      </p:sp>
      <p:sp>
        <p:nvSpPr>
          <p:cNvPr id="6" name="Rettangolo arrotondato 5"/>
          <p:cNvSpPr/>
          <p:nvPr/>
        </p:nvSpPr>
        <p:spPr>
          <a:xfrm>
            <a:off x="323528" y="1700808"/>
            <a:ext cx="8278140" cy="5016599"/>
          </a:xfrm>
          <a:custGeom>
            <a:avLst/>
            <a:gdLst>
              <a:gd name="connsiteX0" fmla="*/ 0 w 5616624"/>
              <a:gd name="connsiteY0" fmla="*/ 528069 h 3168352"/>
              <a:gd name="connsiteX1" fmla="*/ 528069 w 5616624"/>
              <a:gd name="connsiteY1" fmla="*/ 0 h 3168352"/>
              <a:gd name="connsiteX2" fmla="*/ 5088555 w 5616624"/>
              <a:gd name="connsiteY2" fmla="*/ 0 h 3168352"/>
              <a:gd name="connsiteX3" fmla="*/ 5616624 w 5616624"/>
              <a:gd name="connsiteY3" fmla="*/ 528069 h 3168352"/>
              <a:gd name="connsiteX4" fmla="*/ 5616624 w 5616624"/>
              <a:gd name="connsiteY4" fmla="*/ 2640283 h 3168352"/>
              <a:gd name="connsiteX5" fmla="*/ 5088555 w 5616624"/>
              <a:gd name="connsiteY5" fmla="*/ 3168352 h 3168352"/>
              <a:gd name="connsiteX6" fmla="*/ 528069 w 5616624"/>
              <a:gd name="connsiteY6" fmla="*/ 3168352 h 3168352"/>
              <a:gd name="connsiteX7" fmla="*/ 0 w 5616624"/>
              <a:gd name="connsiteY7" fmla="*/ 2640283 h 3168352"/>
              <a:gd name="connsiteX8" fmla="*/ 0 w 5616624"/>
              <a:gd name="connsiteY8" fmla="*/ 528069 h 3168352"/>
              <a:gd name="connsiteX0" fmla="*/ 0 w 5616624"/>
              <a:gd name="connsiteY0" fmla="*/ 528069 h 3168352"/>
              <a:gd name="connsiteX1" fmla="*/ 571201 w 5616624"/>
              <a:gd name="connsiteY1" fmla="*/ 146649 h 3168352"/>
              <a:gd name="connsiteX2" fmla="*/ 5088555 w 5616624"/>
              <a:gd name="connsiteY2" fmla="*/ 0 h 3168352"/>
              <a:gd name="connsiteX3" fmla="*/ 5616624 w 5616624"/>
              <a:gd name="connsiteY3" fmla="*/ 528069 h 3168352"/>
              <a:gd name="connsiteX4" fmla="*/ 5616624 w 5616624"/>
              <a:gd name="connsiteY4" fmla="*/ 2640283 h 3168352"/>
              <a:gd name="connsiteX5" fmla="*/ 5088555 w 5616624"/>
              <a:gd name="connsiteY5" fmla="*/ 3168352 h 3168352"/>
              <a:gd name="connsiteX6" fmla="*/ 528069 w 5616624"/>
              <a:gd name="connsiteY6" fmla="*/ 3168352 h 3168352"/>
              <a:gd name="connsiteX7" fmla="*/ 0 w 5616624"/>
              <a:gd name="connsiteY7" fmla="*/ 2640283 h 3168352"/>
              <a:gd name="connsiteX8" fmla="*/ 0 w 5616624"/>
              <a:gd name="connsiteY8" fmla="*/ 528069 h 3168352"/>
              <a:gd name="connsiteX0" fmla="*/ 0 w 5616624"/>
              <a:gd name="connsiteY0" fmla="*/ 381420 h 3021703"/>
              <a:gd name="connsiteX1" fmla="*/ 571201 w 5616624"/>
              <a:gd name="connsiteY1" fmla="*/ 0 h 3021703"/>
              <a:gd name="connsiteX2" fmla="*/ 5010917 w 5616624"/>
              <a:gd name="connsiteY2" fmla="*/ 120770 h 3021703"/>
              <a:gd name="connsiteX3" fmla="*/ 5616624 w 5616624"/>
              <a:gd name="connsiteY3" fmla="*/ 381420 h 3021703"/>
              <a:gd name="connsiteX4" fmla="*/ 5616624 w 5616624"/>
              <a:gd name="connsiteY4" fmla="*/ 2493634 h 3021703"/>
              <a:gd name="connsiteX5" fmla="*/ 5088555 w 5616624"/>
              <a:gd name="connsiteY5" fmla="*/ 3021703 h 3021703"/>
              <a:gd name="connsiteX6" fmla="*/ 528069 w 5616624"/>
              <a:gd name="connsiteY6" fmla="*/ 3021703 h 3021703"/>
              <a:gd name="connsiteX7" fmla="*/ 0 w 5616624"/>
              <a:gd name="connsiteY7" fmla="*/ 2493634 h 3021703"/>
              <a:gd name="connsiteX8" fmla="*/ 0 w 5616624"/>
              <a:gd name="connsiteY8" fmla="*/ 381420 h 3021703"/>
              <a:gd name="connsiteX0" fmla="*/ 0 w 5616624"/>
              <a:gd name="connsiteY0" fmla="*/ 261603 h 2901886"/>
              <a:gd name="connsiteX1" fmla="*/ 709223 w 5616624"/>
              <a:gd name="connsiteY1" fmla="*/ 18206 h 2901886"/>
              <a:gd name="connsiteX2" fmla="*/ 5010917 w 5616624"/>
              <a:gd name="connsiteY2" fmla="*/ 953 h 2901886"/>
              <a:gd name="connsiteX3" fmla="*/ 5616624 w 5616624"/>
              <a:gd name="connsiteY3" fmla="*/ 261603 h 2901886"/>
              <a:gd name="connsiteX4" fmla="*/ 5616624 w 5616624"/>
              <a:gd name="connsiteY4" fmla="*/ 2373817 h 2901886"/>
              <a:gd name="connsiteX5" fmla="*/ 5088555 w 5616624"/>
              <a:gd name="connsiteY5" fmla="*/ 2901886 h 2901886"/>
              <a:gd name="connsiteX6" fmla="*/ 528069 w 5616624"/>
              <a:gd name="connsiteY6" fmla="*/ 2901886 h 2901886"/>
              <a:gd name="connsiteX7" fmla="*/ 0 w 5616624"/>
              <a:gd name="connsiteY7" fmla="*/ 2373817 h 2901886"/>
              <a:gd name="connsiteX8" fmla="*/ 0 w 5616624"/>
              <a:gd name="connsiteY8" fmla="*/ 261603 h 2901886"/>
              <a:gd name="connsiteX0" fmla="*/ 0 w 5616624"/>
              <a:gd name="connsiteY0" fmla="*/ 329800 h 2970083"/>
              <a:gd name="connsiteX1" fmla="*/ 709223 w 5616624"/>
              <a:gd name="connsiteY1" fmla="*/ 86403 h 2970083"/>
              <a:gd name="connsiteX2" fmla="*/ 5010917 w 5616624"/>
              <a:gd name="connsiteY2" fmla="*/ 69150 h 2970083"/>
              <a:gd name="connsiteX3" fmla="*/ 5616624 w 5616624"/>
              <a:gd name="connsiteY3" fmla="*/ 329800 h 2970083"/>
              <a:gd name="connsiteX4" fmla="*/ 5616624 w 5616624"/>
              <a:gd name="connsiteY4" fmla="*/ 2442014 h 2970083"/>
              <a:gd name="connsiteX5" fmla="*/ 5088555 w 5616624"/>
              <a:gd name="connsiteY5" fmla="*/ 2970083 h 2970083"/>
              <a:gd name="connsiteX6" fmla="*/ 528069 w 5616624"/>
              <a:gd name="connsiteY6" fmla="*/ 2970083 h 2970083"/>
              <a:gd name="connsiteX7" fmla="*/ 0 w 5616624"/>
              <a:gd name="connsiteY7" fmla="*/ 2442014 h 2970083"/>
              <a:gd name="connsiteX8" fmla="*/ 0 w 5616624"/>
              <a:gd name="connsiteY8" fmla="*/ 329800 h 2970083"/>
              <a:gd name="connsiteX0" fmla="*/ 0 w 5616624"/>
              <a:gd name="connsiteY0" fmla="*/ 347230 h 2987513"/>
              <a:gd name="connsiteX1" fmla="*/ 709223 w 5616624"/>
              <a:gd name="connsiteY1" fmla="*/ 103833 h 2987513"/>
              <a:gd name="connsiteX2" fmla="*/ 4881521 w 5616624"/>
              <a:gd name="connsiteY2" fmla="*/ 34821 h 2987513"/>
              <a:gd name="connsiteX3" fmla="*/ 5616624 w 5616624"/>
              <a:gd name="connsiteY3" fmla="*/ 347230 h 2987513"/>
              <a:gd name="connsiteX4" fmla="*/ 5616624 w 5616624"/>
              <a:gd name="connsiteY4" fmla="*/ 2459444 h 2987513"/>
              <a:gd name="connsiteX5" fmla="*/ 5088555 w 5616624"/>
              <a:gd name="connsiteY5" fmla="*/ 2987513 h 2987513"/>
              <a:gd name="connsiteX6" fmla="*/ 528069 w 5616624"/>
              <a:gd name="connsiteY6" fmla="*/ 2987513 h 2987513"/>
              <a:gd name="connsiteX7" fmla="*/ 0 w 5616624"/>
              <a:gd name="connsiteY7" fmla="*/ 2459444 h 2987513"/>
              <a:gd name="connsiteX8" fmla="*/ 0 w 5616624"/>
              <a:gd name="connsiteY8" fmla="*/ 347230 h 2987513"/>
              <a:gd name="connsiteX0" fmla="*/ 0 w 5616624"/>
              <a:gd name="connsiteY0" fmla="*/ 375426 h 3015709"/>
              <a:gd name="connsiteX1" fmla="*/ 726475 w 5616624"/>
              <a:gd name="connsiteY1" fmla="*/ 88897 h 3015709"/>
              <a:gd name="connsiteX2" fmla="*/ 4881521 w 5616624"/>
              <a:gd name="connsiteY2" fmla="*/ 63017 h 3015709"/>
              <a:gd name="connsiteX3" fmla="*/ 5616624 w 5616624"/>
              <a:gd name="connsiteY3" fmla="*/ 375426 h 3015709"/>
              <a:gd name="connsiteX4" fmla="*/ 5616624 w 5616624"/>
              <a:gd name="connsiteY4" fmla="*/ 2487640 h 3015709"/>
              <a:gd name="connsiteX5" fmla="*/ 5088555 w 5616624"/>
              <a:gd name="connsiteY5" fmla="*/ 3015709 h 3015709"/>
              <a:gd name="connsiteX6" fmla="*/ 528069 w 5616624"/>
              <a:gd name="connsiteY6" fmla="*/ 3015709 h 3015709"/>
              <a:gd name="connsiteX7" fmla="*/ 0 w 5616624"/>
              <a:gd name="connsiteY7" fmla="*/ 2487640 h 3015709"/>
              <a:gd name="connsiteX8" fmla="*/ 0 w 5616624"/>
              <a:gd name="connsiteY8" fmla="*/ 375426 h 3015709"/>
              <a:gd name="connsiteX0" fmla="*/ 0 w 5616624"/>
              <a:gd name="connsiteY0" fmla="*/ 312409 h 2952692"/>
              <a:gd name="connsiteX1" fmla="*/ 726475 w 5616624"/>
              <a:gd name="connsiteY1" fmla="*/ 25880 h 2952692"/>
              <a:gd name="connsiteX2" fmla="*/ 4881521 w 5616624"/>
              <a:gd name="connsiteY2" fmla="*/ 0 h 2952692"/>
              <a:gd name="connsiteX3" fmla="*/ 5616624 w 5616624"/>
              <a:gd name="connsiteY3" fmla="*/ 312409 h 2952692"/>
              <a:gd name="connsiteX4" fmla="*/ 5616624 w 5616624"/>
              <a:gd name="connsiteY4" fmla="*/ 2424623 h 2952692"/>
              <a:gd name="connsiteX5" fmla="*/ 5088555 w 5616624"/>
              <a:gd name="connsiteY5" fmla="*/ 2952692 h 2952692"/>
              <a:gd name="connsiteX6" fmla="*/ 528069 w 5616624"/>
              <a:gd name="connsiteY6" fmla="*/ 2952692 h 2952692"/>
              <a:gd name="connsiteX7" fmla="*/ 0 w 5616624"/>
              <a:gd name="connsiteY7" fmla="*/ 2424623 h 2952692"/>
              <a:gd name="connsiteX8" fmla="*/ 0 w 5616624"/>
              <a:gd name="connsiteY8" fmla="*/ 312409 h 2952692"/>
              <a:gd name="connsiteX0" fmla="*/ 0 w 5616624"/>
              <a:gd name="connsiteY0" fmla="*/ 433360 h 3073643"/>
              <a:gd name="connsiteX1" fmla="*/ 726475 w 5616624"/>
              <a:gd name="connsiteY1" fmla="*/ 146831 h 3073643"/>
              <a:gd name="connsiteX2" fmla="*/ 4881521 w 5616624"/>
              <a:gd name="connsiteY2" fmla="*/ 120951 h 3073643"/>
              <a:gd name="connsiteX3" fmla="*/ 5616624 w 5616624"/>
              <a:gd name="connsiteY3" fmla="*/ 433360 h 3073643"/>
              <a:gd name="connsiteX4" fmla="*/ 5616624 w 5616624"/>
              <a:gd name="connsiteY4" fmla="*/ 2545574 h 3073643"/>
              <a:gd name="connsiteX5" fmla="*/ 5088555 w 5616624"/>
              <a:gd name="connsiteY5" fmla="*/ 3073643 h 3073643"/>
              <a:gd name="connsiteX6" fmla="*/ 528069 w 5616624"/>
              <a:gd name="connsiteY6" fmla="*/ 3073643 h 3073643"/>
              <a:gd name="connsiteX7" fmla="*/ 0 w 5616624"/>
              <a:gd name="connsiteY7" fmla="*/ 2545574 h 3073643"/>
              <a:gd name="connsiteX8" fmla="*/ 0 w 5616624"/>
              <a:gd name="connsiteY8" fmla="*/ 433360 h 3073643"/>
              <a:gd name="connsiteX0" fmla="*/ 0 w 5616624"/>
              <a:gd name="connsiteY0" fmla="*/ 433360 h 3073643"/>
              <a:gd name="connsiteX1" fmla="*/ 726475 w 5616624"/>
              <a:gd name="connsiteY1" fmla="*/ 146831 h 3073643"/>
              <a:gd name="connsiteX2" fmla="*/ 4881521 w 5616624"/>
              <a:gd name="connsiteY2" fmla="*/ 120951 h 3073643"/>
              <a:gd name="connsiteX3" fmla="*/ 5616624 w 5616624"/>
              <a:gd name="connsiteY3" fmla="*/ 433360 h 3073643"/>
              <a:gd name="connsiteX4" fmla="*/ 5616624 w 5616624"/>
              <a:gd name="connsiteY4" fmla="*/ 2545574 h 3073643"/>
              <a:gd name="connsiteX5" fmla="*/ 5088555 w 5616624"/>
              <a:gd name="connsiteY5" fmla="*/ 3073643 h 3073643"/>
              <a:gd name="connsiteX6" fmla="*/ 528069 w 5616624"/>
              <a:gd name="connsiteY6" fmla="*/ 3073643 h 3073643"/>
              <a:gd name="connsiteX7" fmla="*/ 0 w 5616624"/>
              <a:gd name="connsiteY7" fmla="*/ 2545574 h 3073643"/>
              <a:gd name="connsiteX8" fmla="*/ 0 w 5616624"/>
              <a:gd name="connsiteY8" fmla="*/ 433360 h 3073643"/>
              <a:gd name="connsiteX0" fmla="*/ 0 w 5616624"/>
              <a:gd name="connsiteY0" fmla="*/ 433360 h 3083510"/>
              <a:gd name="connsiteX1" fmla="*/ 726475 w 5616624"/>
              <a:gd name="connsiteY1" fmla="*/ 146831 h 3083510"/>
              <a:gd name="connsiteX2" fmla="*/ 4881521 w 5616624"/>
              <a:gd name="connsiteY2" fmla="*/ 120951 h 3083510"/>
              <a:gd name="connsiteX3" fmla="*/ 5616624 w 5616624"/>
              <a:gd name="connsiteY3" fmla="*/ 433360 h 3083510"/>
              <a:gd name="connsiteX4" fmla="*/ 5616624 w 5616624"/>
              <a:gd name="connsiteY4" fmla="*/ 2545574 h 3083510"/>
              <a:gd name="connsiteX5" fmla="*/ 5088555 w 5616624"/>
              <a:gd name="connsiteY5" fmla="*/ 3073643 h 3083510"/>
              <a:gd name="connsiteX6" fmla="*/ 528069 w 5616624"/>
              <a:gd name="connsiteY6" fmla="*/ 3073643 h 3083510"/>
              <a:gd name="connsiteX7" fmla="*/ 0 w 5616624"/>
              <a:gd name="connsiteY7" fmla="*/ 2545574 h 3083510"/>
              <a:gd name="connsiteX8" fmla="*/ 0 w 5616624"/>
              <a:gd name="connsiteY8" fmla="*/ 433360 h 3083510"/>
              <a:gd name="connsiteX0" fmla="*/ 0 w 5616624"/>
              <a:gd name="connsiteY0" fmla="*/ 433360 h 3083510"/>
              <a:gd name="connsiteX1" fmla="*/ 726475 w 5616624"/>
              <a:gd name="connsiteY1" fmla="*/ 146831 h 3083510"/>
              <a:gd name="connsiteX2" fmla="*/ 4881521 w 5616624"/>
              <a:gd name="connsiteY2" fmla="*/ 120951 h 3083510"/>
              <a:gd name="connsiteX3" fmla="*/ 5616624 w 5616624"/>
              <a:gd name="connsiteY3" fmla="*/ 433360 h 3083510"/>
              <a:gd name="connsiteX4" fmla="*/ 5616624 w 5616624"/>
              <a:gd name="connsiteY4" fmla="*/ 2545574 h 3083510"/>
              <a:gd name="connsiteX5" fmla="*/ 5071302 w 5616624"/>
              <a:gd name="connsiteY5" fmla="*/ 2961500 h 3083510"/>
              <a:gd name="connsiteX6" fmla="*/ 528069 w 5616624"/>
              <a:gd name="connsiteY6" fmla="*/ 3073643 h 3083510"/>
              <a:gd name="connsiteX7" fmla="*/ 0 w 5616624"/>
              <a:gd name="connsiteY7" fmla="*/ 2545574 h 3083510"/>
              <a:gd name="connsiteX8" fmla="*/ 0 w 5616624"/>
              <a:gd name="connsiteY8" fmla="*/ 433360 h 3083510"/>
              <a:gd name="connsiteX0" fmla="*/ 0 w 5616624"/>
              <a:gd name="connsiteY0" fmla="*/ 433360 h 3083510"/>
              <a:gd name="connsiteX1" fmla="*/ 726475 w 5616624"/>
              <a:gd name="connsiteY1" fmla="*/ 146831 h 3083510"/>
              <a:gd name="connsiteX2" fmla="*/ 4881521 w 5616624"/>
              <a:gd name="connsiteY2" fmla="*/ 120951 h 3083510"/>
              <a:gd name="connsiteX3" fmla="*/ 5616624 w 5616624"/>
              <a:gd name="connsiteY3" fmla="*/ 433360 h 3083510"/>
              <a:gd name="connsiteX4" fmla="*/ 5616624 w 5616624"/>
              <a:gd name="connsiteY4" fmla="*/ 2545574 h 3083510"/>
              <a:gd name="connsiteX5" fmla="*/ 5071302 w 5616624"/>
              <a:gd name="connsiteY5" fmla="*/ 2961500 h 3083510"/>
              <a:gd name="connsiteX6" fmla="*/ 528069 w 5616624"/>
              <a:gd name="connsiteY6" fmla="*/ 3073643 h 3083510"/>
              <a:gd name="connsiteX7" fmla="*/ 0 w 5616624"/>
              <a:gd name="connsiteY7" fmla="*/ 2545574 h 3083510"/>
              <a:gd name="connsiteX8" fmla="*/ 0 w 5616624"/>
              <a:gd name="connsiteY8" fmla="*/ 433360 h 3083510"/>
              <a:gd name="connsiteX0" fmla="*/ 0 w 5616624"/>
              <a:gd name="connsiteY0" fmla="*/ 433360 h 3083510"/>
              <a:gd name="connsiteX1" fmla="*/ 726475 w 5616624"/>
              <a:gd name="connsiteY1" fmla="*/ 146831 h 3083510"/>
              <a:gd name="connsiteX2" fmla="*/ 4881521 w 5616624"/>
              <a:gd name="connsiteY2" fmla="*/ 120951 h 3083510"/>
              <a:gd name="connsiteX3" fmla="*/ 5616624 w 5616624"/>
              <a:gd name="connsiteY3" fmla="*/ 433360 h 3083510"/>
              <a:gd name="connsiteX4" fmla="*/ 5616624 w 5616624"/>
              <a:gd name="connsiteY4" fmla="*/ 2545574 h 3083510"/>
              <a:gd name="connsiteX5" fmla="*/ 5071302 w 5616624"/>
              <a:gd name="connsiteY5" fmla="*/ 2961500 h 3083510"/>
              <a:gd name="connsiteX6" fmla="*/ 528069 w 5616624"/>
              <a:gd name="connsiteY6" fmla="*/ 3073643 h 3083510"/>
              <a:gd name="connsiteX7" fmla="*/ 0 w 5616624"/>
              <a:gd name="connsiteY7" fmla="*/ 2545574 h 3083510"/>
              <a:gd name="connsiteX8" fmla="*/ 0 w 5616624"/>
              <a:gd name="connsiteY8" fmla="*/ 433360 h 3083510"/>
              <a:gd name="connsiteX0" fmla="*/ 0 w 5616624"/>
              <a:gd name="connsiteY0" fmla="*/ 433360 h 3083510"/>
              <a:gd name="connsiteX1" fmla="*/ 726475 w 5616624"/>
              <a:gd name="connsiteY1" fmla="*/ 146831 h 3083510"/>
              <a:gd name="connsiteX2" fmla="*/ 4881521 w 5616624"/>
              <a:gd name="connsiteY2" fmla="*/ 120951 h 3083510"/>
              <a:gd name="connsiteX3" fmla="*/ 5616624 w 5616624"/>
              <a:gd name="connsiteY3" fmla="*/ 433360 h 3083510"/>
              <a:gd name="connsiteX4" fmla="*/ 5616624 w 5616624"/>
              <a:gd name="connsiteY4" fmla="*/ 2545574 h 3083510"/>
              <a:gd name="connsiteX5" fmla="*/ 5054049 w 5616624"/>
              <a:gd name="connsiteY5" fmla="*/ 2875235 h 3083510"/>
              <a:gd name="connsiteX6" fmla="*/ 528069 w 5616624"/>
              <a:gd name="connsiteY6" fmla="*/ 3073643 h 3083510"/>
              <a:gd name="connsiteX7" fmla="*/ 0 w 5616624"/>
              <a:gd name="connsiteY7" fmla="*/ 2545574 h 3083510"/>
              <a:gd name="connsiteX8" fmla="*/ 0 w 5616624"/>
              <a:gd name="connsiteY8" fmla="*/ 433360 h 3083510"/>
              <a:gd name="connsiteX0" fmla="*/ 0 w 5616624"/>
              <a:gd name="connsiteY0" fmla="*/ 414487 h 3064637"/>
              <a:gd name="connsiteX1" fmla="*/ 726475 w 5616624"/>
              <a:gd name="connsiteY1" fmla="*/ 127958 h 3064637"/>
              <a:gd name="connsiteX2" fmla="*/ 4924653 w 5616624"/>
              <a:gd name="connsiteY2" fmla="*/ 179716 h 3064637"/>
              <a:gd name="connsiteX3" fmla="*/ 5616624 w 5616624"/>
              <a:gd name="connsiteY3" fmla="*/ 414487 h 3064637"/>
              <a:gd name="connsiteX4" fmla="*/ 5616624 w 5616624"/>
              <a:gd name="connsiteY4" fmla="*/ 2526701 h 3064637"/>
              <a:gd name="connsiteX5" fmla="*/ 5054049 w 5616624"/>
              <a:gd name="connsiteY5" fmla="*/ 2856362 h 3064637"/>
              <a:gd name="connsiteX6" fmla="*/ 528069 w 5616624"/>
              <a:gd name="connsiteY6" fmla="*/ 3054770 h 3064637"/>
              <a:gd name="connsiteX7" fmla="*/ 0 w 5616624"/>
              <a:gd name="connsiteY7" fmla="*/ 2526701 h 3064637"/>
              <a:gd name="connsiteX8" fmla="*/ 0 w 5616624"/>
              <a:gd name="connsiteY8" fmla="*/ 414487 h 3064637"/>
              <a:gd name="connsiteX0" fmla="*/ 0 w 5616624"/>
              <a:gd name="connsiteY0" fmla="*/ 414487 h 3064637"/>
              <a:gd name="connsiteX1" fmla="*/ 726475 w 5616624"/>
              <a:gd name="connsiteY1" fmla="*/ 127958 h 3064637"/>
              <a:gd name="connsiteX2" fmla="*/ 4924653 w 5616624"/>
              <a:gd name="connsiteY2" fmla="*/ 179716 h 3064637"/>
              <a:gd name="connsiteX3" fmla="*/ 5616624 w 5616624"/>
              <a:gd name="connsiteY3" fmla="*/ 414487 h 3064637"/>
              <a:gd name="connsiteX4" fmla="*/ 5616624 w 5616624"/>
              <a:gd name="connsiteY4" fmla="*/ 2526701 h 3064637"/>
              <a:gd name="connsiteX5" fmla="*/ 5054049 w 5616624"/>
              <a:gd name="connsiteY5" fmla="*/ 2856362 h 3064637"/>
              <a:gd name="connsiteX6" fmla="*/ 528069 w 5616624"/>
              <a:gd name="connsiteY6" fmla="*/ 3054770 h 3064637"/>
              <a:gd name="connsiteX7" fmla="*/ 0 w 5616624"/>
              <a:gd name="connsiteY7" fmla="*/ 2526701 h 3064637"/>
              <a:gd name="connsiteX8" fmla="*/ 0 w 5616624"/>
              <a:gd name="connsiteY8" fmla="*/ 414487 h 3064637"/>
              <a:gd name="connsiteX0" fmla="*/ 0 w 5616624"/>
              <a:gd name="connsiteY0" fmla="*/ 414487 h 2997841"/>
              <a:gd name="connsiteX1" fmla="*/ 726475 w 5616624"/>
              <a:gd name="connsiteY1" fmla="*/ 127958 h 2997841"/>
              <a:gd name="connsiteX2" fmla="*/ 4924653 w 5616624"/>
              <a:gd name="connsiteY2" fmla="*/ 179716 h 2997841"/>
              <a:gd name="connsiteX3" fmla="*/ 5616624 w 5616624"/>
              <a:gd name="connsiteY3" fmla="*/ 414487 h 2997841"/>
              <a:gd name="connsiteX4" fmla="*/ 5616624 w 5616624"/>
              <a:gd name="connsiteY4" fmla="*/ 2526701 h 2997841"/>
              <a:gd name="connsiteX5" fmla="*/ 5054049 w 5616624"/>
              <a:gd name="connsiteY5" fmla="*/ 2856362 h 2997841"/>
              <a:gd name="connsiteX6" fmla="*/ 571201 w 5616624"/>
              <a:gd name="connsiteY6" fmla="*/ 2985759 h 2997841"/>
              <a:gd name="connsiteX7" fmla="*/ 0 w 5616624"/>
              <a:gd name="connsiteY7" fmla="*/ 2526701 h 2997841"/>
              <a:gd name="connsiteX8" fmla="*/ 0 w 5616624"/>
              <a:gd name="connsiteY8" fmla="*/ 414487 h 2997841"/>
              <a:gd name="connsiteX0" fmla="*/ 0 w 5616624"/>
              <a:gd name="connsiteY0" fmla="*/ 414487 h 2997841"/>
              <a:gd name="connsiteX1" fmla="*/ 726475 w 5616624"/>
              <a:gd name="connsiteY1" fmla="*/ 127958 h 2997841"/>
              <a:gd name="connsiteX2" fmla="*/ 4924653 w 5616624"/>
              <a:gd name="connsiteY2" fmla="*/ 179716 h 2997841"/>
              <a:gd name="connsiteX3" fmla="*/ 5616624 w 5616624"/>
              <a:gd name="connsiteY3" fmla="*/ 414487 h 2997841"/>
              <a:gd name="connsiteX4" fmla="*/ 5616624 w 5616624"/>
              <a:gd name="connsiteY4" fmla="*/ 2526701 h 2997841"/>
              <a:gd name="connsiteX5" fmla="*/ 5054049 w 5616624"/>
              <a:gd name="connsiteY5" fmla="*/ 2856362 h 2997841"/>
              <a:gd name="connsiteX6" fmla="*/ 571201 w 5616624"/>
              <a:gd name="connsiteY6" fmla="*/ 2985759 h 2997841"/>
              <a:gd name="connsiteX7" fmla="*/ 0 w 5616624"/>
              <a:gd name="connsiteY7" fmla="*/ 2526701 h 2997841"/>
              <a:gd name="connsiteX8" fmla="*/ 0 w 5616624"/>
              <a:gd name="connsiteY8" fmla="*/ 414487 h 2997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616624" h="2997841">
                <a:moveTo>
                  <a:pt x="0" y="414487"/>
                </a:moveTo>
                <a:cubicBezTo>
                  <a:pt x="0" y="122843"/>
                  <a:pt x="434831" y="127958"/>
                  <a:pt x="726475" y="127958"/>
                </a:cubicBezTo>
                <a:cubicBezTo>
                  <a:pt x="2111490" y="-191220"/>
                  <a:pt x="3539638" y="188343"/>
                  <a:pt x="4924653" y="179716"/>
                </a:cubicBezTo>
                <a:cubicBezTo>
                  <a:pt x="5233550" y="127958"/>
                  <a:pt x="5616624" y="122843"/>
                  <a:pt x="5616624" y="414487"/>
                </a:cubicBezTo>
                <a:lnTo>
                  <a:pt x="5616624" y="2526701"/>
                </a:lnTo>
                <a:cubicBezTo>
                  <a:pt x="5616624" y="2818345"/>
                  <a:pt x="5337067" y="2951252"/>
                  <a:pt x="5054049" y="2856362"/>
                </a:cubicBezTo>
                <a:cubicBezTo>
                  <a:pt x="3585645" y="2752845"/>
                  <a:pt x="2022352" y="2813231"/>
                  <a:pt x="571201" y="2985759"/>
                </a:cubicBezTo>
                <a:cubicBezTo>
                  <a:pt x="348569" y="3054770"/>
                  <a:pt x="0" y="2818345"/>
                  <a:pt x="0" y="2526701"/>
                </a:cubicBezTo>
                <a:lnTo>
                  <a:pt x="0" y="414487"/>
                </a:lnTo>
                <a:close/>
              </a:path>
            </a:pathLst>
          </a:custGeom>
          <a:ln w="15875"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vert="horz" lIns="144000" tIns="144000" rIns="144000" bIns="36000" rtlCol="0" anchor="ctr">
            <a:noAutofit/>
          </a:bodyPr>
          <a:lstStyle/>
          <a:p>
            <a:pPr marL="342900" indent="-342900">
              <a:lnSpc>
                <a:spcPct val="110000"/>
              </a:lnSpc>
              <a:spcBef>
                <a:spcPct val="0"/>
              </a:spcBef>
              <a:buClr>
                <a:srgbClr val="800000"/>
              </a:buClr>
              <a:buFont typeface="Wingdings" panose="05000000000000000000" pitchFamily="2" charset="2"/>
              <a:buChar char="§"/>
            </a:pPr>
            <a:r>
              <a:rPr lang="it-IT" sz="2200" b="1" dirty="0">
                <a:solidFill>
                  <a:srgbClr val="00264C"/>
                </a:solidFill>
                <a:latin typeface="Cambria" panose="02040503050406030204" pitchFamily="18" charset="0"/>
              </a:rPr>
              <a:t>E’ garantito il sistema istituzionale di governo previsto dal </a:t>
            </a:r>
            <a:r>
              <a:rPr lang="it-IT" sz="2200" b="1" dirty="0" err="1">
                <a:solidFill>
                  <a:srgbClr val="00264C"/>
                </a:solidFill>
                <a:latin typeface="Cambria" panose="02040503050406030204" pitchFamily="18" charset="0"/>
              </a:rPr>
              <a:t>D.Lgs</a:t>
            </a:r>
            <a:r>
              <a:rPr lang="it-IT" sz="2200" b="1" dirty="0">
                <a:solidFill>
                  <a:srgbClr val="00264C"/>
                </a:solidFill>
                <a:latin typeface="Cambria" panose="02040503050406030204" pitchFamily="18" charset="0"/>
              </a:rPr>
              <a:t> 81/08;</a:t>
            </a:r>
          </a:p>
          <a:p>
            <a:pPr marL="342900" indent="-342900">
              <a:lnSpc>
                <a:spcPct val="110000"/>
              </a:lnSpc>
              <a:spcBef>
                <a:spcPct val="0"/>
              </a:spcBef>
              <a:buClr>
                <a:srgbClr val="800000"/>
              </a:buClr>
              <a:buFont typeface="Wingdings" panose="05000000000000000000" pitchFamily="2" charset="2"/>
              <a:buChar char="§"/>
            </a:pPr>
            <a:r>
              <a:rPr lang="it-IT" sz="2200" b="1" dirty="0">
                <a:solidFill>
                  <a:srgbClr val="00264C"/>
                </a:solidFill>
                <a:latin typeface="Cambria" panose="02040503050406030204" pitchFamily="18" charset="0"/>
              </a:rPr>
              <a:t>Il sistema di prevenzione delle Regioni garantisce i livelli di vigilanza concordati con lo Stato </a:t>
            </a:r>
          </a:p>
          <a:p>
            <a:pPr marL="342900" indent="-342900">
              <a:lnSpc>
                <a:spcPct val="110000"/>
              </a:lnSpc>
              <a:spcBef>
                <a:spcPct val="0"/>
              </a:spcBef>
              <a:buClr>
                <a:srgbClr val="800000"/>
              </a:buClr>
              <a:buFont typeface="Wingdings" panose="05000000000000000000" pitchFamily="2" charset="2"/>
              <a:buChar char="§"/>
            </a:pPr>
            <a:r>
              <a:rPr lang="it-IT" sz="2200" b="1" dirty="0">
                <a:solidFill>
                  <a:srgbClr val="00264C"/>
                </a:solidFill>
                <a:latin typeface="Cambria" panose="02040503050406030204" pitchFamily="18" charset="0"/>
              </a:rPr>
              <a:t>Gli  indicatori di salute, compatibilmente con </a:t>
            </a:r>
            <a:r>
              <a:rPr lang="it-IT" sz="22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la crisi produttiva attuale</a:t>
            </a:r>
            <a:r>
              <a:rPr lang="it-IT" sz="2200" b="1" dirty="0">
                <a:solidFill>
                  <a:srgbClr val="00264C"/>
                </a:solidFill>
                <a:latin typeface="Cambria" panose="02040503050406030204" pitchFamily="18" charset="0"/>
              </a:rPr>
              <a:t>, depongono per un contesto favorevole </a:t>
            </a:r>
          </a:p>
          <a:p>
            <a:pPr marL="342900" indent="-342900">
              <a:lnSpc>
                <a:spcPct val="110000"/>
              </a:lnSpc>
              <a:spcBef>
                <a:spcPct val="0"/>
              </a:spcBef>
              <a:buClr>
                <a:srgbClr val="800000"/>
              </a:buClr>
              <a:buFont typeface="Wingdings" panose="05000000000000000000" pitchFamily="2" charset="2"/>
              <a:buChar char="§"/>
            </a:pPr>
            <a:r>
              <a:rPr lang="it-IT" sz="2200" b="1" dirty="0">
                <a:solidFill>
                  <a:srgbClr val="00264C"/>
                </a:solidFill>
                <a:latin typeface="Cambria" panose="02040503050406030204" pitchFamily="18" charset="0"/>
              </a:rPr>
              <a:t>Il miglioramento dell’efficacia e la </a:t>
            </a:r>
            <a:r>
              <a:rPr lang="it-IT" sz="22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semplificazione</a:t>
            </a:r>
            <a:r>
              <a:rPr lang="it-IT" sz="2200" b="1" dirty="0">
                <a:solidFill>
                  <a:srgbClr val="00264C"/>
                </a:solidFill>
                <a:latin typeface="Cambria" panose="02040503050406030204" pitchFamily="18" charset="0"/>
              </a:rPr>
              <a:t> vanno ricercate in una maggiore integrazione delle banche dati della PA e in un miglioramento del coordinamento definendo competenze e ruoli </a:t>
            </a:r>
          </a:p>
          <a:p>
            <a:pPr marL="342900" indent="-342900">
              <a:lnSpc>
                <a:spcPct val="110000"/>
              </a:lnSpc>
              <a:spcBef>
                <a:spcPct val="0"/>
              </a:spcBef>
              <a:buClr>
                <a:srgbClr val="800000"/>
              </a:buClr>
              <a:buFont typeface="Wingdings" panose="05000000000000000000" pitchFamily="2" charset="2"/>
              <a:buChar char="§"/>
            </a:pPr>
            <a:r>
              <a:rPr lang="it-IT" sz="2200" b="1" dirty="0">
                <a:solidFill>
                  <a:srgbClr val="00264C"/>
                </a:solidFill>
                <a:latin typeface="Cambria" panose="02040503050406030204" pitchFamily="18" charset="0"/>
              </a:rPr>
              <a:t>Possibili interventi di semplificazione già con il quadro normativo esistente</a:t>
            </a:r>
          </a:p>
        </p:txBody>
      </p:sp>
    </p:spTree>
    <p:extLst>
      <p:ext uri="{BB962C8B-B14F-4D97-AF65-F5344CB8AC3E}">
        <p14:creationId xmlns:p14="http://schemas.microsoft.com/office/powerpoint/2010/main" val="772406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9512" y="1340768"/>
            <a:ext cx="8496944" cy="460851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it-IT" sz="3600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TUTELA GLOBALE DEL LAVORATORE:</a:t>
            </a:r>
          </a:p>
          <a:p>
            <a:pPr>
              <a:lnSpc>
                <a:spcPct val="120000"/>
              </a:lnSpc>
            </a:pPr>
            <a:r>
              <a:rPr lang="it-IT" sz="3200" dirty="0" smtClean="0"/>
              <a:t>RICERCA</a:t>
            </a:r>
          </a:p>
          <a:p>
            <a:pPr>
              <a:lnSpc>
                <a:spcPct val="120000"/>
              </a:lnSpc>
            </a:pPr>
            <a:r>
              <a:rPr lang="it-IT" sz="3200" dirty="0" smtClean="0"/>
              <a:t>PREVENZIONE</a:t>
            </a:r>
          </a:p>
          <a:p>
            <a:pPr>
              <a:lnSpc>
                <a:spcPct val="120000"/>
              </a:lnSpc>
            </a:pPr>
            <a:r>
              <a:rPr lang="it-IT" sz="3200" dirty="0" smtClean="0"/>
              <a:t>RIABILITAZIONE</a:t>
            </a:r>
          </a:p>
          <a:p>
            <a:pPr>
              <a:lnSpc>
                <a:spcPct val="120000"/>
              </a:lnSpc>
            </a:pPr>
            <a:r>
              <a:rPr lang="it-IT" sz="3200" dirty="0" smtClean="0"/>
              <a:t>REINSERIMENTO SOCIALE E LAVORATIVO</a:t>
            </a:r>
          </a:p>
          <a:p>
            <a:pPr>
              <a:lnSpc>
                <a:spcPct val="120000"/>
              </a:lnSpc>
            </a:pPr>
            <a:r>
              <a:rPr lang="it-IT" sz="3200" dirty="0" smtClean="0"/>
              <a:t>FUNZIONE CENTRALE: ASSICURAZIONE</a:t>
            </a:r>
            <a:endParaRPr lang="it-IT" sz="3200" dirty="0"/>
          </a:p>
          <a:p>
            <a:pPr marL="0" lvl="0" indent="0" algn="ctr">
              <a:lnSpc>
                <a:spcPct val="120000"/>
              </a:lnSpc>
              <a:spcBef>
                <a:spcPts val="600"/>
              </a:spcBef>
              <a:buNone/>
            </a:pPr>
            <a:endParaRPr lang="it-IT" dirty="0" smtClean="0"/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176732" y="131946"/>
            <a:ext cx="8859764" cy="8487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rgbClr val="800000"/>
                </a:solidFill>
                <a:latin typeface="Cambria" panose="02040503050406030204" pitchFamily="18" charset="0"/>
                <a:ea typeface="+mj-ea"/>
                <a:cs typeface="+mj-cs"/>
              </a:defRPr>
            </a:lvl1pPr>
          </a:lstStyle>
          <a:p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INTERVENTO:</a:t>
            </a: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Giuseppe Lucibello</a:t>
            </a:r>
          </a:p>
        </p:txBody>
      </p:sp>
    </p:spTree>
    <p:extLst>
      <p:ext uri="{BB962C8B-B14F-4D97-AF65-F5344CB8AC3E}">
        <p14:creationId xmlns:p14="http://schemas.microsoft.com/office/powerpoint/2010/main" val="148325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9512" y="1124744"/>
            <a:ext cx="8496944" cy="2736304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it-IT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GENERALE</a:t>
            </a:r>
            <a:r>
              <a:rPr lang="it-IT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it-IT" sz="2000" spc="-50" dirty="0">
                <a:solidFill>
                  <a:srgbClr val="0000CC"/>
                </a:solidFill>
              </a:rPr>
              <a:t>RIDUZIONE DEI  PREMI E CONTRIBUTI ASSICURATIVI  EX LEGE </a:t>
            </a:r>
            <a:r>
              <a:rPr lang="it-IT" sz="2000" spc="-50" dirty="0" smtClean="0">
                <a:solidFill>
                  <a:srgbClr val="0000CC"/>
                </a:solidFill>
              </a:rPr>
              <a:t>147/2013 (SULLA BASE DELL’ ANDAMENTO INFORTUNISTICO AZIENDALE)</a:t>
            </a:r>
          </a:p>
          <a:p>
            <a:pPr marL="0" lvl="0" indent="0" algn="ctr">
              <a:lnSpc>
                <a:spcPct val="120000"/>
              </a:lnSpc>
              <a:spcBef>
                <a:spcPts val="600"/>
              </a:spcBef>
              <a:buNone/>
            </a:pPr>
            <a:endParaRPr lang="it-IT" dirty="0" smtClean="0"/>
          </a:p>
          <a:p>
            <a:pPr marL="0" lvl="0" indent="0" algn="ctr">
              <a:lnSpc>
                <a:spcPct val="120000"/>
              </a:lnSpc>
              <a:spcBef>
                <a:spcPts val="600"/>
              </a:spcBef>
              <a:buNone/>
            </a:pPr>
            <a:r>
              <a:rPr lang="it-IT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</a:t>
            </a:r>
            <a:r>
              <a:rPr lang="it-IT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MISURA DELLA </a:t>
            </a:r>
            <a:r>
              <a:rPr lang="it-IT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RIDUZIONE</a:t>
            </a:r>
            <a:endParaRPr lang="it-IT" dirty="0"/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176732" y="131946"/>
            <a:ext cx="8859764" cy="8487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rgbClr val="800000"/>
                </a:solidFill>
                <a:latin typeface="Cambria" panose="02040503050406030204" pitchFamily="18" charset="0"/>
                <a:ea typeface="+mj-ea"/>
                <a:cs typeface="+mj-cs"/>
              </a:defRPr>
            </a:lvl1pPr>
          </a:lstStyle>
          <a:p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INTERVENTO:</a:t>
            </a: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Giuseppe Lucibello</a:t>
            </a:r>
          </a:p>
        </p:txBody>
      </p:sp>
      <p:sp>
        <p:nvSpPr>
          <p:cNvPr id="2" name="Rettangolo arrotondato 1"/>
          <p:cNvSpPr/>
          <p:nvPr/>
        </p:nvSpPr>
        <p:spPr>
          <a:xfrm>
            <a:off x="1043608" y="3933056"/>
            <a:ext cx="6840760" cy="1440160"/>
          </a:xfrm>
          <a:prstGeom prst="roundRect">
            <a:avLst/>
          </a:prstGeom>
          <a:ln w="15875"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vert="horz" lIns="144000" tIns="144000" rIns="144000" bIns="144000" rtlCol="0" anchor="ctr">
            <a:noAutofit/>
          </a:bodyPr>
          <a:lstStyle/>
          <a:p>
            <a:pPr marL="342900" indent="-342900" algn="ctr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rgbClr val="800000"/>
              </a:buClr>
              <a:buFont typeface="Wingdings" panose="05000000000000000000" pitchFamily="2" charset="2"/>
              <a:buChar char="§"/>
            </a:pPr>
            <a:r>
              <a:rPr lang="it-IT" sz="2800" b="1" dirty="0">
                <a:solidFill>
                  <a:srgbClr val="00264C"/>
                </a:solidFill>
                <a:latin typeface="Cambria" panose="02040503050406030204" pitchFamily="18" charset="0"/>
              </a:rPr>
              <a:t>per l'anno </a:t>
            </a:r>
            <a:r>
              <a:rPr lang="it-IT" sz="2800" b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2014</a:t>
            </a:r>
            <a:r>
              <a:rPr lang="it-IT" sz="2800" b="1" dirty="0">
                <a:solidFill>
                  <a:srgbClr val="00264C"/>
                </a:solidFill>
                <a:latin typeface="Cambria" panose="02040503050406030204" pitchFamily="18" charset="0"/>
              </a:rPr>
              <a:t> pari al </a:t>
            </a:r>
            <a:r>
              <a:rPr lang="it-IT" sz="2800" b="1" dirty="0">
                <a:solidFill>
                  <a:srgbClr val="800000"/>
                </a:solidFill>
                <a:latin typeface="Cambria" panose="02040503050406030204" pitchFamily="18" charset="0"/>
              </a:rPr>
              <a:t>14,17%</a:t>
            </a:r>
          </a:p>
          <a:p>
            <a:pPr marL="342900" indent="-342900" algn="ctr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rgbClr val="800000"/>
              </a:buClr>
              <a:buFont typeface="Wingdings" panose="05000000000000000000" pitchFamily="2" charset="2"/>
              <a:buChar char="§"/>
            </a:pPr>
            <a:r>
              <a:rPr lang="it-IT" sz="2800" b="1" dirty="0">
                <a:solidFill>
                  <a:srgbClr val="00264C"/>
                </a:solidFill>
                <a:latin typeface="Cambria" panose="02040503050406030204" pitchFamily="18" charset="0"/>
              </a:rPr>
              <a:t>per l'anno </a:t>
            </a:r>
            <a:r>
              <a:rPr lang="it-IT" sz="2800" b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2015</a:t>
            </a:r>
            <a:r>
              <a:rPr lang="it-IT" sz="2800" b="1" dirty="0" smtClean="0">
                <a:solidFill>
                  <a:srgbClr val="00264C"/>
                </a:solidFill>
                <a:latin typeface="Cambria" panose="02040503050406030204" pitchFamily="18" charset="0"/>
              </a:rPr>
              <a:t> </a:t>
            </a:r>
            <a:r>
              <a:rPr lang="it-IT" sz="2800" b="1" dirty="0">
                <a:solidFill>
                  <a:srgbClr val="00264C"/>
                </a:solidFill>
                <a:latin typeface="Cambria" panose="02040503050406030204" pitchFamily="18" charset="0"/>
              </a:rPr>
              <a:t>pari al </a:t>
            </a:r>
            <a:r>
              <a:rPr lang="it-IT" sz="2800" b="1" dirty="0">
                <a:solidFill>
                  <a:srgbClr val="800000"/>
                </a:solidFill>
                <a:latin typeface="Cambria" panose="02040503050406030204" pitchFamily="18" charset="0"/>
              </a:rPr>
              <a:t>15,38%</a:t>
            </a:r>
          </a:p>
        </p:txBody>
      </p:sp>
    </p:spTree>
    <p:extLst>
      <p:ext uri="{BB962C8B-B14F-4D97-AF65-F5344CB8AC3E}">
        <p14:creationId xmlns:p14="http://schemas.microsoft.com/office/powerpoint/2010/main" val="4121626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9512" y="1124744"/>
            <a:ext cx="8784976" cy="3528392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it-IT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FOCUS:</a:t>
            </a:r>
          </a:p>
          <a:p>
            <a:pPr marL="266700" indent="-266700">
              <a:lnSpc>
                <a:spcPct val="120000"/>
              </a:lnSpc>
            </a:pPr>
            <a:r>
              <a:rPr lang="it-IT" sz="2400" spc="-50" dirty="0">
                <a:solidFill>
                  <a:srgbClr val="0000CC"/>
                </a:solidFill>
              </a:rPr>
              <a:t>RIDUZIONE DEI PREMI PER GLI </a:t>
            </a:r>
            <a:r>
              <a:rPr lang="it-IT" sz="2400" spc="-50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ARTIGIANI</a:t>
            </a:r>
          </a:p>
          <a:p>
            <a:pPr marL="266700" indent="-266700">
              <a:lnSpc>
                <a:spcPct val="120000"/>
              </a:lnSpc>
            </a:pPr>
            <a:r>
              <a:rPr lang="it-IT" sz="2400" spc="-50" dirty="0">
                <a:solidFill>
                  <a:srgbClr val="0000CC"/>
                </a:solidFill>
              </a:rPr>
              <a:t>RIDUZIONE DEI CONTRIBUTI DOVUTI PER L</a:t>
            </a:r>
            <a:r>
              <a:rPr lang="it-IT" sz="2400" spc="-50" dirty="0" smtClean="0">
                <a:solidFill>
                  <a:srgbClr val="0000CC"/>
                </a:solidFill>
              </a:rPr>
              <a:t>’ ASSICURAZIONE </a:t>
            </a:r>
            <a:r>
              <a:rPr lang="it-IT" sz="2400" spc="-50" dirty="0">
                <a:solidFill>
                  <a:srgbClr val="0000CC"/>
                </a:solidFill>
              </a:rPr>
              <a:t>DEI </a:t>
            </a:r>
            <a:r>
              <a:rPr lang="it-IT" sz="2400" spc="-50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LAVORATORI </a:t>
            </a:r>
            <a:r>
              <a:rPr lang="it-IT" sz="2400" spc="-50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AGRICOLI DIPENDENTI</a:t>
            </a:r>
          </a:p>
          <a:p>
            <a:pPr marL="266700" indent="-266700">
              <a:lnSpc>
                <a:spcPct val="120000"/>
              </a:lnSpc>
            </a:pPr>
            <a:r>
              <a:rPr lang="it-IT" sz="2400" spc="-50" dirty="0">
                <a:solidFill>
                  <a:srgbClr val="0000CC"/>
                </a:solidFill>
              </a:rPr>
              <a:t>RIDUZIONE DEL PREMIO PER IL </a:t>
            </a:r>
            <a:r>
              <a:rPr lang="it-IT" sz="2400" spc="-50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SETTORE </a:t>
            </a:r>
            <a:r>
              <a:rPr lang="it-IT" sz="2400" spc="-50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EDILE</a:t>
            </a:r>
            <a:endParaRPr lang="it-IT" sz="2400" spc="-50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lvl="0" indent="0" algn="ctr">
              <a:lnSpc>
                <a:spcPct val="120000"/>
              </a:lnSpc>
              <a:spcBef>
                <a:spcPts val="600"/>
              </a:spcBef>
              <a:buNone/>
            </a:pPr>
            <a:endParaRPr lang="it-IT" dirty="0" smtClean="0"/>
          </a:p>
          <a:p>
            <a:pPr marL="0" lvl="0" indent="0" algn="ctr">
              <a:lnSpc>
                <a:spcPct val="120000"/>
              </a:lnSpc>
              <a:spcBef>
                <a:spcPts val="600"/>
              </a:spcBef>
              <a:buNone/>
            </a:pPr>
            <a:r>
              <a:rPr lang="it-IT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MISURA DELLA RIDUZIONE</a:t>
            </a:r>
            <a:r>
              <a:rPr lang="it-IT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it-IT" dirty="0"/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176732" y="131946"/>
            <a:ext cx="8859764" cy="8487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rgbClr val="800000"/>
                </a:solidFill>
                <a:latin typeface="Cambria" panose="02040503050406030204" pitchFamily="18" charset="0"/>
                <a:ea typeface="+mj-ea"/>
                <a:cs typeface="+mj-cs"/>
              </a:defRPr>
            </a:lvl1pPr>
          </a:lstStyle>
          <a:p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INTERVENTO:</a:t>
            </a: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Giuseppe Lucibello</a:t>
            </a:r>
          </a:p>
        </p:txBody>
      </p:sp>
      <p:sp>
        <p:nvSpPr>
          <p:cNvPr id="2" name="Rettangolo arrotondato 1"/>
          <p:cNvSpPr/>
          <p:nvPr/>
        </p:nvSpPr>
        <p:spPr>
          <a:xfrm>
            <a:off x="1043608" y="4653136"/>
            <a:ext cx="6840760" cy="1440160"/>
          </a:xfrm>
          <a:prstGeom prst="roundRect">
            <a:avLst/>
          </a:prstGeom>
          <a:ln w="15875"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vert="horz" lIns="144000" tIns="144000" rIns="144000" bIns="144000" rtlCol="0" anchor="ctr">
            <a:noAutofit/>
          </a:bodyPr>
          <a:lstStyle/>
          <a:p>
            <a:pPr marL="342900" indent="-342900" algn="ctr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rgbClr val="800000"/>
              </a:buClr>
              <a:buFont typeface="Wingdings" panose="05000000000000000000" pitchFamily="2" charset="2"/>
              <a:buChar char="§"/>
            </a:pPr>
            <a:r>
              <a:rPr lang="it-IT" sz="2800" b="1" dirty="0" smtClean="0">
                <a:solidFill>
                  <a:srgbClr val="00264C"/>
                </a:solidFill>
                <a:latin typeface="Cambria" panose="02040503050406030204" pitchFamily="18" charset="0"/>
              </a:rPr>
              <a:t>da un </a:t>
            </a:r>
            <a:r>
              <a:rPr lang="it-IT" sz="2800" b="1" dirty="0">
                <a:solidFill>
                  <a:srgbClr val="00264C"/>
                </a:solidFill>
                <a:latin typeface="Cambria" panose="02040503050406030204" pitchFamily="18" charset="0"/>
              </a:rPr>
              <a:t>minimo del </a:t>
            </a:r>
            <a:r>
              <a:rPr lang="it-IT" sz="2800" b="1" dirty="0">
                <a:solidFill>
                  <a:srgbClr val="800000"/>
                </a:solidFill>
                <a:latin typeface="Cambria" panose="02040503050406030204" pitchFamily="18" charset="0"/>
              </a:rPr>
              <a:t>7,08 %</a:t>
            </a:r>
            <a:r>
              <a:rPr lang="it-IT" sz="2800" b="1" dirty="0">
                <a:solidFill>
                  <a:srgbClr val="00264C"/>
                </a:solidFill>
                <a:latin typeface="Cambria" panose="02040503050406030204" pitchFamily="18" charset="0"/>
              </a:rPr>
              <a:t> ad un massimo del </a:t>
            </a:r>
            <a:r>
              <a:rPr lang="it-IT" sz="2800" b="1" dirty="0">
                <a:solidFill>
                  <a:srgbClr val="800000"/>
                </a:solidFill>
                <a:latin typeface="Cambria" panose="02040503050406030204" pitchFamily="18" charset="0"/>
              </a:rPr>
              <a:t>20 </a:t>
            </a:r>
            <a:r>
              <a:rPr lang="it-IT" sz="2800" b="1" dirty="0" smtClean="0">
                <a:solidFill>
                  <a:srgbClr val="800000"/>
                </a:solidFill>
                <a:latin typeface="Cambria" panose="02040503050406030204" pitchFamily="18" charset="0"/>
              </a:rPr>
              <a:t>%</a:t>
            </a:r>
            <a:endParaRPr lang="it-IT" sz="2800" b="1" dirty="0">
              <a:solidFill>
                <a:srgbClr val="80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9771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7504" y="1124744"/>
            <a:ext cx="8640960" cy="2376264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it-IT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OT24 -OSCILLAZIONE PER PREVENZIONE:</a:t>
            </a:r>
            <a:endParaRPr lang="it-IT" dirty="0" smtClean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lnSpc>
                <a:spcPct val="120000"/>
              </a:lnSpc>
              <a:buNone/>
            </a:pPr>
            <a:r>
              <a:rPr lang="it-IT" sz="2400" spc="-70" dirty="0">
                <a:solidFill>
                  <a:srgbClr val="0000CC"/>
                </a:solidFill>
              </a:rPr>
              <a:t>ANDAMENTO DELLA RIDUZIONE PER PREVENZIONE 2009-2013</a:t>
            </a:r>
            <a:endParaRPr lang="it-IT" sz="2400" spc="-70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lvl="0" indent="0" algn="ctr">
              <a:lnSpc>
                <a:spcPct val="120000"/>
              </a:lnSpc>
              <a:spcBef>
                <a:spcPts val="600"/>
              </a:spcBef>
              <a:buNone/>
            </a:pPr>
            <a:endParaRPr lang="it-IT" dirty="0" smtClean="0"/>
          </a:p>
          <a:p>
            <a:pPr marL="0" lvl="0" indent="0" algn="ctr">
              <a:lnSpc>
                <a:spcPct val="120000"/>
              </a:lnSpc>
              <a:spcBef>
                <a:spcPts val="600"/>
              </a:spcBef>
              <a:buNone/>
            </a:pPr>
            <a:r>
              <a:rPr lang="it-IT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MINOR PREMIO</a:t>
            </a:r>
            <a:endParaRPr lang="it-IT" dirty="0"/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176732" y="131946"/>
            <a:ext cx="8859764" cy="8487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rgbClr val="800000"/>
                </a:solidFill>
                <a:latin typeface="Cambria" panose="02040503050406030204" pitchFamily="18" charset="0"/>
                <a:ea typeface="+mj-ea"/>
                <a:cs typeface="+mj-cs"/>
              </a:defRPr>
            </a:lvl1pPr>
          </a:lstStyle>
          <a:p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INTERVENTO:</a:t>
            </a: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Giuseppe Lucibello</a:t>
            </a:r>
          </a:p>
        </p:txBody>
      </p:sp>
      <p:sp>
        <p:nvSpPr>
          <p:cNvPr id="2" name="Rettangolo arrotondato 1"/>
          <p:cNvSpPr/>
          <p:nvPr/>
        </p:nvSpPr>
        <p:spPr>
          <a:xfrm>
            <a:off x="1043608" y="3645024"/>
            <a:ext cx="6840760" cy="1440160"/>
          </a:xfrm>
          <a:prstGeom prst="roundRect">
            <a:avLst/>
          </a:prstGeom>
          <a:ln w="15875"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vert="horz" lIns="144000" tIns="144000" rIns="144000" bIns="144000" rtlCol="0" anchor="ctr">
            <a:noAutofit/>
          </a:bodyPr>
          <a:lstStyle/>
          <a:p>
            <a:pPr marL="342900" indent="-342900" algn="ctr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rgbClr val="800000"/>
              </a:buClr>
              <a:buFont typeface="Wingdings" panose="05000000000000000000" pitchFamily="2" charset="2"/>
              <a:buChar char="§"/>
            </a:pPr>
            <a:r>
              <a:rPr lang="it-IT" sz="2800" b="1" dirty="0">
                <a:solidFill>
                  <a:srgbClr val="00264C"/>
                </a:solidFill>
                <a:latin typeface="Cambria" panose="02040503050406030204" pitchFamily="18" charset="0"/>
              </a:rPr>
              <a:t>TOTALE </a:t>
            </a:r>
            <a:r>
              <a:rPr lang="it-IT" sz="2800" b="1" dirty="0">
                <a:solidFill>
                  <a:srgbClr val="800000"/>
                </a:solidFill>
                <a:latin typeface="Cambria" panose="02040503050406030204" pitchFamily="18" charset="0"/>
              </a:rPr>
              <a:t>€ 1.187.466.971</a:t>
            </a:r>
          </a:p>
        </p:txBody>
      </p:sp>
    </p:spTree>
    <p:extLst>
      <p:ext uri="{BB962C8B-B14F-4D97-AF65-F5344CB8AC3E}">
        <p14:creationId xmlns:p14="http://schemas.microsoft.com/office/powerpoint/2010/main" val="1417048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9512" y="1124744"/>
            <a:ext cx="8424936" cy="532859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it-IT" sz="340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BANDO ISI</a:t>
            </a:r>
            <a:endParaRPr lang="it-IT" sz="3400" dirty="0" smtClean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lvl="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it-IT" dirty="0"/>
              <a:t>Dal 2010 ad oggi sono stati messi a disposizione:</a:t>
            </a:r>
          </a:p>
          <a:p>
            <a:pPr lvl="0" algn="just">
              <a:lnSpc>
                <a:spcPct val="120000"/>
              </a:lnSpc>
              <a:spcBef>
                <a:spcPts val="600"/>
              </a:spcBef>
            </a:pPr>
            <a:r>
              <a:rPr lang="it-IT" dirty="0" smtClean="0"/>
              <a:t>per </a:t>
            </a:r>
            <a:r>
              <a:rPr lang="it-IT" dirty="0"/>
              <a:t>il </a:t>
            </a:r>
            <a:r>
              <a:rPr lang="it-IT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2010</a:t>
            </a:r>
            <a:r>
              <a:rPr lang="it-IT" dirty="0"/>
              <a:t>: </a:t>
            </a:r>
            <a:r>
              <a:rPr lang="it-IT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€ 60 milioni </a:t>
            </a:r>
          </a:p>
          <a:p>
            <a:pPr lvl="0" algn="just">
              <a:lnSpc>
                <a:spcPct val="120000"/>
              </a:lnSpc>
              <a:spcBef>
                <a:spcPts val="600"/>
              </a:spcBef>
            </a:pPr>
            <a:r>
              <a:rPr lang="it-IT" dirty="0"/>
              <a:t>per il </a:t>
            </a:r>
            <a:r>
              <a:rPr lang="it-IT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2011</a:t>
            </a:r>
            <a:r>
              <a:rPr lang="it-IT" dirty="0"/>
              <a:t>: </a:t>
            </a:r>
            <a:r>
              <a:rPr lang="it-IT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€ 205 milioni</a:t>
            </a:r>
          </a:p>
          <a:p>
            <a:pPr lvl="0" algn="just">
              <a:lnSpc>
                <a:spcPct val="120000"/>
              </a:lnSpc>
              <a:spcBef>
                <a:spcPts val="600"/>
              </a:spcBef>
            </a:pPr>
            <a:r>
              <a:rPr lang="it-IT" dirty="0" smtClean="0"/>
              <a:t>per </a:t>
            </a:r>
            <a:r>
              <a:rPr lang="it-IT" dirty="0"/>
              <a:t>il </a:t>
            </a:r>
            <a:r>
              <a:rPr lang="it-IT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2012</a:t>
            </a:r>
            <a:r>
              <a:rPr lang="it-IT" dirty="0"/>
              <a:t>: </a:t>
            </a:r>
            <a:r>
              <a:rPr lang="it-IT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€ 155 milioni</a:t>
            </a:r>
          </a:p>
          <a:p>
            <a:pPr lvl="0" algn="just">
              <a:lnSpc>
                <a:spcPct val="120000"/>
              </a:lnSpc>
              <a:spcBef>
                <a:spcPts val="600"/>
              </a:spcBef>
            </a:pPr>
            <a:r>
              <a:rPr lang="it-IT" dirty="0" smtClean="0"/>
              <a:t>per </a:t>
            </a:r>
            <a:r>
              <a:rPr lang="it-IT" dirty="0"/>
              <a:t>il </a:t>
            </a:r>
            <a:r>
              <a:rPr lang="it-IT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2013</a:t>
            </a:r>
            <a:r>
              <a:rPr lang="it-IT" dirty="0"/>
              <a:t>: </a:t>
            </a:r>
            <a:r>
              <a:rPr lang="it-IT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€ 307 milioni</a:t>
            </a:r>
          </a:p>
          <a:p>
            <a:pPr marL="0" lvl="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it-IT" dirty="0"/>
              <a:t>A tali somme si aggiungeranno </a:t>
            </a:r>
            <a:r>
              <a:rPr lang="it-IT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€ 267 milioni </a:t>
            </a:r>
            <a:r>
              <a:rPr lang="it-IT" dirty="0"/>
              <a:t>destinati alla predisposizione del nuovo Avviso Pubblico ISI </a:t>
            </a:r>
            <a:r>
              <a:rPr lang="it-IT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2014</a:t>
            </a:r>
            <a:r>
              <a:rPr lang="it-IT" dirty="0"/>
              <a:t> di imminente pubblicazione</a:t>
            </a:r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176732" y="131946"/>
            <a:ext cx="8859764" cy="8487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rgbClr val="800000"/>
                </a:solidFill>
                <a:latin typeface="Cambria" panose="02040503050406030204" pitchFamily="18" charset="0"/>
                <a:ea typeface="+mj-ea"/>
                <a:cs typeface="+mj-cs"/>
              </a:defRPr>
            </a:lvl1pPr>
          </a:lstStyle>
          <a:p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INTERVENTO:</a:t>
            </a: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Giuseppe Lucibello</a:t>
            </a:r>
          </a:p>
        </p:txBody>
      </p:sp>
    </p:spTree>
    <p:extLst>
      <p:ext uri="{BB962C8B-B14F-4D97-AF65-F5344CB8AC3E}">
        <p14:creationId xmlns:p14="http://schemas.microsoft.com/office/powerpoint/2010/main" val="3394966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Gra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4640769"/>
              </p:ext>
            </p:extLst>
          </p:nvPr>
        </p:nvGraphicFramePr>
        <p:xfrm>
          <a:off x="286584" y="2117283"/>
          <a:ext cx="8208912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CasellaDiTesto 2"/>
          <p:cNvSpPr txBox="1"/>
          <p:nvPr/>
        </p:nvSpPr>
        <p:spPr>
          <a:xfrm>
            <a:off x="0" y="1096288"/>
            <a:ext cx="9144000" cy="1052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it-IT" sz="2400" b="1" dirty="0" smtClean="0">
                <a:solidFill>
                  <a:srgbClr val="000066"/>
                </a:solidFill>
              </a:rPr>
              <a:t>Distribuzione percentuale dei progetti ammessi per </a:t>
            </a:r>
            <a:r>
              <a:rPr lang="it-IT" sz="2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TIPO DI RISCHIO</a:t>
            </a:r>
          </a:p>
          <a:p>
            <a:pPr algn="ctr">
              <a:lnSpc>
                <a:spcPct val="130000"/>
              </a:lnSpc>
            </a:pPr>
            <a:r>
              <a:rPr lang="it-IT" sz="24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Bando ISI 2011, 2012, 2013</a:t>
            </a:r>
            <a:endParaRPr lang="it-IT" sz="24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1288207" y="6285170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rgbClr val="C00000"/>
                </a:solidFill>
              </a:rPr>
              <a:t>Rischio</a:t>
            </a:r>
            <a:r>
              <a:rPr lang="it-IT" sz="1600" dirty="0" smtClean="0">
                <a:solidFill>
                  <a:srgbClr val="C00000"/>
                </a:solidFill>
              </a:rPr>
              <a:t> </a:t>
            </a:r>
            <a:r>
              <a:rPr lang="it-IT" b="1" dirty="0">
                <a:solidFill>
                  <a:srgbClr val="C00000"/>
                </a:solidFill>
              </a:rPr>
              <a:t>alto</a:t>
            </a:r>
          </a:p>
        </p:txBody>
      </p:sp>
      <p:sp>
        <p:nvSpPr>
          <p:cNvPr id="11" name="CasellaDiTesto 10"/>
          <p:cNvSpPr txBox="1"/>
          <p:nvPr/>
        </p:nvSpPr>
        <p:spPr>
          <a:xfrm>
            <a:off x="2907447" y="6285170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>
              <a:defRPr b="1">
                <a:solidFill>
                  <a:srgbClr val="000066"/>
                </a:solidFill>
              </a:defRPr>
            </a:lvl1pPr>
          </a:lstStyle>
          <a:p>
            <a:r>
              <a:rPr lang="it-IT" dirty="0"/>
              <a:t>Rischio medio</a:t>
            </a:r>
          </a:p>
        </p:txBody>
      </p:sp>
      <p:sp>
        <p:nvSpPr>
          <p:cNvPr id="12" name="CasellaDiTesto 11"/>
          <p:cNvSpPr txBox="1"/>
          <p:nvPr/>
        </p:nvSpPr>
        <p:spPr>
          <a:xfrm>
            <a:off x="4672583" y="6285170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solidFill>
                  <a:srgbClr val="006600"/>
                </a:solidFill>
              </a:rPr>
              <a:t>Rischio </a:t>
            </a:r>
            <a:r>
              <a:rPr lang="it-IT" b="1" dirty="0">
                <a:solidFill>
                  <a:srgbClr val="006600"/>
                </a:solidFill>
              </a:rPr>
              <a:t>basso</a:t>
            </a:r>
          </a:p>
        </p:txBody>
      </p:sp>
      <p:sp>
        <p:nvSpPr>
          <p:cNvPr id="9" name="Titolo 1"/>
          <p:cNvSpPr txBox="1">
            <a:spLocks/>
          </p:cNvSpPr>
          <p:nvPr/>
        </p:nvSpPr>
        <p:spPr>
          <a:xfrm>
            <a:off x="176732" y="131946"/>
            <a:ext cx="8859764" cy="8487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rgbClr val="800000"/>
                </a:solidFill>
                <a:latin typeface="Cambria" panose="02040503050406030204" pitchFamily="18" charset="0"/>
                <a:ea typeface="+mj-ea"/>
                <a:cs typeface="+mj-cs"/>
              </a:defRPr>
            </a:lvl1pPr>
          </a:lstStyle>
          <a:p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INTERVENTO:</a:t>
            </a: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Giuseppe Lucibello</a:t>
            </a:r>
          </a:p>
        </p:txBody>
      </p:sp>
    </p:spTree>
    <p:extLst>
      <p:ext uri="{BB962C8B-B14F-4D97-AF65-F5344CB8AC3E}">
        <p14:creationId xmlns:p14="http://schemas.microsoft.com/office/powerpoint/2010/main" val="2358229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24058943"/>
              </p:ext>
            </p:extLst>
          </p:nvPr>
        </p:nvGraphicFramePr>
        <p:xfrm>
          <a:off x="359532" y="2276872"/>
          <a:ext cx="8424936" cy="43717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asellaDiTesto 4"/>
          <p:cNvSpPr txBox="1"/>
          <p:nvPr/>
        </p:nvSpPr>
        <p:spPr>
          <a:xfrm>
            <a:off x="0" y="1096288"/>
            <a:ext cx="9144000" cy="1052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it-IT" sz="2400" b="1" spc="-100" dirty="0">
                <a:solidFill>
                  <a:srgbClr val="000066"/>
                </a:solidFill>
              </a:rPr>
              <a:t>Distribuzione percentuale dei progetti ammessi per </a:t>
            </a:r>
            <a:r>
              <a:rPr lang="it-IT" sz="2400" b="1" spc="-10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DIMENSIONE AZIENDALE</a:t>
            </a:r>
          </a:p>
          <a:p>
            <a:pPr algn="ctr">
              <a:lnSpc>
                <a:spcPct val="130000"/>
              </a:lnSpc>
            </a:pPr>
            <a:r>
              <a:rPr lang="it-IT" sz="24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Bando </a:t>
            </a:r>
            <a:r>
              <a:rPr lang="it-IT" sz="24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ISI 2011, 2012, 2013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107504" y="4149080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%</a:t>
            </a:r>
            <a:endParaRPr lang="it-IT" b="1" dirty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itolo 1"/>
          <p:cNvSpPr txBox="1">
            <a:spLocks/>
          </p:cNvSpPr>
          <p:nvPr/>
        </p:nvSpPr>
        <p:spPr>
          <a:xfrm>
            <a:off x="176732" y="131946"/>
            <a:ext cx="8859764" cy="8487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rgbClr val="800000"/>
                </a:solidFill>
                <a:latin typeface="Cambria" panose="02040503050406030204" pitchFamily="18" charset="0"/>
                <a:ea typeface="+mj-ea"/>
                <a:cs typeface="+mj-cs"/>
              </a:defRPr>
            </a:lvl1pPr>
          </a:lstStyle>
          <a:p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INTERVENTO:</a:t>
            </a: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Giuseppe Lucibello</a:t>
            </a:r>
          </a:p>
        </p:txBody>
      </p:sp>
    </p:spTree>
    <p:extLst>
      <p:ext uri="{BB962C8B-B14F-4D97-AF65-F5344CB8AC3E}">
        <p14:creationId xmlns:p14="http://schemas.microsoft.com/office/powerpoint/2010/main" val="3836947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9512" y="1124744"/>
            <a:ext cx="8424936" cy="5733256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it-IT" sz="340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POTENZIAMENTO DELL</a:t>
            </a:r>
            <a:r>
              <a:rPr lang="it-IT" sz="3400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 ATTIVITÀ DI</a:t>
            </a:r>
            <a:br>
              <a:rPr lang="it-IT" sz="3400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3400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VIGILANZA </a:t>
            </a:r>
            <a:r>
              <a:rPr lang="it-IT" sz="340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 RISULTATI OTTENUTI</a:t>
            </a:r>
            <a:endParaRPr lang="it-IT" sz="3400" dirty="0" smtClean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just">
              <a:lnSpc>
                <a:spcPct val="120000"/>
              </a:lnSpc>
              <a:spcBef>
                <a:spcPts val="600"/>
              </a:spcBef>
            </a:pPr>
            <a:r>
              <a:rPr lang="it-IT" dirty="0" smtClean="0"/>
              <a:t>L’INAIL si </a:t>
            </a:r>
            <a:r>
              <a:rPr lang="it-IT" dirty="0"/>
              <a:t>è dotato </a:t>
            </a:r>
            <a:r>
              <a:rPr lang="it-IT" dirty="0" smtClean="0"/>
              <a:t>di </a:t>
            </a:r>
            <a:r>
              <a:rPr lang="it-IT" dirty="0"/>
              <a:t>un sistema di vigilanza basato sullo sviluppo di strumenti tecnologici sempre più innovativi e sull’incremento delle banche dati </a:t>
            </a:r>
            <a:r>
              <a:rPr lang="it-IT" dirty="0" smtClean="0"/>
              <a:t>esterne</a:t>
            </a:r>
            <a:endParaRPr lang="it-IT" dirty="0"/>
          </a:p>
          <a:p>
            <a:pPr lvl="0" algn="just">
              <a:lnSpc>
                <a:spcPct val="120000"/>
              </a:lnSpc>
              <a:spcBef>
                <a:spcPts val="600"/>
              </a:spcBef>
            </a:pPr>
            <a:r>
              <a:rPr lang="it-IT" dirty="0"/>
              <a:t>L’informatizzazione del sistema consente anche di studiare i fenomeni, </a:t>
            </a:r>
            <a:r>
              <a:rPr lang="it-IT" dirty="0" smtClean="0"/>
              <a:t>attraverso </a:t>
            </a:r>
            <a:r>
              <a:rPr lang="it-IT" dirty="0"/>
              <a:t>l’analisi dei dati provenienti dall’attività ispettiva e ricondotti nella banca dati “Osservatorio dei Lavoratori Regolarizzati</a:t>
            </a:r>
            <a:r>
              <a:rPr lang="it-IT" dirty="0" smtClean="0"/>
              <a:t>”</a:t>
            </a:r>
            <a:endParaRPr lang="it-IT" dirty="0"/>
          </a:p>
          <a:p>
            <a:pPr lvl="0" algn="just">
              <a:lnSpc>
                <a:spcPct val="120000"/>
              </a:lnSpc>
              <a:spcBef>
                <a:spcPts val="600"/>
              </a:spcBef>
            </a:pPr>
            <a:r>
              <a:rPr lang="it-IT" dirty="0"/>
              <a:t>Gli output del processo di intelligence sono gestiti all’interno di un Sistema Integrato specializzato per la raccolta, la selezione ed il monitoraggio delle posizioni a </a:t>
            </a:r>
            <a:r>
              <a:rPr lang="it-IT" dirty="0" smtClean="0"/>
              <a:t>rischio</a:t>
            </a:r>
            <a:endParaRPr lang="it-IT" dirty="0"/>
          </a:p>
          <a:p>
            <a:pPr lvl="0" algn="just">
              <a:lnSpc>
                <a:spcPct val="120000"/>
              </a:lnSpc>
              <a:spcBef>
                <a:spcPts val="600"/>
              </a:spcBef>
            </a:pPr>
            <a:r>
              <a:rPr lang="it-IT" dirty="0"/>
              <a:t>Il tutto è finalizzato ad innalzare la capacità di vigilanza sull’attuazione delle norme in materia di lavoro e di legislazione sociale e, quindi, per garantire la tutela assicurativa dei lavoratori, elevare il grado di fedeltà contributiva e favorire la coesione e l’equità </a:t>
            </a:r>
            <a:r>
              <a:rPr lang="it-IT" dirty="0" smtClean="0"/>
              <a:t>sociale</a:t>
            </a:r>
            <a:endParaRPr lang="it-IT" dirty="0"/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176732" y="131946"/>
            <a:ext cx="8859764" cy="8487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rgbClr val="800000"/>
                </a:solidFill>
                <a:latin typeface="Cambria" panose="02040503050406030204" pitchFamily="18" charset="0"/>
                <a:ea typeface="+mj-ea"/>
                <a:cs typeface="+mj-cs"/>
              </a:defRPr>
            </a:lvl1pPr>
          </a:lstStyle>
          <a:p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INTERVENTO:</a:t>
            </a: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Giuseppe Lucibello</a:t>
            </a:r>
          </a:p>
        </p:txBody>
      </p:sp>
    </p:spTree>
    <p:extLst>
      <p:ext uri="{BB962C8B-B14F-4D97-AF65-F5344CB8AC3E}">
        <p14:creationId xmlns:p14="http://schemas.microsoft.com/office/powerpoint/2010/main" val="2021911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6732" y="131946"/>
            <a:ext cx="8859764" cy="848782"/>
          </a:xfrm>
        </p:spPr>
        <p:txBody>
          <a:bodyPr/>
          <a:lstStyle/>
          <a:p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INTERVENTO: </a:t>
            </a:r>
            <a:r>
              <a:rPr lang="it-IT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Paolo Onelli</a:t>
            </a:r>
            <a:endParaRPr lang="it-IT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9512" y="1124744"/>
            <a:ext cx="8424936" cy="5472608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it-IT" dirty="0" smtClean="0"/>
              <a:t>La Salute e Sicurezza sul Lavoro (</a:t>
            </a:r>
            <a:r>
              <a:rPr lang="it-IT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SSL</a:t>
            </a:r>
            <a:r>
              <a:rPr lang="it-IT" dirty="0" smtClean="0"/>
              <a:t>) contribuisce allo sviluppo economico dei Paesi</a:t>
            </a:r>
          </a:p>
          <a:p>
            <a:pPr>
              <a:spcBef>
                <a:spcPts val="600"/>
              </a:spcBef>
            </a:pPr>
            <a:r>
              <a:rPr lang="it-IT" dirty="0" smtClean="0"/>
              <a:t>È sbagliato considerare la SSL un ONERE eccessivo</a:t>
            </a:r>
          </a:p>
          <a:p>
            <a:pPr>
              <a:spcBef>
                <a:spcPts val="600"/>
              </a:spcBef>
            </a:pPr>
            <a:r>
              <a:rPr lang="it-IT" dirty="0" smtClean="0"/>
              <a:t>Una economia fondata su SSL e sul rispetto della persona è più forte  rispetto a quella fondata sullo sfruttamento</a:t>
            </a:r>
          </a:p>
          <a:p>
            <a:pPr>
              <a:spcBef>
                <a:spcPts val="600"/>
              </a:spcBef>
            </a:pPr>
            <a:r>
              <a:rPr lang="it-IT" dirty="0" smtClean="0"/>
              <a:t>Semplificare è un atto dovuto, in particolare per le PMI, ma in Italia occorre molta attenzione, per la concorrenza di norme e sanzioni amministrative e penali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9125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6732" y="131946"/>
            <a:ext cx="8715748" cy="848782"/>
          </a:xfrm>
        </p:spPr>
        <p:txBody>
          <a:bodyPr/>
          <a:lstStyle/>
          <a:p>
            <a:r>
              <a:rPr lang="it-IT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nuovo quadro: LE 3 SFIDE FONDAMENTALI</a:t>
            </a:r>
            <a:endParaRPr lang="it-IT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it-IT" sz="3000" dirty="0"/>
              <a:t>In linea con la </a:t>
            </a:r>
            <a:r>
              <a:rPr lang="it-IT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Strategia Europea 2020 </a:t>
            </a:r>
            <a:r>
              <a:rPr lang="it-IT" sz="3000" dirty="0"/>
              <a:t>per una crescita </a:t>
            </a:r>
            <a:r>
              <a:rPr lang="it-IT" sz="3000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intelligente</a:t>
            </a:r>
            <a:r>
              <a:rPr lang="it-IT" sz="3000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it-IT" sz="3000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sostenibile</a:t>
            </a:r>
            <a:r>
              <a:rPr lang="it-IT" sz="3000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 </a:t>
            </a:r>
            <a:r>
              <a:rPr lang="it-IT" sz="3000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inclusiva</a:t>
            </a:r>
            <a:r>
              <a:rPr lang="it-IT" sz="3000" dirty="0"/>
              <a:t>, il quadro strategico individua le </a:t>
            </a:r>
            <a:r>
              <a:rPr lang="it-IT" sz="3000" dirty="0" smtClean="0"/>
              <a:t>sfide </a:t>
            </a:r>
            <a:r>
              <a:rPr lang="it-IT" sz="3000" dirty="0"/>
              <a:t>fondamentali comuni ai paesi dell’UE:</a:t>
            </a:r>
          </a:p>
          <a:p>
            <a:pPr marL="514350" lvl="0" indent="-514350" algn="just">
              <a:spcBef>
                <a:spcPts val="600"/>
              </a:spcBef>
              <a:buFont typeface="+mj-lt"/>
              <a:buAutoNum type="arabicParenR"/>
            </a:pPr>
            <a:r>
              <a:rPr lang="it-IT" sz="2600" dirty="0"/>
              <a:t>migliorare l’attuazione delle norme in materia di salute e sicurezza </a:t>
            </a:r>
            <a:r>
              <a:rPr lang="it-IT" sz="2600" dirty="0" smtClean="0"/>
              <a:t>esistenti</a:t>
            </a:r>
            <a:endParaRPr lang="it-IT" sz="2600" dirty="0"/>
          </a:p>
          <a:p>
            <a:pPr marL="514350" lvl="0" indent="-514350" algn="just">
              <a:spcBef>
                <a:spcPts val="600"/>
              </a:spcBef>
              <a:buFont typeface="+mj-lt"/>
              <a:buAutoNum type="arabicParenR"/>
            </a:pPr>
            <a:r>
              <a:rPr lang="it-IT" sz="2600" dirty="0"/>
              <a:t>migliorare la prevenzione delle malattie professionali affrontando i rischi attuali, nuovi ed </a:t>
            </a:r>
            <a:r>
              <a:rPr lang="it-IT" sz="2600" dirty="0" smtClean="0"/>
              <a:t>emergenti</a:t>
            </a:r>
            <a:endParaRPr lang="it-IT" sz="2600" dirty="0"/>
          </a:p>
          <a:p>
            <a:pPr marL="514350" lvl="0" indent="-514350" algn="just">
              <a:spcBef>
                <a:spcPts val="600"/>
              </a:spcBef>
              <a:buFont typeface="+mj-lt"/>
              <a:buAutoNum type="arabicParenR"/>
            </a:pPr>
            <a:r>
              <a:rPr lang="it-IT" sz="2600" dirty="0"/>
              <a:t>far fronte all’allungamento della vita lavorativa previsto del Libro Bianco della Commissione sulle pensioni e al conseguente invecchiamento della forza </a:t>
            </a:r>
            <a:r>
              <a:rPr lang="it-IT" sz="2600" dirty="0" smtClean="0"/>
              <a:t>lavoro</a:t>
            </a:r>
            <a:endParaRPr lang="it-IT" sz="26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8424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6732" y="131946"/>
            <a:ext cx="8859764" cy="848782"/>
          </a:xfrm>
        </p:spPr>
        <p:txBody>
          <a:bodyPr/>
          <a:lstStyle/>
          <a:p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INTERVENTO: </a:t>
            </a:r>
            <a:r>
              <a:rPr lang="it-IT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Danilo Papa</a:t>
            </a:r>
            <a:endParaRPr lang="it-IT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it-IT" sz="5400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it-IT" sz="5400" dirty="0">
              <a:solidFill>
                <a:srgbClr val="FF0000"/>
              </a:solidFill>
            </a:endParaRPr>
          </a:p>
        </p:txBody>
      </p:sp>
      <p:sp>
        <p:nvSpPr>
          <p:cNvPr id="4" name="Segnaposto contenuto 2"/>
          <p:cNvSpPr txBox="1">
            <a:spLocks/>
          </p:cNvSpPr>
          <p:nvPr/>
        </p:nvSpPr>
        <p:spPr>
          <a:xfrm>
            <a:off x="179512" y="1124744"/>
            <a:ext cx="8424936" cy="54726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800000"/>
              </a:buClr>
              <a:buFont typeface="Wingdings" panose="05000000000000000000" pitchFamily="2" charset="2"/>
              <a:buChar char="§"/>
              <a:defRPr sz="2800" b="1" kern="1200">
                <a:solidFill>
                  <a:srgbClr val="00264C"/>
                </a:solidFill>
                <a:latin typeface="Cambria" panose="02040503050406030204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b="1" kern="1200">
                <a:solidFill>
                  <a:srgbClr val="00264C"/>
                </a:solidFill>
                <a:latin typeface="Cambria" panose="02040503050406030204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b="1" kern="1200">
                <a:solidFill>
                  <a:srgbClr val="00264C"/>
                </a:solidFill>
                <a:latin typeface="Cambria" panose="02040503050406030204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b="1" kern="1200">
                <a:solidFill>
                  <a:srgbClr val="00264C"/>
                </a:solidFill>
                <a:latin typeface="Cambria" panose="02040503050406030204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b="1" kern="1200">
                <a:solidFill>
                  <a:srgbClr val="00264C"/>
                </a:solidFill>
                <a:latin typeface="Cambria" panose="02040503050406030204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1200"/>
              </a:spcBef>
            </a:pPr>
            <a:r>
              <a:rPr lang="it-IT" dirty="0" smtClean="0"/>
              <a:t>Situazione molto frammentata in Italia per l’attività di vigilanza, con un numero elevato di enti competenti in materia</a:t>
            </a:r>
          </a:p>
          <a:p>
            <a:pPr>
              <a:spcBef>
                <a:spcPts val="1200"/>
              </a:spcBef>
            </a:pPr>
            <a:r>
              <a:rPr lang="it-IT" dirty="0" smtClean="0"/>
              <a:t>Una criticità è rappresentata dalla disomogeneità dei comportamenti ispettivi.</a:t>
            </a:r>
          </a:p>
          <a:p>
            <a:pPr algn="just">
              <a:spcBef>
                <a:spcPts val="1200"/>
              </a:spcBef>
            </a:pPr>
            <a:r>
              <a:rPr lang="it-IT" dirty="0" smtClean="0"/>
              <a:t>Complicata anche l’applicabilità in concreto di molte norme (es. sospensione dell’attività imprenditoriale per la reiterazione </a:t>
            </a:r>
            <a:r>
              <a:rPr lang="it-IT" dirty="0"/>
              <a:t>di </a:t>
            </a:r>
            <a:r>
              <a:rPr lang="it-IT" dirty="0" smtClean="0"/>
              <a:t>violazioni </a:t>
            </a:r>
            <a:r>
              <a:rPr lang="it-IT" dirty="0"/>
              <a:t>della stessa </a:t>
            </a:r>
            <a:r>
              <a:rPr lang="it-IT" dirty="0" smtClean="0"/>
              <a:t>indole nell’arco di 5 anni, nel caso di constatazione da parte di enti diversi)</a:t>
            </a:r>
          </a:p>
          <a:p>
            <a:pPr algn="just">
              <a:spcBef>
                <a:spcPts val="600"/>
              </a:spcBef>
            </a:pPr>
            <a:endParaRPr lang="it-IT" dirty="0" smtClean="0"/>
          </a:p>
          <a:p>
            <a:pPr algn="just">
              <a:spcBef>
                <a:spcPts val="600"/>
              </a:spcBef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03071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6732" y="131946"/>
            <a:ext cx="8859764" cy="848782"/>
          </a:xfrm>
        </p:spPr>
        <p:txBody>
          <a:bodyPr/>
          <a:lstStyle/>
          <a:p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INTERVENTO: </a:t>
            </a:r>
            <a:r>
              <a:rPr lang="it-IT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Danilo Papa</a:t>
            </a:r>
            <a:endParaRPr lang="it-IT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it-IT" sz="5400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it-IT" sz="5400" dirty="0">
              <a:solidFill>
                <a:srgbClr val="FF0000"/>
              </a:solidFill>
            </a:endParaRPr>
          </a:p>
        </p:txBody>
      </p:sp>
      <p:sp>
        <p:nvSpPr>
          <p:cNvPr id="4" name="Segnaposto contenuto 2"/>
          <p:cNvSpPr txBox="1">
            <a:spLocks/>
          </p:cNvSpPr>
          <p:nvPr/>
        </p:nvSpPr>
        <p:spPr>
          <a:xfrm>
            <a:off x="179512" y="1124744"/>
            <a:ext cx="8424936" cy="54726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800000"/>
              </a:buClr>
              <a:buFont typeface="Wingdings" panose="05000000000000000000" pitchFamily="2" charset="2"/>
              <a:buChar char="§"/>
              <a:defRPr sz="2800" b="1" kern="1200">
                <a:solidFill>
                  <a:srgbClr val="00264C"/>
                </a:solidFill>
                <a:latin typeface="Cambria" panose="02040503050406030204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b="1" kern="1200">
                <a:solidFill>
                  <a:srgbClr val="00264C"/>
                </a:solidFill>
                <a:latin typeface="Cambria" panose="02040503050406030204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b="1" kern="1200">
                <a:solidFill>
                  <a:srgbClr val="00264C"/>
                </a:solidFill>
                <a:latin typeface="Cambria" panose="02040503050406030204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b="1" kern="1200">
                <a:solidFill>
                  <a:srgbClr val="00264C"/>
                </a:solidFill>
                <a:latin typeface="Cambria" panose="02040503050406030204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b="1" kern="1200">
                <a:solidFill>
                  <a:srgbClr val="00264C"/>
                </a:solidFill>
                <a:latin typeface="Cambria" panose="02040503050406030204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</a:pPr>
            <a:r>
              <a:rPr lang="it-IT" dirty="0" smtClean="0"/>
              <a:t>In questo senso interviene opportunamente la </a:t>
            </a:r>
            <a:r>
              <a:rPr lang="it-IT" dirty="0"/>
              <a:t>recente </a:t>
            </a:r>
            <a:r>
              <a:rPr lang="it-IT" dirty="0" smtClean="0"/>
              <a:t>Legge delega </a:t>
            </a:r>
            <a:r>
              <a:rPr lang="it-IT" dirty="0"/>
              <a:t>di Riforma </a:t>
            </a:r>
            <a:r>
              <a:rPr lang="it-IT" dirty="0" smtClean="0"/>
              <a:t>Lavoro</a:t>
            </a:r>
          </a:p>
          <a:p>
            <a:pPr algn="just">
              <a:spcBef>
                <a:spcPts val="600"/>
              </a:spcBef>
            </a:pPr>
            <a:r>
              <a:rPr lang="it-IT" dirty="0" smtClean="0"/>
              <a:t>Previsione </a:t>
            </a:r>
            <a:r>
              <a:rPr lang="it-IT" dirty="0"/>
              <a:t>dell</a:t>
            </a:r>
            <a:r>
              <a:rPr lang="it-IT" dirty="0" smtClean="0"/>
              <a:t>’ Agenzia unica </a:t>
            </a:r>
            <a:r>
              <a:rPr lang="it-IT" dirty="0"/>
              <a:t>per le ispezioni del </a:t>
            </a:r>
            <a:r>
              <a:rPr lang="it-IT" dirty="0" smtClean="0"/>
              <a:t>lavoro, con funzioni anche di coordinamento dell’attività di vigilanza in materia di SSL, di competenza delle ASL e delle ARPA</a:t>
            </a:r>
          </a:p>
          <a:p>
            <a:pPr algn="just">
              <a:spcBef>
                <a:spcPts val="600"/>
              </a:spcBef>
            </a:pPr>
            <a:r>
              <a:rPr lang="it-IT" dirty="0" smtClean="0"/>
              <a:t>Maggiore garanzia di omogeneità delle attività ispettive e di coordinamento delle funzioni ora attribuite a vari enti</a:t>
            </a:r>
          </a:p>
          <a:p>
            <a:pPr algn="just">
              <a:spcBef>
                <a:spcPts val="600"/>
              </a:spcBef>
            </a:pPr>
            <a:endParaRPr lang="it-IT" dirty="0" smtClean="0"/>
          </a:p>
          <a:p>
            <a:pPr algn="just">
              <a:spcBef>
                <a:spcPts val="600"/>
              </a:spcBef>
            </a:pPr>
            <a:endParaRPr lang="it-IT" dirty="0" smtClean="0"/>
          </a:p>
          <a:p>
            <a:pPr algn="just">
              <a:spcBef>
                <a:spcPts val="600"/>
              </a:spcBef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07756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6732" y="131946"/>
            <a:ext cx="8859764" cy="848782"/>
          </a:xfrm>
        </p:spPr>
        <p:txBody>
          <a:bodyPr/>
          <a:lstStyle/>
          <a:p>
            <a:pPr algn="ctr"/>
            <a:r>
              <a:rPr lang="it-IT" sz="5400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CONCLUSIONI WORKSHOP 1</a:t>
            </a:r>
            <a:endParaRPr lang="it-IT" sz="5400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it-IT" sz="3200" dirty="0" smtClean="0">
              <a:solidFill>
                <a:srgbClr val="FF0000"/>
              </a:solidFill>
            </a:endParaRPr>
          </a:p>
          <a:p>
            <a:pPr algn="just"/>
            <a:endParaRPr lang="it-IT" sz="3200" dirty="0">
              <a:solidFill>
                <a:srgbClr val="FF0000"/>
              </a:solidFill>
            </a:endParaRPr>
          </a:p>
        </p:txBody>
      </p:sp>
      <p:sp>
        <p:nvSpPr>
          <p:cNvPr id="4" name="Segnaposto contenuto 2"/>
          <p:cNvSpPr txBox="1">
            <a:spLocks/>
          </p:cNvSpPr>
          <p:nvPr/>
        </p:nvSpPr>
        <p:spPr>
          <a:xfrm>
            <a:off x="107504" y="1277144"/>
            <a:ext cx="8649344" cy="532020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800000"/>
              </a:buClr>
              <a:buFont typeface="Wingdings" panose="05000000000000000000" pitchFamily="2" charset="2"/>
              <a:buChar char="§"/>
              <a:defRPr sz="2800" b="1" kern="1200">
                <a:solidFill>
                  <a:srgbClr val="00264C"/>
                </a:solidFill>
                <a:latin typeface="Cambria" panose="02040503050406030204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b="1" kern="1200">
                <a:solidFill>
                  <a:srgbClr val="00264C"/>
                </a:solidFill>
                <a:latin typeface="Cambria" panose="02040503050406030204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b="1" kern="1200">
                <a:solidFill>
                  <a:srgbClr val="00264C"/>
                </a:solidFill>
                <a:latin typeface="Cambria" panose="02040503050406030204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b="1" kern="1200">
                <a:solidFill>
                  <a:srgbClr val="00264C"/>
                </a:solidFill>
                <a:latin typeface="Cambria" panose="02040503050406030204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b="1" kern="1200">
                <a:solidFill>
                  <a:srgbClr val="00264C"/>
                </a:solidFill>
                <a:latin typeface="Cambria" panose="02040503050406030204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t-IT" dirty="0" smtClean="0"/>
              <a:t>La </a:t>
            </a:r>
            <a:r>
              <a:rPr lang="it-IT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semplificazione</a:t>
            </a:r>
            <a:r>
              <a:rPr lang="it-IT" dirty="0" smtClean="0"/>
              <a:t> non riguarda gli adempimenti ma gli strumenti per poter adempiere</a:t>
            </a:r>
          </a:p>
          <a:p>
            <a:pPr algn="just"/>
            <a:r>
              <a:rPr lang="it-IT" dirty="0" smtClean="0"/>
              <a:t>Maggiore attenzione per le </a:t>
            </a:r>
            <a:r>
              <a:rPr lang="it-IT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piccole e micro imprese ed aziende a basso rischio</a:t>
            </a:r>
            <a:r>
              <a:rPr lang="it-IT" dirty="0" smtClean="0"/>
              <a:t>, comprese quelle di medio-grandi dimensioni</a:t>
            </a:r>
          </a:p>
          <a:p>
            <a:pPr algn="just"/>
            <a:r>
              <a:rPr lang="it-IT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Vigilanza</a:t>
            </a:r>
            <a:r>
              <a:rPr lang="it-IT" dirty="0" smtClean="0"/>
              <a:t> sempre più mirata attraverso l’utilizzo integrato delle banche dati e maggiormente indirizzata verso attività ad alto rischio o aziende già sanzionate</a:t>
            </a:r>
          </a:p>
          <a:p>
            <a:pPr algn="just"/>
            <a:r>
              <a:rPr lang="it-IT" dirty="0" smtClean="0"/>
              <a:t>La </a:t>
            </a:r>
            <a:r>
              <a:rPr lang="it-IT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prevenzione</a:t>
            </a:r>
            <a:r>
              <a:rPr lang="it-IT" dirty="0" smtClean="0"/>
              <a:t> non è un onere ma un investimento, anche in termini di </a:t>
            </a:r>
            <a:r>
              <a:rPr lang="it-IT" dirty="0" err="1" smtClean="0"/>
              <a:t>efficientamento</a:t>
            </a:r>
            <a:r>
              <a:rPr lang="it-IT" dirty="0" smtClean="0"/>
              <a:t> dei processi produttivi e di competitività delle imprese.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35797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9512" y="1124744"/>
            <a:ext cx="8424936" cy="5616624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it-IT" dirty="0" smtClean="0"/>
              <a:t>Tra gli obiettivi </a:t>
            </a:r>
            <a:r>
              <a:rPr lang="it-IT" dirty="0"/>
              <a:t>strategici da raggiungere attraverso azioni </a:t>
            </a:r>
            <a:r>
              <a:rPr lang="it-IT" dirty="0" smtClean="0"/>
              <a:t>da </a:t>
            </a:r>
            <a:r>
              <a:rPr lang="it-IT" dirty="0"/>
              <a:t>attuare o sviluppare in stretta collaborazione con gli Stati membri, le parti sociali e gli altri soggetti </a:t>
            </a:r>
            <a:r>
              <a:rPr lang="it-IT" dirty="0" smtClean="0"/>
              <a:t>interessati: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</a:pPr>
            <a:r>
              <a:rPr lang="it-IT" sz="2400" dirty="0" smtClean="0"/>
              <a:t>fornire un sostegno concreto alle piccole e microimprese al fine di agevolare l’adempimento degli obblighi di legge in materia di SSL, ad esempio con l’adattamento della piattaforma web </a:t>
            </a:r>
            <a:r>
              <a:rPr lang="it-IT" sz="240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r>
              <a:rPr lang="it-IT" sz="2400" dirty="0" smtClean="0"/>
              <a:t>nline </a:t>
            </a:r>
            <a:r>
              <a:rPr lang="it-IT" sz="240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it-IT" sz="2400" dirty="0" smtClean="0"/>
              <a:t>nteractive </a:t>
            </a:r>
            <a:r>
              <a:rPr lang="it-IT" sz="2400" dirty="0" err="1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</a:t>
            </a:r>
            <a:r>
              <a:rPr lang="it-IT" sz="2400" dirty="0" err="1" smtClean="0"/>
              <a:t>isk</a:t>
            </a:r>
            <a:r>
              <a:rPr lang="it-IT" sz="2400" dirty="0" smtClean="0"/>
              <a:t> </a:t>
            </a:r>
            <a:r>
              <a:rPr lang="it-IT" sz="2400" dirty="0" err="1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it-IT" sz="2400" dirty="0" err="1" smtClean="0"/>
              <a:t>ssessment</a:t>
            </a:r>
            <a:r>
              <a:rPr lang="it-IT" sz="2400" dirty="0" smtClean="0"/>
              <a:t> (</a:t>
            </a:r>
            <a:r>
              <a:rPr lang="it-IT" sz="2400" dirty="0" err="1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OiRA</a:t>
            </a:r>
            <a:r>
              <a:rPr lang="it-IT" sz="2400" dirty="0" smtClean="0"/>
              <a:t>)</a:t>
            </a:r>
          </a:p>
          <a:p>
            <a:pPr algn="just">
              <a:lnSpc>
                <a:spcPct val="120000"/>
              </a:lnSpc>
              <a:spcBef>
                <a:spcPts val="300"/>
              </a:spcBef>
            </a:pPr>
            <a:r>
              <a:rPr lang="it-IT" sz="2400" dirty="0" smtClean="0"/>
              <a:t>migliorare </a:t>
            </a:r>
            <a:r>
              <a:rPr lang="it-IT" sz="2400" dirty="0"/>
              <a:t>l’applicazione della SSL da parte degli Stati membri (per esempio, valutando l’efficienza degli ispettorati del lavoro nazionali</a:t>
            </a:r>
            <a:r>
              <a:rPr lang="it-IT" sz="2400" dirty="0" smtClean="0"/>
              <a:t>)</a:t>
            </a:r>
            <a:endParaRPr lang="it-IT" sz="2400" dirty="0"/>
          </a:p>
          <a:p>
            <a:pPr algn="just">
              <a:lnSpc>
                <a:spcPct val="120000"/>
              </a:lnSpc>
              <a:spcBef>
                <a:spcPts val="300"/>
              </a:spcBef>
            </a:pPr>
            <a:r>
              <a:rPr lang="it-IT" sz="2400" dirty="0"/>
              <a:t>semplificare la legislazione esistente, eliminando gli oneri amministrativi </a:t>
            </a:r>
            <a:r>
              <a:rPr lang="it-IT" sz="2400" dirty="0" smtClean="0"/>
              <a:t>inutili</a:t>
            </a:r>
            <a:endParaRPr lang="it-IT" sz="2400" dirty="0"/>
          </a:p>
          <a:p>
            <a:pPr algn="just">
              <a:lnSpc>
                <a:spcPct val="120000"/>
              </a:lnSpc>
              <a:spcBef>
                <a:spcPts val="300"/>
              </a:spcBef>
            </a:pPr>
            <a:r>
              <a:rPr lang="it-IT" sz="2400" dirty="0"/>
              <a:t>migliorare la raccolta dei dati statistici ed elaborare approcci comuni al fine di individuare e misurare i rischi per la salute dei </a:t>
            </a:r>
            <a:r>
              <a:rPr lang="it-IT" sz="2400" dirty="0" smtClean="0"/>
              <a:t>lavoratori</a:t>
            </a:r>
            <a:endParaRPr lang="it-IT" sz="2400" dirty="0"/>
          </a:p>
        </p:txBody>
      </p:sp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176732" y="131946"/>
            <a:ext cx="8715748" cy="848782"/>
          </a:xfrm>
        </p:spPr>
        <p:txBody>
          <a:bodyPr/>
          <a:lstStyle/>
          <a:p>
            <a:r>
              <a:rPr lang="it-IT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nuovo quadro: GLI OBIETTIVI STRATEGICI</a:t>
            </a:r>
            <a:endParaRPr lang="it-IT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59438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6732" y="131946"/>
            <a:ext cx="8859764" cy="848782"/>
          </a:xfrm>
        </p:spPr>
        <p:txBody>
          <a:bodyPr/>
          <a:lstStyle/>
          <a:p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INTERVENTO: </a:t>
            </a:r>
            <a:r>
              <a:rPr lang="it-IT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Francisco </a:t>
            </a:r>
            <a:r>
              <a:rPr lang="it-IT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Jesús</a:t>
            </a:r>
            <a:r>
              <a:rPr lang="it-IT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Alvarez Hidalgo</a:t>
            </a:r>
          </a:p>
        </p:txBody>
      </p:sp>
      <p:sp>
        <p:nvSpPr>
          <p:cNvPr id="5" name="Segnaposto contenuto 2"/>
          <p:cNvSpPr>
            <a:spLocks noGrp="1"/>
          </p:cNvSpPr>
          <p:nvPr>
            <p:ph idx="1"/>
          </p:nvPr>
        </p:nvSpPr>
        <p:spPr>
          <a:xfrm>
            <a:off x="179512" y="1124744"/>
            <a:ext cx="8424936" cy="5328592"/>
          </a:xfrm>
        </p:spPr>
        <p:txBody>
          <a:bodyPr>
            <a:normAutofit/>
          </a:bodyPr>
          <a:lstStyle/>
          <a:p>
            <a:pPr algn="just"/>
            <a:r>
              <a:rPr lang="it-IT" dirty="0" smtClean="0"/>
              <a:t>In tutta Europa le PMI hanno maggiori difficoltà nell’attuare le disposizioni </a:t>
            </a:r>
            <a:r>
              <a:rPr lang="it-IT" smtClean="0"/>
              <a:t>e sopportano </a:t>
            </a:r>
            <a:r>
              <a:rPr lang="it-IT" dirty="0" smtClean="0"/>
              <a:t>costi di adeguamento per la SSL mediamente più </a:t>
            </a:r>
            <a:r>
              <a:rPr lang="it-IT" dirty="0"/>
              <a:t>alti </a:t>
            </a:r>
            <a:endParaRPr lang="it-IT" dirty="0" smtClean="0"/>
          </a:p>
          <a:p>
            <a:pPr algn="just"/>
            <a:r>
              <a:rPr lang="it-IT" dirty="0" smtClean="0"/>
              <a:t>Occorrono quindi soluzioni più pratiche per le PMI, soprattutto per la valutazione dei rischi</a:t>
            </a:r>
          </a:p>
          <a:p>
            <a:pPr algn="just"/>
            <a:r>
              <a:rPr lang="it-IT" dirty="0" smtClean="0"/>
              <a:t>Il miglioramento e la semplificazione della regolamentazione in questo settore però non può significare deregulation: i livelli di tutela dei lavoratori devono mantenersi sempre elevati.</a:t>
            </a:r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98373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6732" y="131946"/>
            <a:ext cx="8859764" cy="848782"/>
          </a:xfrm>
        </p:spPr>
        <p:txBody>
          <a:bodyPr/>
          <a:lstStyle/>
          <a:p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INTERVENTO: </a:t>
            </a:r>
            <a:r>
              <a:rPr lang="it-IT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Francisco </a:t>
            </a:r>
            <a:r>
              <a:rPr lang="it-IT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Jesús</a:t>
            </a:r>
            <a:r>
              <a:rPr lang="it-IT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Alvarez Hidalgo</a:t>
            </a:r>
          </a:p>
        </p:txBody>
      </p:sp>
      <p:sp>
        <p:nvSpPr>
          <p:cNvPr id="5" name="Segnaposto contenuto 2"/>
          <p:cNvSpPr>
            <a:spLocks noGrp="1"/>
          </p:cNvSpPr>
          <p:nvPr>
            <p:ph idx="1"/>
          </p:nvPr>
        </p:nvSpPr>
        <p:spPr>
          <a:xfrm>
            <a:off x="179512" y="1124744"/>
            <a:ext cx="8424936" cy="5328592"/>
          </a:xfrm>
        </p:spPr>
        <p:txBody>
          <a:bodyPr>
            <a:normAutofit/>
          </a:bodyPr>
          <a:lstStyle/>
          <a:p>
            <a:pPr algn="just"/>
            <a:r>
              <a:rPr lang="it-IT" dirty="0" smtClean="0"/>
              <a:t>Spesso però succede che nelle varie legislazioni nazionali vengono aggiunti elementi ed oneri ulteriori, non previsti dalla legislazione comunitaria</a:t>
            </a:r>
          </a:p>
          <a:p>
            <a:pPr algn="just"/>
            <a:r>
              <a:rPr lang="it-IT" dirty="0" smtClean="0"/>
              <a:t>C’è bisogno su questo tema di parità di trattamento delle imprese negli Stati Membri, anche per la tutela della concorrenza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48608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9512" y="1124744"/>
            <a:ext cx="8424936" cy="5328592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Le </a:t>
            </a:r>
            <a:r>
              <a:rPr lang="it-IT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piccole e medie imprese </a:t>
            </a:r>
            <a:r>
              <a:rPr lang="it-IT" dirty="0"/>
              <a:t>svolgono un ruolo cruciale e fondamentale per la creazione di posti di lavoro in Europa</a:t>
            </a:r>
            <a:r>
              <a:rPr lang="it-IT" dirty="0" smtClean="0"/>
              <a:t>.</a:t>
            </a:r>
          </a:p>
          <a:p>
            <a:pPr algn="just"/>
            <a:r>
              <a:rPr lang="it-IT" dirty="0" smtClean="0"/>
              <a:t>È interesse comune </a:t>
            </a:r>
            <a:r>
              <a:rPr lang="it-IT" dirty="0"/>
              <a:t>promuovere e sostenere la loro capacità di competere sui mercati internazionali.</a:t>
            </a:r>
          </a:p>
          <a:p>
            <a:pPr algn="just"/>
            <a:r>
              <a:rPr lang="it-IT" dirty="0"/>
              <a:t>Il gruppo </a:t>
            </a:r>
            <a:r>
              <a:rPr lang="it-IT" dirty="0" smtClean="0"/>
              <a:t>sulla </a:t>
            </a:r>
            <a:r>
              <a:rPr lang="it-IT" dirty="0"/>
              <a:t>riduzione degli oneri amministrativi - il cosiddetto Gruppo </a:t>
            </a:r>
            <a:r>
              <a:rPr lang="it-IT" dirty="0" err="1" smtClean="0"/>
              <a:t>Stoiber</a:t>
            </a:r>
            <a:r>
              <a:rPr lang="it-IT" dirty="0" smtClean="0"/>
              <a:t> </a:t>
            </a:r>
            <a:r>
              <a:rPr lang="it-IT" dirty="0"/>
              <a:t>- è stato istituito nel 2007 per assistere la Commissione europea negli </a:t>
            </a:r>
            <a:r>
              <a:rPr lang="it-IT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sforzi per ridurre la burocrazia e gli oneri amministrativi inutili per le imprese Europee</a:t>
            </a:r>
            <a:r>
              <a:rPr lang="it-IT" dirty="0" smtClean="0"/>
              <a:t>.</a:t>
            </a:r>
            <a:endParaRPr lang="it-IT" dirty="0"/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176732" y="131946"/>
            <a:ext cx="8859764" cy="8487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rgbClr val="800000"/>
                </a:solidFill>
                <a:latin typeface="Cambria" panose="02040503050406030204" pitchFamily="18" charset="0"/>
                <a:ea typeface="+mj-ea"/>
                <a:cs typeface="+mj-cs"/>
              </a:defRPr>
            </a:lvl1pPr>
          </a:lstStyle>
          <a:p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INTERVENTO:</a:t>
            </a: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Heidi </a:t>
            </a:r>
            <a:r>
              <a:rPr lang="it-IT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Rønne</a:t>
            </a:r>
            <a:r>
              <a:rPr lang="it-IT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Møller</a:t>
            </a:r>
            <a:endParaRPr lang="it-IT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2643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7504" y="1124744"/>
            <a:ext cx="8640960" cy="5616624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it-IT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GRUPPO STOIBER</a:t>
            </a:r>
          </a:p>
          <a:p>
            <a:pPr lvl="0" algn="just">
              <a:spcBef>
                <a:spcPts val="600"/>
              </a:spcBef>
            </a:pPr>
            <a:r>
              <a:rPr lang="it-IT" dirty="0" smtClean="0"/>
              <a:t>Composto </a:t>
            </a:r>
            <a:r>
              <a:rPr lang="it-IT" dirty="0"/>
              <a:t>da 15 </a:t>
            </a:r>
            <a:r>
              <a:rPr lang="it-IT" dirty="0" smtClean="0"/>
              <a:t>membri, erano rappresentati </a:t>
            </a:r>
            <a:r>
              <a:rPr lang="it-IT" dirty="0"/>
              <a:t>anche i sindacati, i Datori di Lavoro ed alcune Organizzazioni </a:t>
            </a:r>
            <a:r>
              <a:rPr lang="it-IT" dirty="0" smtClean="0"/>
              <a:t>non governative </a:t>
            </a:r>
            <a:r>
              <a:rPr lang="it-IT" dirty="0"/>
              <a:t>(ONG)</a:t>
            </a:r>
          </a:p>
          <a:p>
            <a:pPr lvl="0" algn="just">
              <a:spcBef>
                <a:spcPts val="600"/>
              </a:spcBef>
            </a:pPr>
            <a:r>
              <a:rPr lang="it-IT" dirty="0"/>
              <a:t>È stata data particolare priorità alle piccole e medie imprese (PMI)</a:t>
            </a:r>
          </a:p>
          <a:p>
            <a:pPr lvl="0" algn="just">
              <a:spcBef>
                <a:spcPts val="600"/>
              </a:spcBef>
            </a:pPr>
            <a:r>
              <a:rPr lang="it-IT" dirty="0"/>
              <a:t>4 dei 15 membri del gruppo </a:t>
            </a:r>
            <a:r>
              <a:rPr lang="it-IT" dirty="0" smtClean="0"/>
              <a:t>non </a:t>
            </a:r>
            <a:r>
              <a:rPr lang="it-IT" dirty="0"/>
              <a:t>erano d'accordo sulle raccomandazioni di </a:t>
            </a:r>
            <a:r>
              <a:rPr lang="it-IT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esonerare le piccole e medie imprese dalla </a:t>
            </a:r>
            <a:r>
              <a:rPr lang="it-IT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normativa</a:t>
            </a:r>
            <a:endParaRPr lang="it-IT" dirty="0"/>
          </a:p>
          <a:p>
            <a:pPr lvl="0" algn="just">
              <a:spcBef>
                <a:spcPts val="600"/>
              </a:spcBef>
            </a:pPr>
            <a:r>
              <a:rPr lang="it-IT" dirty="0" smtClean="0"/>
              <a:t>Dubbi sulla reale trasparenza e rappresentatività del gruppo</a:t>
            </a:r>
            <a:endParaRPr lang="it-IT" dirty="0"/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176732" y="131946"/>
            <a:ext cx="8859764" cy="8487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rgbClr val="800000"/>
                </a:solidFill>
                <a:latin typeface="Cambria" panose="02040503050406030204" pitchFamily="18" charset="0"/>
                <a:ea typeface="+mj-ea"/>
                <a:cs typeface="+mj-cs"/>
              </a:defRPr>
            </a:lvl1pPr>
          </a:lstStyle>
          <a:p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INTERVENTO:</a:t>
            </a: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Heidi </a:t>
            </a:r>
            <a:r>
              <a:rPr lang="it-IT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Rønne</a:t>
            </a:r>
            <a:r>
              <a:rPr lang="it-IT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Møller</a:t>
            </a:r>
            <a:endParaRPr lang="it-IT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28038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9512" y="1124744"/>
            <a:ext cx="8424936" cy="5616624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it-IT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 PONIAMO DELLE </a:t>
            </a:r>
            <a:r>
              <a:rPr lang="it-IT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“DOMANDE”:</a:t>
            </a:r>
          </a:p>
          <a:p>
            <a:pPr lvl="0" algn="just">
              <a:spcBef>
                <a:spcPts val="600"/>
              </a:spcBef>
            </a:pPr>
            <a:r>
              <a:rPr lang="it-IT" dirty="0" smtClean="0"/>
              <a:t>La </a:t>
            </a:r>
            <a:r>
              <a:rPr lang="it-IT" dirty="0"/>
              <a:t>salute e la sicurezza sono un onere amministrativo ?</a:t>
            </a:r>
          </a:p>
          <a:p>
            <a:pPr lvl="0" algn="just">
              <a:spcBef>
                <a:spcPts val="600"/>
              </a:spcBef>
            </a:pPr>
            <a:r>
              <a:rPr lang="it-IT" dirty="0" smtClean="0"/>
              <a:t>Il </a:t>
            </a:r>
            <a:r>
              <a:rPr lang="it-IT" dirty="0"/>
              <a:t>rischio può essere valutato </a:t>
            </a:r>
            <a:r>
              <a:rPr lang="it-IT" dirty="0" smtClean="0"/>
              <a:t>solo sulla </a:t>
            </a:r>
            <a:r>
              <a:rPr lang="it-IT" dirty="0"/>
              <a:t>base delle dimensioni della società ?</a:t>
            </a:r>
          </a:p>
          <a:p>
            <a:endParaRPr lang="it-IT" dirty="0"/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176732" y="131946"/>
            <a:ext cx="8859764" cy="8487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rgbClr val="800000"/>
                </a:solidFill>
                <a:latin typeface="Cambria" panose="02040503050406030204" pitchFamily="18" charset="0"/>
                <a:ea typeface="+mj-ea"/>
                <a:cs typeface="+mj-cs"/>
              </a:defRPr>
            </a:lvl1pPr>
          </a:lstStyle>
          <a:p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INTERVENTO:</a:t>
            </a: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Heidi </a:t>
            </a:r>
            <a:r>
              <a:rPr lang="it-IT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Rønne</a:t>
            </a:r>
            <a:r>
              <a:rPr lang="it-IT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Møller</a:t>
            </a:r>
            <a:endParaRPr lang="it-IT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 descr="C:\Users\xf45538\Desktop\Untitled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3645396"/>
            <a:ext cx="2880320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7169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489</TotalTime>
  <Words>1808</Words>
  <Application>Microsoft Office PowerPoint</Application>
  <PresentationFormat>Presentazione su schermo (4:3)</PresentationFormat>
  <Paragraphs>185</Paragraphs>
  <Slides>32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32</vt:i4>
      </vt:variant>
    </vt:vector>
  </HeadingPairs>
  <TitlesOfParts>
    <vt:vector size="37" baseType="lpstr">
      <vt:lpstr>Arial</vt:lpstr>
      <vt:lpstr>Calibri</vt:lpstr>
      <vt:lpstr>Cambria</vt:lpstr>
      <vt:lpstr>Wingdings</vt:lpstr>
      <vt:lpstr>Tema di Office</vt:lpstr>
      <vt:lpstr>Workshop 1  «Sostenere le imprese e ridurre gli oneri amministrativi mantenendo gli standard di tutela: efficacia delle misure e potenziamento della funzione di vigilanza»</vt:lpstr>
      <vt:lpstr>Il nuovo quadro strategico sulla salute e sicurezza sul lavoro 2014-2020</vt:lpstr>
      <vt:lpstr>Il nuovo quadro: LE 3 SFIDE FONDAMENTALI</vt:lpstr>
      <vt:lpstr>Il nuovo quadro: GLI OBIETTIVI STRATEGICI</vt:lpstr>
      <vt:lpstr>INTERVENTO: Francisco Jesús Alvarez Hidalgo</vt:lpstr>
      <vt:lpstr>INTERVENTO: Francisco Jesús Alvarez Hidalgo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INTERVENTO: Paolo Onelli</vt:lpstr>
      <vt:lpstr>INTERVENTO: Danilo Papa</vt:lpstr>
      <vt:lpstr>INTERVENTO: Danilo Papa</vt:lpstr>
      <vt:lpstr>CONCLUSIONI WORKSHOP 1</vt:lpstr>
    </vt:vector>
  </TitlesOfParts>
  <Company>INAIL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inail</dc:creator>
  <cp:lastModifiedBy>Emilio Gatti</cp:lastModifiedBy>
  <cp:revision>122</cp:revision>
  <cp:lastPrinted>2014-12-04T19:17:57Z</cp:lastPrinted>
  <dcterms:created xsi:type="dcterms:W3CDTF">2014-12-03T08:03:23Z</dcterms:created>
  <dcterms:modified xsi:type="dcterms:W3CDTF">2015-12-07T14:30:14Z</dcterms:modified>
</cp:coreProperties>
</file>