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2.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3.xml" ContentType="application/vnd.openxmlformats-officedocument.drawingml.chart+xml"/>
  <Override PartName="/ppt/notesSlides/notesSlide17.xml" ContentType="application/vnd.openxmlformats-officedocument.presentationml.notesSlide+xml"/>
  <Override PartName="/ppt/charts/chart4.xml" ContentType="application/vnd.openxmlformats-officedocument.drawingml.chart+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5.xml" ContentType="application/vnd.openxmlformats-officedocument.drawingml.chart+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6.xml" ContentType="application/vnd.openxmlformats-officedocument.drawingml.chart+xml"/>
  <Override PartName="/ppt/notesSlides/notesSlide22.xml" ContentType="application/vnd.openxmlformats-officedocument.presentationml.notesSlide+xml"/>
  <Override PartName="/ppt/charts/chart7.xml" ContentType="application/vnd.openxmlformats-officedocument.drawingml.chart+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rts/chart8.xml" ContentType="application/vnd.openxmlformats-officedocument.drawingml.chart+xml"/>
  <Override PartName="/ppt/notesSlides/notesSlide28.xml" ContentType="application/vnd.openxmlformats-officedocument.presentationml.notesSlide+xml"/>
  <Override PartName="/ppt/charts/chart9.xml" ContentType="application/vnd.openxmlformats-officedocument.drawingml.chart+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rts/chart10.xml" ContentType="application/vnd.openxmlformats-officedocument.drawingml.chart+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harts/chart11.xml" ContentType="application/vnd.openxmlformats-officedocument.drawingml.chart+xml"/>
  <Override PartName="/ppt/notesSlides/notesSlide35.xml" ContentType="application/vnd.openxmlformats-officedocument.presentationml.notesSlide+xml"/>
  <Override PartName="/ppt/charts/chart1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handoutMasterIdLst>
    <p:handoutMasterId r:id="rId38"/>
  </p:handoutMasterIdLst>
  <p:sldIdLst>
    <p:sldId id="257" r:id="rId2"/>
    <p:sldId id="263" r:id="rId3"/>
    <p:sldId id="300" r:id="rId4"/>
    <p:sldId id="264" r:id="rId5"/>
    <p:sldId id="295" r:id="rId6"/>
    <p:sldId id="277" r:id="rId7"/>
    <p:sldId id="268" r:id="rId8"/>
    <p:sldId id="267" r:id="rId9"/>
    <p:sldId id="269" r:id="rId10"/>
    <p:sldId id="287" r:id="rId11"/>
    <p:sldId id="270" r:id="rId12"/>
    <p:sldId id="271" r:id="rId13"/>
    <p:sldId id="272" r:id="rId14"/>
    <p:sldId id="310" r:id="rId15"/>
    <p:sldId id="298" r:id="rId16"/>
    <p:sldId id="274" r:id="rId17"/>
    <p:sldId id="289" r:id="rId18"/>
    <p:sldId id="279" r:id="rId19"/>
    <p:sldId id="293" r:id="rId20"/>
    <p:sldId id="281" r:id="rId21"/>
    <p:sldId id="291" r:id="rId22"/>
    <p:sldId id="292" r:id="rId23"/>
    <p:sldId id="275" r:id="rId24"/>
    <p:sldId id="290" r:id="rId25"/>
    <p:sldId id="296" r:id="rId26"/>
    <p:sldId id="302" r:id="rId27"/>
    <p:sldId id="303" r:id="rId28"/>
    <p:sldId id="304" r:id="rId29"/>
    <p:sldId id="305" r:id="rId30"/>
    <p:sldId id="306" r:id="rId31"/>
    <p:sldId id="307" r:id="rId32"/>
    <p:sldId id="308" r:id="rId33"/>
    <p:sldId id="309" r:id="rId34"/>
    <p:sldId id="311" r:id="rId35"/>
    <p:sldId id="312" r:id="rId36"/>
  </p:sldIdLst>
  <p:sldSz cx="9144000" cy="6858000" type="screen4x3"/>
  <p:notesSz cx="6864350" cy="99964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elen Norman" initials="HN"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D96AF"/>
    <a:srgbClr val="CCDC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68800" autoAdjust="0"/>
  </p:normalViewPr>
  <p:slideViewPr>
    <p:cSldViewPr>
      <p:cViewPr varScale="1">
        <p:scale>
          <a:sx n="41" d="100"/>
          <a:sy n="41" d="100"/>
        </p:scale>
        <p:origin x="1494" y="48"/>
      </p:cViewPr>
      <p:guideLst>
        <p:guide orient="horz" pos="2160"/>
        <p:guide pos="2880"/>
      </p:guideLst>
    </p:cSldViewPr>
  </p:slideViewPr>
  <p:outlineViewPr>
    <p:cViewPr>
      <p:scale>
        <a:sx n="33" d="100"/>
        <a:sy n="33" d="100"/>
      </p:scale>
      <p:origin x="0" y="3780"/>
    </p:cViewPr>
  </p:outlineViewPr>
  <p:notesTextViewPr>
    <p:cViewPr>
      <p:scale>
        <a:sx n="1" d="1"/>
        <a:sy n="1" d="1"/>
      </p:scale>
      <p:origin x="0" y="0"/>
    </p:cViewPr>
  </p:notesTextViewPr>
  <p:sorterViewPr>
    <p:cViewPr>
      <p:scale>
        <a:sx n="66" d="100"/>
        <a:sy n="66" d="100"/>
      </p:scale>
      <p:origin x="0" y="130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nask.man.ac.uk\home$\HELEN\Work%20for%20CF\EWCS\Tables%20for%20presentationv2.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nask.man.ac.uk\home$\HELEN\Work%20for%20CF\EWCS\Tables%20for%20presentationv2.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nask.man.ac.uk\home$\HELEN\Work%20for%20CF\EWCS\Tables%20for%20presentationv2.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nask.man.ac.uk\home$\HELEN\Work%20for%20CF\EWCS\Tables%20for%20presentationv2.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nask.man.ac.uk\home$\HELEN\Work%20for%20CF\EWCS\Tables%20for%20presentationv2.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nask.man.ac.uk\home$\HELEN\Work%20for%20CF\EWCS\Tables%20for%20presentationv2.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nask.man.ac.uk\home$\HELEN\Work%20for%20CF\EWCS\Tables%20for%20presentationv2.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nask.man.ac.uk\home$\HELEN\Work%20for%20CF\EWCS\Tables%20for%20presentationv2.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nask.man.ac.uk\home$\HELEN\Work%20for%20CF\EWCS\Tables%20for%20presentationv2.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nask.man.ac.uk\home$\HELEN\Work%20for%20CF\EWCS\Tables%20for%20presentationv2.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nask.man.ac.uk\home$\HELEN\Work%20for%20CF\EWCS\Tables%20for%20presentationv2.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nask.man.ac.uk\home$\HELEN\Work%20for%20CF\EWCS\Tables%20for%20presentationv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Sheet1!$B$339</c:f>
              <c:strCache>
                <c:ptCount val="1"/>
                <c:pt idx="0">
                  <c:v>Men</c:v>
                </c:pt>
              </c:strCache>
            </c:strRef>
          </c:tx>
          <c:invertIfNegative val="0"/>
          <c:cat>
            <c:strRef>
              <c:f>Sheet1!$A$340:$A$356</c:f>
              <c:strCache>
                <c:ptCount val="17"/>
                <c:pt idx="0">
                  <c:v>Activities of households</c:v>
                </c:pt>
                <c:pt idx="1">
                  <c:v>Health &amp; social work</c:v>
                </c:pt>
                <c:pt idx="2">
                  <c:v>Education</c:v>
                </c:pt>
                <c:pt idx="3">
                  <c:v>Other services</c:v>
                </c:pt>
                <c:pt idx="4">
                  <c:v>Hotels &amp; restaurants</c:v>
                </c:pt>
                <c:pt idx="5">
                  <c:v>Wholesale &amp; retail trade</c:v>
                </c:pt>
                <c:pt idx="6">
                  <c:v>Financial intermediation</c:v>
                </c:pt>
                <c:pt idx="7">
                  <c:v>Public admin &amp; defence</c:v>
                </c:pt>
                <c:pt idx="8">
                  <c:v>Real estate activities</c:v>
                </c:pt>
                <c:pt idx="9">
                  <c:v>Activities of extraterritorial orgs</c:v>
                </c:pt>
                <c:pt idx="10">
                  <c:v>Agric., hunting, forestry</c:v>
                </c:pt>
                <c:pt idx="11">
                  <c:v>Manufacturing</c:v>
                </c:pt>
                <c:pt idx="12">
                  <c:v>Transport, storage &amp; comm</c:v>
                </c:pt>
                <c:pt idx="13">
                  <c:v>Elect., gas, water supply</c:v>
                </c:pt>
                <c:pt idx="14">
                  <c:v>Mining &amp; quarrying</c:v>
                </c:pt>
                <c:pt idx="15">
                  <c:v>Construction</c:v>
                </c:pt>
                <c:pt idx="16">
                  <c:v>Fishing</c:v>
                </c:pt>
              </c:strCache>
            </c:strRef>
          </c:cat>
          <c:val>
            <c:numRef>
              <c:f>Sheet1!$B$340:$B$356</c:f>
              <c:numCache>
                <c:formatCode>General</c:formatCode>
                <c:ptCount val="17"/>
                <c:pt idx="0">
                  <c:v>9.6</c:v>
                </c:pt>
                <c:pt idx="1">
                  <c:v>22.9</c:v>
                </c:pt>
                <c:pt idx="2">
                  <c:v>33.299999999999997</c:v>
                </c:pt>
                <c:pt idx="3">
                  <c:v>41.5</c:v>
                </c:pt>
                <c:pt idx="4">
                  <c:v>45.4</c:v>
                </c:pt>
                <c:pt idx="5">
                  <c:v>50.4</c:v>
                </c:pt>
                <c:pt idx="6">
                  <c:v>53.6</c:v>
                </c:pt>
                <c:pt idx="7">
                  <c:v>54.9</c:v>
                </c:pt>
                <c:pt idx="8">
                  <c:v>57.1</c:v>
                </c:pt>
                <c:pt idx="9">
                  <c:v>65</c:v>
                </c:pt>
                <c:pt idx="10">
                  <c:v>65.599999999999994</c:v>
                </c:pt>
                <c:pt idx="11">
                  <c:v>67.900000000000006</c:v>
                </c:pt>
                <c:pt idx="12">
                  <c:v>77.099999999999994</c:v>
                </c:pt>
                <c:pt idx="13">
                  <c:v>78.900000000000006</c:v>
                </c:pt>
                <c:pt idx="14">
                  <c:v>88.3</c:v>
                </c:pt>
                <c:pt idx="15">
                  <c:v>90.1</c:v>
                </c:pt>
                <c:pt idx="16">
                  <c:v>100</c:v>
                </c:pt>
              </c:numCache>
            </c:numRef>
          </c:val>
        </c:ser>
        <c:ser>
          <c:idx val="1"/>
          <c:order val="1"/>
          <c:tx>
            <c:strRef>
              <c:f>Sheet1!$C$339</c:f>
              <c:strCache>
                <c:ptCount val="1"/>
                <c:pt idx="0">
                  <c:v>Women</c:v>
                </c:pt>
              </c:strCache>
            </c:strRef>
          </c:tx>
          <c:invertIfNegative val="0"/>
          <c:cat>
            <c:strRef>
              <c:f>Sheet1!$A$340:$A$356</c:f>
              <c:strCache>
                <c:ptCount val="17"/>
                <c:pt idx="0">
                  <c:v>Activities of households</c:v>
                </c:pt>
                <c:pt idx="1">
                  <c:v>Health &amp; social work</c:v>
                </c:pt>
                <c:pt idx="2">
                  <c:v>Education</c:v>
                </c:pt>
                <c:pt idx="3">
                  <c:v>Other services</c:v>
                </c:pt>
                <c:pt idx="4">
                  <c:v>Hotels &amp; restaurants</c:v>
                </c:pt>
                <c:pt idx="5">
                  <c:v>Wholesale &amp; retail trade</c:v>
                </c:pt>
                <c:pt idx="6">
                  <c:v>Financial intermediation</c:v>
                </c:pt>
                <c:pt idx="7">
                  <c:v>Public admin &amp; defence</c:v>
                </c:pt>
                <c:pt idx="8">
                  <c:v>Real estate activities</c:v>
                </c:pt>
                <c:pt idx="9">
                  <c:v>Activities of extraterritorial orgs</c:v>
                </c:pt>
                <c:pt idx="10">
                  <c:v>Agric., hunting, forestry</c:v>
                </c:pt>
                <c:pt idx="11">
                  <c:v>Manufacturing</c:v>
                </c:pt>
                <c:pt idx="12">
                  <c:v>Transport, storage &amp; comm</c:v>
                </c:pt>
                <c:pt idx="13">
                  <c:v>Elect., gas, water supply</c:v>
                </c:pt>
                <c:pt idx="14">
                  <c:v>Mining &amp; quarrying</c:v>
                </c:pt>
                <c:pt idx="15">
                  <c:v>Construction</c:v>
                </c:pt>
                <c:pt idx="16">
                  <c:v>Fishing</c:v>
                </c:pt>
              </c:strCache>
            </c:strRef>
          </c:cat>
          <c:val>
            <c:numRef>
              <c:f>Sheet1!$C$340:$C$356</c:f>
              <c:numCache>
                <c:formatCode>General</c:formatCode>
                <c:ptCount val="17"/>
                <c:pt idx="0">
                  <c:v>90.4</c:v>
                </c:pt>
                <c:pt idx="1">
                  <c:v>77.099999999999994</c:v>
                </c:pt>
                <c:pt idx="2">
                  <c:v>66.7</c:v>
                </c:pt>
                <c:pt idx="3">
                  <c:v>58.5</c:v>
                </c:pt>
                <c:pt idx="4">
                  <c:v>54.6</c:v>
                </c:pt>
                <c:pt idx="5">
                  <c:v>49.6</c:v>
                </c:pt>
                <c:pt idx="6">
                  <c:v>46.4</c:v>
                </c:pt>
                <c:pt idx="7">
                  <c:v>45.1</c:v>
                </c:pt>
                <c:pt idx="8">
                  <c:v>42.9</c:v>
                </c:pt>
                <c:pt idx="9">
                  <c:v>35</c:v>
                </c:pt>
                <c:pt idx="10">
                  <c:v>34.4</c:v>
                </c:pt>
                <c:pt idx="11">
                  <c:v>32.1</c:v>
                </c:pt>
                <c:pt idx="12">
                  <c:v>22.9</c:v>
                </c:pt>
                <c:pt idx="13">
                  <c:v>21.1</c:v>
                </c:pt>
                <c:pt idx="14">
                  <c:v>11.7</c:v>
                </c:pt>
                <c:pt idx="15">
                  <c:v>9.9</c:v>
                </c:pt>
                <c:pt idx="16">
                  <c:v>0</c:v>
                </c:pt>
              </c:numCache>
            </c:numRef>
          </c:val>
        </c:ser>
        <c:dLbls>
          <c:showLegendKey val="0"/>
          <c:showVal val="0"/>
          <c:showCatName val="0"/>
          <c:showSerName val="0"/>
          <c:showPercent val="0"/>
          <c:showBubbleSize val="0"/>
        </c:dLbls>
        <c:gapWidth val="150"/>
        <c:axId val="163393840"/>
        <c:axId val="163393448"/>
      </c:barChart>
      <c:catAx>
        <c:axId val="163393840"/>
        <c:scaling>
          <c:orientation val="minMax"/>
        </c:scaling>
        <c:delete val="0"/>
        <c:axPos val="b"/>
        <c:numFmt formatCode="General" sourceLinked="0"/>
        <c:majorTickMark val="out"/>
        <c:minorTickMark val="none"/>
        <c:tickLblPos val="nextTo"/>
        <c:txPr>
          <a:bodyPr/>
          <a:lstStyle/>
          <a:p>
            <a:pPr>
              <a:defRPr sz="1400" b="1"/>
            </a:pPr>
            <a:endParaRPr lang="it-IT"/>
          </a:p>
        </c:txPr>
        <c:crossAx val="163393448"/>
        <c:crosses val="autoZero"/>
        <c:auto val="1"/>
        <c:lblAlgn val="ctr"/>
        <c:lblOffset val="100"/>
        <c:noMultiLvlLbl val="0"/>
      </c:catAx>
      <c:valAx>
        <c:axId val="163393448"/>
        <c:scaling>
          <c:orientation val="minMax"/>
        </c:scaling>
        <c:delete val="0"/>
        <c:axPos val="l"/>
        <c:majorGridlines/>
        <c:title>
          <c:tx>
            <c:rich>
              <a:bodyPr rot="0" vert="wordArtVert"/>
              <a:lstStyle/>
              <a:p>
                <a:pPr>
                  <a:defRPr sz="1600"/>
                </a:pPr>
                <a:r>
                  <a:rPr lang="en-GB" sz="1600"/>
                  <a:t>%</a:t>
                </a:r>
              </a:p>
            </c:rich>
          </c:tx>
          <c:overlay val="0"/>
        </c:title>
        <c:numFmt formatCode="General" sourceLinked="1"/>
        <c:majorTickMark val="out"/>
        <c:minorTickMark val="none"/>
        <c:tickLblPos val="nextTo"/>
        <c:txPr>
          <a:bodyPr/>
          <a:lstStyle/>
          <a:p>
            <a:pPr>
              <a:defRPr sz="1600"/>
            </a:pPr>
            <a:endParaRPr lang="it-IT"/>
          </a:p>
        </c:txPr>
        <c:crossAx val="163393840"/>
        <c:crosses val="autoZero"/>
        <c:crossBetween val="between"/>
      </c:valAx>
    </c:plotArea>
    <c:legend>
      <c:legendPos val="r"/>
      <c:overlay val="0"/>
      <c:txPr>
        <a:bodyPr/>
        <a:lstStyle/>
        <a:p>
          <a:pPr>
            <a:defRPr sz="1600"/>
          </a:pPr>
          <a:endParaRPr lang="it-IT"/>
        </a:p>
      </c:txPr>
    </c:legend>
    <c:plotVisOnly val="1"/>
    <c:dispBlanksAs val="gap"/>
    <c:showDLblsOverMax val="0"/>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stacked"/>
        <c:varyColors val="0"/>
        <c:ser>
          <c:idx val="0"/>
          <c:order val="0"/>
          <c:tx>
            <c:strRef>
              <c:f>Sheet1!$B$185</c:f>
              <c:strCache>
                <c:ptCount val="1"/>
                <c:pt idx="0">
                  <c:v>Part-time</c:v>
                </c:pt>
              </c:strCache>
            </c:strRef>
          </c:tx>
          <c:invertIfNegative val="0"/>
          <c:dLbls>
            <c:spPr>
              <a:noFill/>
              <a:ln>
                <a:noFill/>
              </a:ln>
              <a:effectLst/>
            </c:spPr>
            <c:txPr>
              <a:bodyPr/>
              <a:lstStyle/>
              <a:p>
                <a:pPr>
                  <a:defRPr sz="1600" b="1"/>
                </a:pPr>
                <a:endParaRPr lang="it-I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Sheet1!$A$186:$A$188</c:f>
              <c:strCache>
                <c:ptCount val="3"/>
                <c:pt idx="0">
                  <c:v>Men (6.9%)</c:v>
                </c:pt>
                <c:pt idx="1">
                  <c:v>Women (7%)</c:v>
                </c:pt>
                <c:pt idx="2">
                  <c:v>All (6.9%)</c:v>
                </c:pt>
              </c:strCache>
            </c:strRef>
          </c:cat>
          <c:val>
            <c:numRef>
              <c:f>Sheet1!$B$186:$B$188</c:f>
              <c:numCache>
                <c:formatCode>General</c:formatCode>
                <c:ptCount val="3"/>
                <c:pt idx="0">
                  <c:v>1</c:v>
                </c:pt>
                <c:pt idx="1">
                  <c:v>2.8</c:v>
                </c:pt>
                <c:pt idx="2">
                  <c:v>1.8</c:v>
                </c:pt>
              </c:numCache>
            </c:numRef>
          </c:val>
        </c:ser>
        <c:ser>
          <c:idx val="1"/>
          <c:order val="1"/>
          <c:tx>
            <c:strRef>
              <c:f>Sheet1!$C$185</c:f>
              <c:strCache>
                <c:ptCount val="1"/>
                <c:pt idx="0">
                  <c:v>Full-time</c:v>
                </c:pt>
              </c:strCache>
            </c:strRef>
          </c:tx>
          <c:invertIfNegative val="0"/>
          <c:dLbls>
            <c:spPr>
              <a:noFill/>
              <a:ln>
                <a:noFill/>
              </a:ln>
              <a:effectLst/>
            </c:spPr>
            <c:txPr>
              <a:bodyPr/>
              <a:lstStyle/>
              <a:p>
                <a:pPr>
                  <a:defRPr sz="1600" b="1"/>
                </a:pPr>
                <a:endParaRPr lang="it-I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Sheet1!$A$186:$A$188</c:f>
              <c:strCache>
                <c:ptCount val="3"/>
                <c:pt idx="0">
                  <c:v>Men (6.9%)</c:v>
                </c:pt>
                <c:pt idx="1">
                  <c:v>Women (7%)</c:v>
                </c:pt>
                <c:pt idx="2">
                  <c:v>All (6.9%)</c:v>
                </c:pt>
              </c:strCache>
            </c:strRef>
          </c:cat>
          <c:val>
            <c:numRef>
              <c:f>Sheet1!$C$186:$C$188</c:f>
              <c:numCache>
                <c:formatCode>General</c:formatCode>
                <c:ptCount val="3"/>
                <c:pt idx="0">
                  <c:v>5.9</c:v>
                </c:pt>
                <c:pt idx="1">
                  <c:v>4.0999999999999996</c:v>
                </c:pt>
                <c:pt idx="2">
                  <c:v>5.0999999999999996</c:v>
                </c:pt>
              </c:numCache>
            </c:numRef>
          </c:val>
        </c:ser>
        <c:dLbls>
          <c:showLegendKey val="0"/>
          <c:showVal val="0"/>
          <c:showCatName val="0"/>
          <c:showSerName val="0"/>
          <c:showPercent val="0"/>
          <c:showBubbleSize val="0"/>
        </c:dLbls>
        <c:gapWidth val="150"/>
        <c:overlap val="100"/>
        <c:axId val="166075224"/>
        <c:axId val="166075616"/>
      </c:barChart>
      <c:catAx>
        <c:axId val="166075224"/>
        <c:scaling>
          <c:orientation val="minMax"/>
        </c:scaling>
        <c:delete val="0"/>
        <c:axPos val="l"/>
        <c:numFmt formatCode="General" sourceLinked="0"/>
        <c:majorTickMark val="out"/>
        <c:minorTickMark val="none"/>
        <c:tickLblPos val="nextTo"/>
        <c:txPr>
          <a:bodyPr/>
          <a:lstStyle/>
          <a:p>
            <a:pPr>
              <a:defRPr sz="1600" b="1"/>
            </a:pPr>
            <a:endParaRPr lang="it-IT"/>
          </a:p>
        </c:txPr>
        <c:crossAx val="166075616"/>
        <c:crosses val="autoZero"/>
        <c:auto val="1"/>
        <c:lblAlgn val="ctr"/>
        <c:lblOffset val="100"/>
        <c:noMultiLvlLbl val="0"/>
      </c:catAx>
      <c:valAx>
        <c:axId val="166075616"/>
        <c:scaling>
          <c:orientation val="minMax"/>
        </c:scaling>
        <c:delete val="0"/>
        <c:axPos val="b"/>
        <c:majorGridlines/>
        <c:title>
          <c:tx>
            <c:rich>
              <a:bodyPr/>
              <a:lstStyle/>
              <a:p>
                <a:pPr>
                  <a:defRPr sz="1600"/>
                </a:pPr>
                <a:r>
                  <a:rPr lang="en-GB" sz="1600"/>
                  <a:t>%</a:t>
                </a:r>
              </a:p>
            </c:rich>
          </c:tx>
          <c:overlay val="0"/>
        </c:title>
        <c:numFmt formatCode="General" sourceLinked="1"/>
        <c:majorTickMark val="out"/>
        <c:minorTickMark val="none"/>
        <c:tickLblPos val="nextTo"/>
        <c:txPr>
          <a:bodyPr/>
          <a:lstStyle/>
          <a:p>
            <a:pPr>
              <a:defRPr sz="1600"/>
            </a:pPr>
            <a:endParaRPr lang="it-IT"/>
          </a:p>
        </c:txPr>
        <c:crossAx val="166075224"/>
        <c:crosses val="autoZero"/>
        <c:crossBetween val="between"/>
      </c:valAx>
    </c:plotArea>
    <c:legend>
      <c:legendPos val="r"/>
      <c:layout>
        <c:manualLayout>
          <c:xMode val="edge"/>
          <c:yMode val="edge"/>
          <c:x val="0.83765376202974628"/>
          <c:y val="0.41628280839895015"/>
          <c:w val="0.16234623797025372"/>
          <c:h val="0.23458005249343833"/>
        </c:manualLayout>
      </c:layout>
      <c:overlay val="0"/>
      <c:txPr>
        <a:bodyPr/>
        <a:lstStyle/>
        <a:p>
          <a:pPr>
            <a:defRPr sz="1600"/>
          </a:pPr>
          <a:endParaRPr lang="it-IT"/>
        </a:p>
      </c:txPr>
    </c:legend>
    <c:plotVisOnly val="1"/>
    <c:dispBlanksAs val="gap"/>
    <c:showDLblsOverMax val="0"/>
  </c:chart>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Sheet1!$B$249</c:f>
              <c:strCache>
                <c:ptCount val="1"/>
                <c:pt idx="0">
                  <c:v>Men </c:v>
                </c:pt>
              </c:strCache>
            </c:strRef>
          </c:tx>
          <c:invertIfNegative val="0"/>
          <c:cat>
            <c:strRef>
              <c:f>Sheet1!$A$250:$A$258</c:f>
              <c:strCache>
                <c:ptCount val="9"/>
                <c:pt idx="0">
                  <c:v>Managers</c:v>
                </c:pt>
                <c:pt idx="1">
                  <c:v>Professionals</c:v>
                </c:pt>
                <c:pt idx="2">
                  <c:v>Technicians &amp; assoc. prof</c:v>
                </c:pt>
                <c:pt idx="3">
                  <c:v>Clerical support</c:v>
                </c:pt>
                <c:pt idx="4">
                  <c:v>Service and sales</c:v>
                </c:pt>
                <c:pt idx="5">
                  <c:v>Skilled agricultural</c:v>
                </c:pt>
                <c:pt idx="6">
                  <c:v>Craft &amp; related trades</c:v>
                </c:pt>
                <c:pt idx="7">
                  <c:v>Plant &amp; machine ops</c:v>
                </c:pt>
                <c:pt idx="8">
                  <c:v>Elementary</c:v>
                </c:pt>
              </c:strCache>
            </c:strRef>
          </c:cat>
          <c:val>
            <c:numRef>
              <c:f>Sheet1!$B$250:$B$258</c:f>
              <c:numCache>
                <c:formatCode>General</c:formatCode>
                <c:ptCount val="9"/>
                <c:pt idx="0">
                  <c:v>69</c:v>
                </c:pt>
                <c:pt idx="1">
                  <c:v>51</c:v>
                </c:pt>
                <c:pt idx="2">
                  <c:v>52</c:v>
                </c:pt>
                <c:pt idx="3">
                  <c:v>58</c:v>
                </c:pt>
                <c:pt idx="4">
                  <c:v>38</c:v>
                </c:pt>
                <c:pt idx="5">
                  <c:v>44</c:v>
                </c:pt>
                <c:pt idx="6">
                  <c:v>60</c:v>
                </c:pt>
                <c:pt idx="7">
                  <c:v>58</c:v>
                </c:pt>
                <c:pt idx="8">
                  <c:v>56</c:v>
                </c:pt>
              </c:numCache>
            </c:numRef>
          </c:val>
        </c:ser>
        <c:ser>
          <c:idx val="1"/>
          <c:order val="1"/>
          <c:tx>
            <c:strRef>
              <c:f>Sheet1!$C$249</c:f>
              <c:strCache>
                <c:ptCount val="1"/>
                <c:pt idx="0">
                  <c:v>Women</c:v>
                </c:pt>
              </c:strCache>
            </c:strRef>
          </c:tx>
          <c:invertIfNegative val="0"/>
          <c:cat>
            <c:strRef>
              <c:f>Sheet1!$A$250:$A$258</c:f>
              <c:strCache>
                <c:ptCount val="9"/>
                <c:pt idx="0">
                  <c:v>Managers</c:v>
                </c:pt>
                <c:pt idx="1">
                  <c:v>Professionals</c:v>
                </c:pt>
                <c:pt idx="2">
                  <c:v>Technicians &amp; assoc. prof</c:v>
                </c:pt>
                <c:pt idx="3">
                  <c:v>Clerical support</c:v>
                </c:pt>
                <c:pt idx="4">
                  <c:v>Service and sales</c:v>
                </c:pt>
                <c:pt idx="5">
                  <c:v>Skilled agricultural</c:v>
                </c:pt>
                <c:pt idx="6">
                  <c:v>Craft &amp; related trades</c:v>
                </c:pt>
                <c:pt idx="7">
                  <c:v>Plant &amp; machine ops</c:v>
                </c:pt>
                <c:pt idx="8">
                  <c:v>Elementary</c:v>
                </c:pt>
              </c:strCache>
            </c:strRef>
          </c:cat>
          <c:val>
            <c:numRef>
              <c:f>Sheet1!$C$250:$C$258</c:f>
              <c:numCache>
                <c:formatCode>General</c:formatCode>
                <c:ptCount val="9"/>
                <c:pt idx="0">
                  <c:v>73</c:v>
                </c:pt>
                <c:pt idx="1">
                  <c:v>43</c:v>
                </c:pt>
                <c:pt idx="2">
                  <c:v>55</c:v>
                </c:pt>
                <c:pt idx="3">
                  <c:v>47</c:v>
                </c:pt>
                <c:pt idx="4">
                  <c:v>40</c:v>
                </c:pt>
                <c:pt idx="5">
                  <c:v>39</c:v>
                </c:pt>
                <c:pt idx="6">
                  <c:v>66</c:v>
                </c:pt>
                <c:pt idx="7">
                  <c:v>67</c:v>
                </c:pt>
                <c:pt idx="8">
                  <c:v>48</c:v>
                </c:pt>
              </c:numCache>
            </c:numRef>
          </c:val>
        </c:ser>
        <c:dLbls>
          <c:showLegendKey val="0"/>
          <c:showVal val="0"/>
          <c:showCatName val="0"/>
          <c:showSerName val="0"/>
          <c:showPercent val="0"/>
          <c:showBubbleSize val="0"/>
        </c:dLbls>
        <c:gapWidth val="150"/>
        <c:axId val="166076400"/>
        <c:axId val="166076792"/>
      </c:barChart>
      <c:catAx>
        <c:axId val="166076400"/>
        <c:scaling>
          <c:orientation val="minMax"/>
        </c:scaling>
        <c:delete val="0"/>
        <c:axPos val="b"/>
        <c:numFmt formatCode="General" sourceLinked="0"/>
        <c:majorTickMark val="out"/>
        <c:minorTickMark val="none"/>
        <c:tickLblPos val="nextTo"/>
        <c:txPr>
          <a:bodyPr/>
          <a:lstStyle/>
          <a:p>
            <a:pPr>
              <a:defRPr sz="1600" b="1"/>
            </a:pPr>
            <a:endParaRPr lang="it-IT"/>
          </a:p>
        </c:txPr>
        <c:crossAx val="166076792"/>
        <c:crosses val="autoZero"/>
        <c:auto val="1"/>
        <c:lblAlgn val="ctr"/>
        <c:lblOffset val="100"/>
        <c:noMultiLvlLbl val="0"/>
      </c:catAx>
      <c:valAx>
        <c:axId val="166076792"/>
        <c:scaling>
          <c:orientation val="minMax"/>
        </c:scaling>
        <c:delete val="0"/>
        <c:axPos val="l"/>
        <c:majorGridlines/>
        <c:title>
          <c:tx>
            <c:rich>
              <a:bodyPr rot="0" vert="wordArtVert"/>
              <a:lstStyle/>
              <a:p>
                <a:pPr>
                  <a:defRPr sz="1600"/>
                </a:pPr>
                <a:r>
                  <a:rPr lang="en-GB" sz="1600"/>
                  <a:t>%</a:t>
                </a:r>
              </a:p>
            </c:rich>
          </c:tx>
          <c:overlay val="0"/>
        </c:title>
        <c:numFmt formatCode="General" sourceLinked="1"/>
        <c:majorTickMark val="out"/>
        <c:minorTickMark val="none"/>
        <c:tickLblPos val="nextTo"/>
        <c:txPr>
          <a:bodyPr/>
          <a:lstStyle/>
          <a:p>
            <a:pPr>
              <a:defRPr sz="1600"/>
            </a:pPr>
            <a:endParaRPr lang="it-IT"/>
          </a:p>
        </c:txPr>
        <c:crossAx val="166076400"/>
        <c:crosses val="autoZero"/>
        <c:crossBetween val="between"/>
      </c:valAx>
    </c:plotArea>
    <c:legend>
      <c:legendPos val="r"/>
      <c:overlay val="0"/>
      <c:txPr>
        <a:bodyPr/>
        <a:lstStyle/>
        <a:p>
          <a:pPr>
            <a:defRPr sz="1600"/>
          </a:pPr>
          <a:endParaRPr lang="it-IT"/>
        </a:p>
      </c:txPr>
    </c:legend>
    <c:plotVisOnly val="1"/>
    <c:dispBlanksAs val="gap"/>
    <c:showDLblsOverMax val="0"/>
  </c:chart>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Sheet1!$B$283</c:f>
              <c:strCache>
                <c:ptCount val="1"/>
                <c:pt idx="0">
                  <c:v>Men</c:v>
                </c:pt>
              </c:strCache>
            </c:strRef>
          </c:tx>
          <c:invertIfNegative val="0"/>
          <c:cat>
            <c:strRef>
              <c:f>Sheet1!$A$284:$A$292</c:f>
              <c:strCache>
                <c:ptCount val="9"/>
                <c:pt idx="0">
                  <c:v>Managers</c:v>
                </c:pt>
                <c:pt idx="1">
                  <c:v>Professionals</c:v>
                </c:pt>
                <c:pt idx="2">
                  <c:v>Technicians &amp; assoc. prof</c:v>
                </c:pt>
                <c:pt idx="3">
                  <c:v>Clerical support</c:v>
                </c:pt>
                <c:pt idx="4">
                  <c:v>Service and sales</c:v>
                </c:pt>
                <c:pt idx="5">
                  <c:v>Skilled agricultural</c:v>
                </c:pt>
                <c:pt idx="6">
                  <c:v>Craft &amp; related trades</c:v>
                </c:pt>
                <c:pt idx="7">
                  <c:v>Plant &amp; machine ops</c:v>
                </c:pt>
                <c:pt idx="8">
                  <c:v>Elementary</c:v>
                </c:pt>
              </c:strCache>
            </c:strRef>
          </c:cat>
          <c:val>
            <c:numRef>
              <c:f>Sheet1!$B$284:$B$292</c:f>
              <c:numCache>
                <c:formatCode>General</c:formatCode>
                <c:ptCount val="9"/>
                <c:pt idx="0">
                  <c:v>75</c:v>
                </c:pt>
                <c:pt idx="1">
                  <c:v>78</c:v>
                </c:pt>
                <c:pt idx="2">
                  <c:v>69</c:v>
                </c:pt>
                <c:pt idx="3">
                  <c:v>66</c:v>
                </c:pt>
                <c:pt idx="4">
                  <c:v>54</c:v>
                </c:pt>
                <c:pt idx="5">
                  <c:v>53</c:v>
                </c:pt>
                <c:pt idx="6">
                  <c:v>49</c:v>
                </c:pt>
                <c:pt idx="7">
                  <c:v>47</c:v>
                </c:pt>
                <c:pt idx="8">
                  <c:v>41</c:v>
                </c:pt>
              </c:numCache>
            </c:numRef>
          </c:val>
        </c:ser>
        <c:ser>
          <c:idx val="1"/>
          <c:order val="1"/>
          <c:tx>
            <c:strRef>
              <c:f>Sheet1!$C$283</c:f>
              <c:strCache>
                <c:ptCount val="1"/>
                <c:pt idx="0">
                  <c:v>Women</c:v>
                </c:pt>
              </c:strCache>
            </c:strRef>
          </c:tx>
          <c:invertIfNegative val="0"/>
          <c:cat>
            <c:strRef>
              <c:f>Sheet1!$A$284:$A$292</c:f>
              <c:strCache>
                <c:ptCount val="9"/>
                <c:pt idx="0">
                  <c:v>Managers</c:v>
                </c:pt>
                <c:pt idx="1">
                  <c:v>Professionals</c:v>
                </c:pt>
                <c:pt idx="2">
                  <c:v>Technicians &amp; assoc. prof</c:v>
                </c:pt>
                <c:pt idx="3">
                  <c:v>Clerical support</c:v>
                </c:pt>
                <c:pt idx="4">
                  <c:v>Service and sales</c:v>
                </c:pt>
                <c:pt idx="5">
                  <c:v>Skilled agricultural</c:v>
                </c:pt>
                <c:pt idx="6">
                  <c:v>Craft &amp; related trades</c:v>
                </c:pt>
                <c:pt idx="7">
                  <c:v>Plant &amp; machine ops</c:v>
                </c:pt>
                <c:pt idx="8">
                  <c:v>Elementary</c:v>
                </c:pt>
              </c:strCache>
            </c:strRef>
          </c:cat>
          <c:val>
            <c:numRef>
              <c:f>Sheet1!$C$284:$C$292</c:f>
              <c:numCache>
                <c:formatCode>General</c:formatCode>
                <c:ptCount val="9"/>
                <c:pt idx="0">
                  <c:v>62</c:v>
                </c:pt>
                <c:pt idx="1">
                  <c:v>64</c:v>
                </c:pt>
                <c:pt idx="2">
                  <c:v>68</c:v>
                </c:pt>
                <c:pt idx="3">
                  <c:v>71</c:v>
                </c:pt>
                <c:pt idx="4">
                  <c:v>50</c:v>
                </c:pt>
                <c:pt idx="5">
                  <c:v>48</c:v>
                </c:pt>
                <c:pt idx="6">
                  <c:v>51</c:v>
                </c:pt>
                <c:pt idx="7">
                  <c:v>38</c:v>
                </c:pt>
                <c:pt idx="8">
                  <c:v>39</c:v>
                </c:pt>
              </c:numCache>
            </c:numRef>
          </c:val>
        </c:ser>
        <c:dLbls>
          <c:showLegendKey val="0"/>
          <c:showVal val="0"/>
          <c:showCatName val="0"/>
          <c:showSerName val="0"/>
          <c:showPercent val="0"/>
          <c:showBubbleSize val="0"/>
        </c:dLbls>
        <c:gapWidth val="150"/>
        <c:axId val="166077576"/>
        <c:axId val="198783080"/>
      </c:barChart>
      <c:catAx>
        <c:axId val="166077576"/>
        <c:scaling>
          <c:orientation val="minMax"/>
        </c:scaling>
        <c:delete val="0"/>
        <c:axPos val="b"/>
        <c:numFmt formatCode="General" sourceLinked="0"/>
        <c:majorTickMark val="out"/>
        <c:minorTickMark val="none"/>
        <c:tickLblPos val="nextTo"/>
        <c:txPr>
          <a:bodyPr/>
          <a:lstStyle/>
          <a:p>
            <a:pPr>
              <a:defRPr sz="1600" b="1"/>
            </a:pPr>
            <a:endParaRPr lang="it-IT"/>
          </a:p>
        </c:txPr>
        <c:crossAx val="198783080"/>
        <c:crosses val="autoZero"/>
        <c:auto val="1"/>
        <c:lblAlgn val="ctr"/>
        <c:lblOffset val="100"/>
        <c:noMultiLvlLbl val="0"/>
      </c:catAx>
      <c:valAx>
        <c:axId val="198783080"/>
        <c:scaling>
          <c:orientation val="minMax"/>
        </c:scaling>
        <c:delete val="0"/>
        <c:axPos val="l"/>
        <c:majorGridlines/>
        <c:title>
          <c:tx>
            <c:rich>
              <a:bodyPr rot="0" vert="wordArtVert"/>
              <a:lstStyle/>
              <a:p>
                <a:pPr>
                  <a:defRPr sz="1600"/>
                </a:pPr>
                <a:r>
                  <a:rPr lang="en-GB" sz="1600"/>
                  <a:t>%</a:t>
                </a:r>
              </a:p>
            </c:rich>
          </c:tx>
          <c:overlay val="0"/>
        </c:title>
        <c:numFmt formatCode="General" sourceLinked="1"/>
        <c:majorTickMark val="out"/>
        <c:minorTickMark val="none"/>
        <c:tickLblPos val="nextTo"/>
        <c:txPr>
          <a:bodyPr/>
          <a:lstStyle/>
          <a:p>
            <a:pPr>
              <a:defRPr sz="1600"/>
            </a:pPr>
            <a:endParaRPr lang="it-IT"/>
          </a:p>
        </c:txPr>
        <c:crossAx val="166077576"/>
        <c:crosses val="autoZero"/>
        <c:crossBetween val="between"/>
      </c:valAx>
    </c:plotArea>
    <c:legend>
      <c:legendPos val="r"/>
      <c:overlay val="0"/>
      <c:txPr>
        <a:bodyPr/>
        <a:lstStyle/>
        <a:p>
          <a:pPr>
            <a:defRPr sz="1600"/>
          </a:pPr>
          <a:endParaRPr lang="it-IT"/>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Sheet1!$B$198</c:f>
              <c:strCache>
                <c:ptCount val="1"/>
                <c:pt idx="0">
                  <c:v>Men</c:v>
                </c:pt>
              </c:strCache>
            </c:strRef>
          </c:tx>
          <c:invertIfNegative val="0"/>
          <c:dLbls>
            <c:spPr>
              <a:noFill/>
              <a:ln>
                <a:noFill/>
              </a:ln>
              <a:effectLst/>
            </c:spPr>
            <c:txPr>
              <a:bodyPr/>
              <a:lstStyle/>
              <a:p>
                <a:pPr>
                  <a:defRPr sz="1600" b="1"/>
                </a:pPr>
                <a:endParaRPr lang="it-IT"/>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Sheet1!$A$199:$A$201</c:f>
              <c:strCache>
                <c:ptCount val="3"/>
                <c:pt idx="0">
                  <c:v>&lt;30 hours</c:v>
                </c:pt>
                <c:pt idx="1">
                  <c:v>30-47 hours</c:v>
                </c:pt>
                <c:pt idx="2">
                  <c:v>48+ hours</c:v>
                </c:pt>
              </c:strCache>
            </c:strRef>
          </c:cat>
          <c:val>
            <c:numRef>
              <c:f>Sheet1!$B$199:$B$201</c:f>
              <c:numCache>
                <c:formatCode>General</c:formatCode>
                <c:ptCount val="3"/>
                <c:pt idx="0">
                  <c:v>7.4</c:v>
                </c:pt>
                <c:pt idx="1">
                  <c:v>70.900000000000006</c:v>
                </c:pt>
                <c:pt idx="2">
                  <c:v>21.7</c:v>
                </c:pt>
              </c:numCache>
            </c:numRef>
          </c:val>
        </c:ser>
        <c:ser>
          <c:idx val="1"/>
          <c:order val="1"/>
          <c:tx>
            <c:strRef>
              <c:f>Sheet1!$C$198</c:f>
              <c:strCache>
                <c:ptCount val="1"/>
                <c:pt idx="0">
                  <c:v>Women</c:v>
                </c:pt>
              </c:strCache>
            </c:strRef>
          </c:tx>
          <c:invertIfNegative val="0"/>
          <c:dLbls>
            <c:spPr>
              <a:noFill/>
              <a:ln>
                <a:noFill/>
              </a:ln>
              <a:effectLst/>
            </c:spPr>
            <c:txPr>
              <a:bodyPr/>
              <a:lstStyle/>
              <a:p>
                <a:pPr>
                  <a:defRPr sz="1600" b="1"/>
                </a:pPr>
                <a:endParaRPr lang="it-I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Sheet1!$A$199:$A$201</c:f>
              <c:strCache>
                <c:ptCount val="3"/>
                <c:pt idx="0">
                  <c:v>&lt;30 hours</c:v>
                </c:pt>
                <c:pt idx="1">
                  <c:v>30-47 hours</c:v>
                </c:pt>
                <c:pt idx="2">
                  <c:v>48+ hours</c:v>
                </c:pt>
              </c:strCache>
            </c:strRef>
          </c:cat>
          <c:val>
            <c:numRef>
              <c:f>Sheet1!$C$199:$C$201</c:f>
              <c:numCache>
                <c:formatCode>General</c:formatCode>
                <c:ptCount val="3"/>
                <c:pt idx="0">
                  <c:v>27.3</c:v>
                </c:pt>
                <c:pt idx="1">
                  <c:v>62.5</c:v>
                </c:pt>
                <c:pt idx="2">
                  <c:v>10.199999999999999</c:v>
                </c:pt>
              </c:numCache>
            </c:numRef>
          </c:val>
        </c:ser>
        <c:dLbls>
          <c:showLegendKey val="0"/>
          <c:showVal val="0"/>
          <c:showCatName val="0"/>
          <c:showSerName val="0"/>
          <c:showPercent val="0"/>
          <c:showBubbleSize val="0"/>
        </c:dLbls>
        <c:gapWidth val="150"/>
        <c:axId val="163393056"/>
        <c:axId val="120126952"/>
      </c:barChart>
      <c:catAx>
        <c:axId val="163393056"/>
        <c:scaling>
          <c:orientation val="minMax"/>
        </c:scaling>
        <c:delete val="0"/>
        <c:axPos val="b"/>
        <c:numFmt formatCode="General" sourceLinked="0"/>
        <c:majorTickMark val="out"/>
        <c:minorTickMark val="none"/>
        <c:tickLblPos val="nextTo"/>
        <c:txPr>
          <a:bodyPr/>
          <a:lstStyle/>
          <a:p>
            <a:pPr>
              <a:defRPr sz="1600" b="1"/>
            </a:pPr>
            <a:endParaRPr lang="it-IT"/>
          </a:p>
        </c:txPr>
        <c:crossAx val="120126952"/>
        <c:crosses val="autoZero"/>
        <c:auto val="1"/>
        <c:lblAlgn val="ctr"/>
        <c:lblOffset val="100"/>
        <c:noMultiLvlLbl val="0"/>
      </c:catAx>
      <c:valAx>
        <c:axId val="120126952"/>
        <c:scaling>
          <c:orientation val="minMax"/>
        </c:scaling>
        <c:delete val="0"/>
        <c:axPos val="l"/>
        <c:majorGridlines/>
        <c:title>
          <c:tx>
            <c:rich>
              <a:bodyPr rot="0" vert="wordArtVert"/>
              <a:lstStyle/>
              <a:p>
                <a:pPr>
                  <a:defRPr sz="1600"/>
                </a:pPr>
                <a:r>
                  <a:rPr lang="en-GB" sz="1600"/>
                  <a:t>%</a:t>
                </a:r>
              </a:p>
            </c:rich>
          </c:tx>
          <c:overlay val="0"/>
        </c:title>
        <c:numFmt formatCode="General" sourceLinked="1"/>
        <c:majorTickMark val="out"/>
        <c:minorTickMark val="none"/>
        <c:tickLblPos val="nextTo"/>
        <c:txPr>
          <a:bodyPr/>
          <a:lstStyle/>
          <a:p>
            <a:pPr>
              <a:defRPr sz="1600"/>
            </a:pPr>
            <a:endParaRPr lang="it-IT"/>
          </a:p>
        </c:txPr>
        <c:crossAx val="163393056"/>
        <c:crosses val="autoZero"/>
        <c:crossBetween val="between"/>
      </c:valAx>
    </c:plotArea>
    <c:legend>
      <c:legendPos val="r"/>
      <c:overlay val="0"/>
      <c:txPr>
        <a:bodyPr/>
        <a:lstStyle/>
        <a:p>
          <a:pPr>
            <a:defRPr sz="1600"/>
          </a:pPr>
          <a:endParaRPr lang="it-IT"/>
        </a:p>
      </c:txPr>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Sheet1!$B$236</c:f>
              <c:strCache>
                <c:ptCount val="1"/>
                <c:pt idx="0">
                  <c:v>Men </c:v>
                </c:pt>
              </c:strCache>
            </c:strRef>
          </c:tx>
          <c:invertIfNegative val="0"/>
          <c:cat>
            <c:strRef>
              <c:f>Sheet1!$A$237:$A$245</c:f>
              <c:strCache>
                <c:ptCount val="9"/>
                <c:pt idx="0">
                  <c:v>Managers</c:v>
                </c:pt>
                <c:pt idx="1">
                  <c:v>Professionals</c:v>
                </c:pt>
                <c:pt idx="2">
                  <c:v>Technicians &amp; assoc. prof</c:v>
                </c:pt>
                <c:pt idx="3">
                  <c:v>Clerical support</c:v>
                </c:pt>
                <c:pt idx="4">
                  <c:v>Service and sales</c:v>
                </c:pt>
                <c:pt idx="5">
                  <c:v>Skilled agricultural</c:v>
                </c:pt>
                <c:pt idx="6">
                  <c:v>Craft &amp; related trades</c:v>
                </c:pt>
                <c:pt idx="7">
                  <c:v>Plant &amp; machine ops</c:v>
                </c:pt>
                <c:pt idx="8">
                  <c:v>Elementary</c:v>
                </c:pt>
              </c:strCache>
            </c:strRef>
          </c:cat>
          <c:val>
            <c:numRef>
              <c:f>Sheet1!$B$237:$B$245</c:f>
              <c:numCache>
                <c:formatCode>General</c:formatCode>
                <c:ptCount val="9"/>
                <c:pt idx="0">
                  <c:v>44</c:v>
                </c:pt>
                <c:pt idx="1">
                  <c:v>39</c:v>
                </c:pt>
                <c:pt idx="2">
                  <c:v>46</c:v>
                </c:pt>
                <c:pt idx="3">
                  <c:v>50</c:v>
                </c:pt>
                <c:pt idx="4">
                  <c:v>47</c:v>
                </c:pt>
                <c:pt idx="5">
                  <c:v>51</c:v>
                </c:pt>
                <c:pt idx="6">
                  <c:v>57</c:v>
                </c:pt>
                <c:pt idx="7">
                  <c:v>57</c:v>
                </c:pt>
                <c:pt idx="8">
                  <c:v>57</c:v>
                </c:pt>
              </c:numCache>
            </c:numRef>
          </c:val>
        </c:ser>
        <c:ser>
          <c:idx val="1"/>
          <c:order val="1"/>
          <c:tx>
            <c:strRef>
              <c:f>Sheet1!$C$236</c:f>
              <c:strCache>
                <c:ptCount val="1"/>
                <c:pt idx="0">
                  <c:v>Women</c:v>
                </c:pt>
              </c:strCache>
            </c:strRef>
          </c:tx>
          <c:invertIfNegative val="0"/>
          <c:cat>
            <c:strRef>
              <c:f>Sheet1!$A$237:$A$245</c:f>
              <c:strCache>
                <c:ptCount val="9"/>
                <c:pt idx="0">
                  <c:v>Managers</c:v>
                </c:pt>
                <c:pt idx="1">
                  <c:v>Professionals</c:v>
                </c:pt>
                <c:pt idx="2">
                  <c:v>Technicians &amp; assoc. prof</c:v>
                </c:pt>
                <c:pt idx="3">
                  <c:v>Clerical support</c:v>
                </c:pt>
                <c:pt idx="4">
                  <c:v>Service and sales</c:v>
                </c:pt>
                <c:pt idx="5">
                  <c:v>Skilled agricultural</c:v>
                </c:pt>
                <c:pt idx="6">
                  <c:v>Craft &amp; related trades</c:v>
                </c:pt>
                <c:pt idx="7">
                  <c:v>Plant &amp; machine ops</c:v>
                </c:pt>
                <c:pt idx="8">
                  <c:v>Elementary</c:v>
                </c:pt>
              </c:strCache>
            </c:strRef>
          </c:cat>
          <c:val>
            <c:numRef>
              <c:f>Sheet1!$C$237:$C$245</c:f>
              <c:numCache>
                <c:formatCode>General</c:formatCode>
                <c:ptCount val="9"/>
                <c:pt idx="0">
                  <c:v>52</c:v>
                </c:pt>
                <c:pt idx="1">
                  <c:v>34</c:v>
                </c:pt>
                <c:pt idx="2">
                  <c:v>51</c:v>
                </c:pt>
                <c:pt idx="3">
                  <c:v>45</c:v>
                </c:pt>
                <c:pt idx="4">
                  <c:v>53</c:v>
                </c:pt>
                <c:pt idx="5">
                  <c:v>48</c:v>
                </c:pt>
                <c:pt idx="6">
                  <c:v>67</c:v>
                </c:pt>
                <c:pt idx="7">
                  <c:v>74</c:v>
                </c:pt>
                <c:pt idx="8">
                  <c:v>53</c:v>
                </c:pt>
              </c:numCache>
            </c:numRef>
          </c:val>
        </c:ser>
        <c:dLbls>
          <c:showLegendKey val="0"/>
          <c:showVal val="0"/>
          <c:showCatName val="0"/>
          <c:showSerName val="0"/>
          <c:showPercent val="0"/>
          <c:showBubbleSize val="0"/>
        </c:dLbls>
        <c:gapWidth val="150"/>
        <c:axId val="165800592"/>
        <c:axId val="165800984"/>
      </c:barChart>
      <c:catAx>
        <c:axId val="165800592"/>
        <c:scaling>
          <c:orientation val="minMax"/>
        </c:scaling>
        <c:delete val="0"/>
        <c:axPos val="b"/>
        <c:numFmt formatCode="General" sourceLinked="0"/>
        <c:majorTickMark val="out"/>
        <c:minorTickMark val="none"/>
        <c:tickLblPos val="nextTo"/>
        <c:txPr>
          <a:bodyPr/>
          <a:lstStyle/>
          <a:p>
            <a:pPr>
              <a:defRPr sz="1600" b="1"/>
            </a:pPr>
            <a:endParaRPr lang="it-IT"/>
          </a:p>
        </c:txPr>
        <c:crossAx val="165800984"/>
        <c:crosses val="autoZero"/>
        <c:auto val="1"/>
        <c:lblAlgn val="ctr"/>
        <c:lblOffset val="100"/>
        <c:noMultiLvlLbl val="0"/>
      </c:catAx>
      <c:valAx>
        <c:axId val="165800984"/>
        <c:scaling>
          <c:orientation val="minMax"/>
        </c:scaling>
        <c:delete val="0"/>
        <c:axPos val="l"/>
        <c:majorGridlines/>
        <c:title>
          <c:tx>
            <c:rich>
              <a:bodyPr rot="0" vert="wordArtVert"/>
              <a:lstStyle/>
              <a:p>
                <a:pPr>
                  <a:defRPr sz="1600"/>
                </a:pPr>
                <a:r>
                  <a:rPr lang="en-GB" sz="1600"/>
                  <a:t>%</a:t>
                </a:r>
              </a:p>
            </c:rich>
          </c:tx>
          <c:overlay val="0"/>
        </c:title>
        <c:numFmt formatCode="General" sourceLinked="1"/>
        <c:majorTickMark val="out"/>
        <c:minorTickMark val="none"/>
        <c:tickLblPos val="nextTo"/>
        <c:txPr>
          <a:bodyPr/>
          <a:lstStyle/>
          <a:p>
            <a:pPr>
              <a:defRPr sz="1600"/>
            </a:pPr>
            <a:endParaRPr lang="it-IT"/>
          </a:p>
        </c:txPr>
        <c:crossAx val="165800592"/>
        <c:crosses val="autoZero"/>
        <c:crossBetween val="between"/>
      </c:valAx>
    </c:plotArea>
    <c:legend>
      <c:legendPos val="r"/>
      <c:overlay val="0"/>
      <c:txPr>
        <a:bodyPr/>
        <a:lstStyle/>
        <a:p>
          <a:pPr>
            <a:defRPr sz="1600"/>
          </a:pPr>
          <a:endParaRPr lang="it-IT"/>
        </a:p>
      </c:txPr>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Sheet1!$B$263</c:f>
              <c:strCache>
                <c:ptCount val="1"/>
                <c:pt idx="0">
                  <c:v>Men </c:v>
                </c:pt>
              </c:strCache>
            </c:strRef>
          </c:tx>
          <c:invertIfNegative val="0"/>
          <c:cat>
            <c:strRef>
              <c:f>Sheet1!$A$264:$A$272</c:f>
              <c:strCache>
                <c:ptCount val="9"/>
                <c:pt idx="0">
                  <c:v>Managers</c:v>
                </c:pt>
                <c:pt idx="1">
                  <c:v>Professionals</c:v>
                </c:pt>
                <c:pt idx="2">
                  <c:v>Technicians &amp; assoc. prof</c:v>
                </c:pt>
                <c:pt idx="3">
                  <c:v>Clerical support</c:v>
                </c:pt>
                <c:pt idx="4">
                  <c:v>Service and sales</c:v>
                </c:pt>
                <c:pt idx="5">
                  <c:v>Skilled agricultural</c:v>
                </c:pt>
                <c:pt idx="6">
                  <c:v>Craft &amp; related trades</c:v>
                </c:pt>
                <c:pt idx="7">
                  <c:v>Plant &amp; machine ops</c:v>
                </c:pt>
                <c:pt idx="8">
                  <c:v>Elementary</c:v>
                </c:pt>
              </c:strCache>
            </c:strRef>
          </c:cat>
          <c:val>
            <c:numRef>
              <c:f>Sheet1!$B$264:$B$272</c:f>
              <c:numCache>
                <c:formatCode>General</c:formatCode>
                <c:ptCount val="9"/>
                <c:pt idx="0">
                  <c:v>32</c:v>
                </c:pt>
                <c:pt idx="1">
                  <c:v>28</c:v>
                </c:pt>
                <c:pt idx="2">
                  <c:v>27</c:v>
                </c:pt>
                <c:pt idx="3">
                  <c:v>27</c:v>
                </c:pt>
                <c:pt idx="4">
                  <c:v>26</c:v>
                </c:pt>
                <c:pt idx="5">
                  <c:v>34</c:v>
                </c:pt>
                <c:pt idx="6">
                  <c:v>28</c:v>
                </c:pt>
                <c:pt idx="7">
                  <c:v>28</c:v>
                </c:pt>
                <c:pt idx="8">
                  <c:v>24</c:v>
                </c:pt>
              </c:numCache>
            </c:numRef>
          </c:val>
        </c:ser>
        <c:ser>
          <c:idx val="1"/>
          <c:order val="1"/>
          <c:tx>
            <c:strRef>
              <c:f>Sheet1!$C$263</c:f>
              <c:strCache>
                <c:ptCount val="1"/>
                <c:pt idx="0">
                  <c:v>Women</c:v>
                </c:pt>
              </c:strCache>
            </c:strRef>
          </c:tx>
          <c:invertIfNegative val="0"/>
          <c:cat>
            <c:strRef>
              <c:f>Sheet1!$A$264:$A$272</c:f>
              <c:strCache>
                <c:ptCount val="9"/>
                <c:pt idx="0">
                  <c:v>Managers</c:v>
                </c:pt>
                <c:pt idx="1">
                  <c:v>Professionals</c:v>
                </c:pt>
                <c:pt idx="2">
                  <c:v>Technicians &amp; assoc. prof</c:v>
                </c:pt>
                <c:pt idx="3">
                  <c:v>Clerical support</c:v>
                </c:pt>
                <c:pt idx="4">
                  <c:v>Service and sales</c:v>
                </c:pt>
                <c:pt idx="5">
                  <c:v>Skilled agricultural</c:v>
                </c:pt>
                <c:pt idx="6">
                  <c:v>Craft &amp; related trades</c:v>
                </c:pt>
                <c:pt idx="7">
                  <c:v>Plant &amp; machine ops</c:v>
                </c:pt>
                <c:pt idx="8">
                  <c:v>Elementary</c:v>
                </c:pt>
              </c:strCache>
            </c:strRef>
          </c:cat>
          <c:val>
            <c:numRef>
              <c:f>Sheet1!$C$264:$C$272</c:f>
              <c:numCache>
                <c:formatCode>General</c:formatCode>
                <c:ptCount val="9"/>
                <c:pt idx="0">
                  <c:v>37</c:v>
                </c:pt>
                <c:pt idx="1">
                  <c:v>30</c:v>
                </c:pt>
                <c:pt idx="2">
                  <c:v>31</c:v>
                </c:pt>
                <c:pt idx="3">
                  <c:v>21</c:v>
                </c:pt>
                <c:pt idx="4">
                  <c:v>27</c:v>
                </c:pt>
                <c:pt idx="5">
                  <c:v>10</c:v>
                </c:pt>
                <c:pt idx="6">
                  <c:v>20</c:v>
                </c:pt>
                <c:pt idx="7">
                  <c:v>28</c:v>
                </c:pt>
                <c:pt idx="8">
                  <c:v>23</c:v>
                </c:pt>
              </c:numCache>
            </c:numRef>
          </c:val>
        </c:ser>
        <c:dLbls>
          <c:showLegendKey val="0"/>
          <c:showVal val="0"/>
          <c:showCatName val="0"/>
          <c:showSerName val="0"/>
          <c:showPercent val="0"/>
          <c:showBubbleSize val="0"/>
        </c:dLbls>
        <c:gapWidth val="150"/>
        <c:axId val="165801768"/>
        <c:axId val="165802160"/>
      </c:barChart>
      <c:catAx>
        <c:axId val="165801768"/>
        <c:scaling>
          <c:orientation val="minMax"/>
        </c:scaling>
        <c:delete val="0"/>
        <c:axPos val="b"/>
        <c:numFmt formatCode="General" sourceLinked="0"/>
        <c:majorTickMark val="out"/>
        <c:minorTickMark val="none"/>
        <c:tickLblPos val="nextTo"/>
        <c:txPr>
          <a:bodyPr/>
          <a:lstStyle/>
          <a:p>
            <a:pPr>
              <a:defRPr sz="1600" b="1"/>
            </a:pPr>
            <a:endParaRPr lang="it-IT"/>
          </a:p>
        </c:txPr>
        <c:crossAx val="165802160"/>
        <c:crosses val="autoZero"/>
        <c:auto val="1"/>
        <c:lblAlgn val="ctr"/>
        <c:lblOffset val="100"/>
        <c:noMultiLvlLbl val="0"/>
      </c:catAx>
      <c:valAx>
        <c:axId val="165802160"/>
        <c:scaling>
          <c:orientation val="minMax"/>
        </c:scaling>
        <c:delete val="0"/>
        <c:axPos val="l"/>
        <c:majorGridlines/>
        <c:title>
          <c:tx>
            <c:rich>
              <a:bodyPr rot="0" vert="wordArtVert"/>
              <a:lstStyle/>
              <a:p>
                <a:pPr>
                  <a:defRPr sz="1600"/>
                </a:pPr>
                <a:r>
                  <a:rPr lang="en-GB" sz="1600"/>
                  <a:t>%</a:t>
                </a:r>
              </a:p>
            </c:rich>
          </c:tx>
          <c:overlay val="0"/>
        </c:title>
        <c:numFmt formatCode="General" sourceLinked="1"/>
        <c:majorTickMark val="out"/>
        <c:minorTickMark val="none"/>
        <c:tickLblPos val="nextTo"/>
        <c:txPr>
          <a:bodyPr/>
          <a:lstStyle/>
          <a:p>
            <a:pPr>
              <a:defRPr sz="1600"/>
            </a:pPr>
            <a:endParaRPr lang="it-IT"/>
          </a:p>
        </c:txPr>
        <c:crossAx val="165801768"/>
        <c:crosses val="autoZero"/>
        <c:crossBetween val="between"/>
      </c:valAx>
    </c:plotArea>
    <c:legend>
      <c:legendPos val="r"/>
      <c:overlay val="0"/>
      <c:txPr>
        <a:bodyPr/>
        <a:lstStyle/>
        <a:p>
          <a:pPr>
            <a:defRPr sz="1600"/>
          </a:pPr>
          <a:endParaRPr lang="it-IT"/>
        </a:p>
      </c:txPr>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Sheet1!$B$323</c:f>
              <c:strCache>
                <c:ptCount val="1"/>
                <c:pt idx="0">
                  <c:v>Men</c:v>
                </c:pt>
              </c:strCache>
            </c:strRef>
          </c:tx>
          <c:invertIfNegative val="0"/>
          <c:cat>
            <c:strRef>
              <c:f>Sheet1!$A$324:$A$332</c:f>
              <c:strCache>
                <c:ptCount val="9"/>
                <c:pt idx="0">
                  <c:v>Managers</c:v>
                </c:pt>
                <c:pt idx="1">
                  <c:v>Professionals</c:v>
                </c:pt>
                <c:pt idx="2">
                  <c:v>Technicians &amp; assoc. prof</c:v>
                </c:pt>
                <c:pt idx="3">
                  <c:v>Clerical support</c:v>
                </c:pt>
                <c:pt idx="4">
                  <c:v>Service and sales</c:v>
                </c:pt>
                <c:pt idx="5">
                  <c:v>Skilled agricultural</c:v>
                </c:pt>
                <c:pt idx="6">
                  <c:v>Craft &amp; related trades</c:v>
                </c:pt>
                <c:pt idx="7">
                  <c:v>Plant &amp; machine ops</c:v>
                </c:pt>
                <c:pt idx="8">
                  <c:v>Elementary</c:v>
                </c:pt>
              </c:strCache>
            </c:strRef>
          </c:cat>
          <c:val>
            <c:numRef>
              <c:f>Sheet1!$B$324:$B$332</c:f>
              <c:numCache>
                <c:formatCode>General</c:formatCode>
                <c:ptCount val="9"/>
                <c:pt idx="0">
                  <c:v>17</c:v>
                </c:pt>
                <c:pt idx="1">
                  <c:v>18</c:v>
                </c:pt>
                <c:pt idx="2">
                  <c:v>20</c:v>
                </c:pt>
                <c:pt idx="3">
                  <c:v>17</c:v>
                </c:pt>
                <c:pt idx="4">
                  <c:v>22</c:v>
                </c:pt>
                <c:pt idx="5">
                  <c:v>48</c:v>
                </c:pt>
                <c:pt idx="6">
                  <c:v>40</c:v>
                </c:pt>
                <c:pt idx="7">
                  <c:v>45</c:v>
                </c:pt>
                <c:pt idx="8">
                  <c:v>28</c:v>
                </c:pt>
              </c:numCache>
            </c:numRef>
          </c:val>
        </c:ser>
        <c:ser>
          <c:idx val="1"/>
          <c:order val="1"/>
          <c:tx>
            <c:strRef>
              <c:f>Sheet1!$C$323</c:f>
              <c:strCache>
                <c:ptCount val="1"/>
                <c:pt idx="0">
                  <c:v>Women</c:v>
                </c:pt>
              </c:strCache>
            </c:strRef>
          </c:tx>
          <c:invertIfNegative val="0"/>
          <c:cat>
            <c:strRef>
              <c:f>Sheet1!$A$324:$A$332</c:f>
              <c:strCache>
                <c:ptCount val="9"/>
                <c:pt idx="0">
                  <c:v>Managers</c:v>
                </c:pt>
                <c:pt idx="1">
                  <c:v>Professionals</c:v>
                </c:pt>
                <c:pt idx="2">
                  <c:v>Technicians &amp; assoc. prof</c:v>
                </c:pt>
                <c:pt idx="3">
                  <c:v>Clerical support</c:v>
                </c:pt>
                <c:pt idx="4">
                  <c:v>Service and sales</c:v>
                </c:pt>
                <c:pt idx="5">
                  <c:v>Skilled agricultural</c:v>
                </c:pt>
                <c:pt idx="6">
                  <c:v>Craft &amp; related trades</c:v>
                </c:pt>
                <c:pt idx="7">
                  <c:v>Plant &amp; machine ops</c:v>
                </c:pt>
                <c:pt idx="8">
                  <c:v>Elementary</c:v>
                </c:pt>
              </c:strCache>
            </c:strRef>
          </c:cat>
          <c:val>
            <c:numRef>
              <c:f>Sheet1!$C$324:$C$332</c:f>
              <c:numCache>
                <c:formatCode>General</c:formatCode>
                <c:ptCount val="9"/>
                <c:pt idx="0">
                  <c:v>13</c:v>
                </c:pt>
                <c:pt idx="1">
                  <c:v>21</c:v>
                </c:pt>
                <c:pt idx="2">
                  <c:v>18</c:v>
                </c:pt>
                <c:pt idx="3">
                  <c:v>9</c:v>
                </c:pt>
                <c:pt idx="4">
                  <c:v>16</c:v>
                </c:pt>
                <c:pt idx="5">
                  <c:v>46</c:v>
                </c:pt>
                <c:pt idx="6">
                  <c:v>27</c:v>
                </c:pt>
                <c:pt idx="7">
                  <c:v>37</c:v>
                </c:pt>
                <c:pt idx="8">
                  <c:v>24</c:v>
                </c:pt>
              </c:numCache>
            </c:numRef>
          </c:val>
        </c:ser>
        <c:dLbls>
          <c:showLegendKey val="0"/>
          <c:showVal val="0"/>
          <c:showCatName val="0"/>
          <c:showSerName val="0"/>
          <c:showPercent val="0"/>
          <c:showBubbleSize val="0"/>
        </c:dLbls>
        <c:gapWidth val="150"/>
        <c:axId val="165802552"/>
        <c:axId val="165802944"/>
      </c:barChart>
      <c:catAx>
        <c:axId val="165802552"/>
        <c:scaling>
          <c:orientation val="minMax"/>
        </c:scaling>
        <c:delete val="0"/>
        <c:axPos val="b"/>
        <c:numFmt formatCode="General" sourceLinked="0"/>
        <c:majorTickMark val="out"/>
        <c:minorTickMark val="none"/>
        <c:tickLblPos val="nextTo"/>
        <c:txPr>
          <a:bodyPr/>
          <a:lstStyle/>
          <a:p>
            <a:pPr>
              <a:defRPr sz="1600" b="1"/>
            </a:pPr>
            <a:endParaRPr lang="it-IT"/>
          </a:p>
        </c:txPr>
        <c:crossAx val="165802944"/>
        <c:crosses val="autoZero"/>
        <c:auto val="1"/>
        <c:lblAlgn val="ctr"/>
        <c:lblOffset val="100"/>
        <c:noMultiLvlLbl val="0"/>
      </c:catAx>
      <c:valAx>
        <c:axId val="165802944"/>
        <c:scaling>
          <c:orientation val="minMax"/>
        </c:scaling>
        <c:delete val="0"/>
        <c:axPos val="l"/>
        <c:majorGridlines/>
        <c:title>
          <c:tx>
            <c:rich>
              <a:bodyPr rot="0" vert="wordArtVert"/>
              <a:lstStyle/>
              <a:p>
                <a:pPr>
                  <a:defRPr sz="1600"/>
                </a:pPr>
                <a:r>
                  <a:rPr lang="en-GB" sz="1600"/>
                  <a:t>%</a:t>
                </a:r>
              </a:p>
            </c:rich>
          </c:tx>
          <c:overlay val="0"/>
        </c:title>
        <c:numFmt formatCode="General" sourceLinked="1"/>
        <c:majorTickMark val="out"/>
        <c:minorTickMark val="none"/>
        <c:tickLblPos val="nextTo"/>
        <c:txPr>
          <a:bodyPr/>
          <a:lstStyle/>
          <a:p>
            <a:pPr>
              <a:defRPr sz="1600"/>
            </a:pPr>
            <a:endParaRPr lang="it-IT"/>
          </a:p>
        </c:txPr>
        <c:crossAx val="165802552"/>
        <c:crosses val="autoZero"/>
        <c:crossBetween val="between"/>
      </c:valAx>
    </c:plotArea>
    <c:legend>
      <c:legendPos val="r"/>
      <c:overlay val="0"/>
      <c:txPr>
        <a:bodyPr/>
        <a:lstStyle/>
        <a:p>
          <a:pPr>
            <a:defRPr sz="1600"/>
          </a:pPr>
          <a:endParaRPr lang="it-IT"/>
        </a:p>
      </c:txPr>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Sheet1!$B$296</c:f>
              <c:strCache>
                <c:ptCount val="1"/>
                <c:pt idx="0">
                  <c:v>Men</c:v>
                </c:pt>
              </c:strCache>
            </c:strRef>
          </c:tx>
          <c:invertIfNegative val="0"/>
          <c:cat>
            <c:strRef>
              <c:f>Sheet1!$A$297:$A$305</c:f>
              <c:strCache>
                <c:ptCount val="9"/>
                <c:pt idx="0">
                  <c:v>Managers</c:v>
                </c:pt>
                <c:pt idx="1">
                  <c:v>Professionals</c:v>
                </c:pt>
                <c:pt idx="2">
                  <c:v>Technicians &amp; assoc. prof</c:v>
                </c:pt>
                <c:pt idx="3">
                  <c:v>Clerical support</c:v>
                </c:pt>
                <c:pt idx="4">
                  <c:v>Service and sales</c:v>
                </c:pt>
                <c:pt idx="5">
                  <c:v>Skilled agricultural</c:v>
                </c:pt>
                <c:pt idx="6">
                  <c:v>Craft &amp; related trades</c:v>
                </c:pt>
                <c:pt idx="7">
                  <c:v>Plant &amp; machine ops</c:v>
                </c:pt>
                <c:pt idx="8">
                  <c:v>Elementary</c:v>
                </c:pt>
              </c:strCache>
            </c:strRef>
          </c:cat>
          <c:val>
            <c:numRef>
              <c:f>Sheet1!$B$297:$B$305</c:f>
              <c:numCache>
                <c:formatCode>General</c:formatCode>
                <c:ptCount val="9"/>
                <c:pt idx="0">
                  <c:v>15</c:v>
                </c:pt>
                <c:pt idx="1">
                  <c:v>14</c:v>
                </c:pt>
                <c:pt idx="2">
                  <c:v>16</c:v>
                </c:pt>
                <c:pt idx="3">
                  <c:v>21</c:v>
                </c:pt>
                <c:pt idx="4">
                  <c:v>19</c:v>
                </c:pt>
                <c:pt idx="5">
                  <c:v>34</c:v>
                </c:pt>
                <c:pt idx="6">
                  <c:v>24</c:v>
                </c:pt>
                <c:pt idx="7">
                  <c:v>30</c:v>
                </c:pt>
                <c:pt idx="8">
                  <c:v>22</c:v>
                </c:pt>
              </c:numCache>
            </c:numRef>
          </c:val>
        </c:ser>
        <c:ser>
          <c:idx val="1"/>
          <c:order val="1"/>
          <c:tx>
            <c:strRef>
              <c:f>Sheet1!$C$296</c:f>
              <c:strCache>
                <c:ptCount val="1"/>
                <c:pt idx="0">
                  <c:v>Women</c:v>
                </c:pt>
              </c:strCache>
            </c:strRef>
          </c:tx>
          <c:invertIfNegative val="0"/>
          <c:cat>
            <c:strRef>
              <c:f>Sheet1!$A$297:$A$305</c:f>
              <c:strCache>
                <c:ptCount val="9"/>
                <c:pt idx="0">
                  <c:v>Managers</c:v>
                </c:pt>
                <c:pt idx="1">
                  <c:v>Professionals</c:v>
                </c:pt>
                <c:pt idx="2">
                  <c:v>Technicians &amp; assoc. prof</c:v>
                </c:pt>
                <c:pt idx="3">
                  <c:v>Clerical support</c:v>
                </c:pt>
                <c:pt idx="4">
                  <c:v>Service and sales</c:v>
                </c:pt>
                <c:pt idx="5">
                  <c:v>Skilled agricultural</c:v>
                </c:pt>
                <c:pt idx="6">
                  <c:v>Craft &amp; related trades</c:v>
                </c:pt>
                <c:pt idx="7">
                  <c:v>Plant &amp; machine ops</c:v>
                </c:pt>
                <c:pt idx="8">
                  <c:v>Elementary</c:v>
                </c:pt>
              </c:strCache>
            </c:strRef>
          </c:cat>
          <c:val>
            <c:numRef>
              <c:f>Sheet1!$C$297:$C$305</c:f>
              <c:numCache>
                <c:formatCode>General</c:formatCode>
                <c:ptCount val="9"/>
                <c:pt idx="0">
                  <c:v>20</c:v>
                </c:pt>
                <c:pt idx="1">
                  <c:v>19</c:v>
                </c:pt>
                <c:pt idx="2">
                  <c:v>17</c:v>
                </c:pt>
                <c:pt idx="3">
                  <c:v>17</c:v>
                </c:pt>
                <c:pt idx="4">
                  <c:v>22</c:v>
                </c:pt>
                <c:pt idx="5">
                  <c:v>51</c:v>
                </c:pt>
                <c:pt idx="6">
                  <c:v>31</c:v>
                </c:pt>
                <c:pt idx="7">
                  <c:v>38</c:v>
                </c:pt>
                <c:pt idx="8">
                  <c:v>34</c:v>
                </c:pt>
              </c:numCache>
            </c:numRef>
          </c:val>
        </c:ser>
        <c:dLbls>
          <c:showLegendKey val="0"/>
          <c:showVal val="0"/>
          <c:showCatName val="0"/>
          <c:showSerName val="0"/>
          <c:showPercent val="0"/>
          <c:showBubbleSize val="0"/>
        </c:dLbls>
        <c:gapWidth val="150"/>
        <c:axId val="166698912"/>
        <c:axId val="166699304"/>
      </c:barChart>
      <c:catAx>
        <c:axId val="166698912"/>
        <c:scaling>
          <c:orientation val="minMax"/>
        </c:scaling>
        <c:delete val="0"/>
        <c:axPos val="b"/>
        <c:numFmt formatCode="General" sourceLinked="0"/>
        <c:majorTickMark val="out"/>
        <c:minorTickMark val="none"/>
        <c:tickLblPos val="nextTo"/>
        <c:txPr>
          <a:bodyPr/>
          <a:lstStyle/>
          <a:p>
            <a:pPr>
              <a:defRPr sz="1600" b="1"/>
            </a:pPr>
            <a:endParaRPr lang="it-IT"/>
          </a:p>
        </c:txPr>
        <c:crossAx val="166699304"/>
        <c:crosses val="autoZero"/>
        <c:auto val="1"/>
        <c:lblAlgn val="ctr"/>
        <c:lblOffset val="100"/>
        <c:noMultiLvlLbl val="0"/>
      </c:catAx>
      <c:valAx>
        <c:axId val="166699304"/>
        <c:scaling>
          <c:orientation val="minMax"/>
        </c:scaling>
        <c:delete val="0"/>
        <c:axPos val="l"/>
        <c:majorGridlines/>
        <c:title>
          <c:tx>
            <c:rich>
              <a:bodyPr rot="0" vert="wordArtVert"/>
              <a:lstStyle/>
              <a:p>
                <a:pPr>
                  <a:defRPr sz="1600"/>
                </a:pPr>
                <a:r>
                  <a:rPr lang="en-GB" sz="1600"/>
                  <a:t>%</a:t>
                </a:r>
              </a:p>
            </c:rich>
          </c:tx>
          <c:overlay val="0"/>
        </c:title>
        <c:numFmt formatCode="General" sourceLinked="1"/>
        <c:majorTickMark val="out"/>
        <c:minorTickMark val="none"/>
        <c:tickLblPos val="nextTo"/>
        <c:txPr>
          <a:bodyPr/>
          <a:lstStyle/>
          <a:p>
            <a:pPr>
              <a:defRPr sz="1600"/>
            </a:pPr>
            <a:endParaRPr lang="it-IT"/>
          </a:p>
        </c:txPr>
        <c:crossAx val="166698912"/>
        <c:crosses val="autoZero"/>
        <c:crossBetween val="between"/>
      </c:valAx>
    </c:plotArea>
    <c:legend>
      <c:legendPos val="r"/>
      <c:overlay val="0"/>
      <c:txPr>
        <a:bodyPr/>
        <a:lstStyle/>
        <a:p>
          <a:pPr>
            <a:defRPr sz="1600"/>
          </a:pPr>
          <a:endParaRPr lang="it-IT"/>
        </a:p>
      </c:txPr>
    </c:legend>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Sheet1!$B$310</c:f>
              <c:strCache>
                <c:ptCount val="1"/>
                <c:pt idx="0">
                  <c:v>Men</c:v>
                </c:pt>
              </c:strCache>
            </c:strRef>
          </c:tx>
          <c:invertIfNegative val="0"/>
          <c:cat>
            <c:strRef>
              <c:f>Sheet1!$A$311:$A$319</c:f>
              <c:strCache>
                <c:ptCount val="9"/>
                <c:pt idx="0">
                  <c:v>Managers</c:v>
                </c:pt>
                <c:pt idx="1">
                  <c:v>Professionals</c:v>
                </c:pt>
                <c:pt idx="2">
                  <c:v>Technicians &amp; assoc. prof</c:v>
                </c:pt>
                <c:pt idx="3">
                  <c:v>Clerical support</c:v>
                </c:pt>
                <c:pt idx="4">
                  <c:v>Service and sales</c:v>
                </c:pt>
                <c:pt idx="5">
                  <c:v>Skilled agricultural</c:v>
                </c:pt>
                <c:pt idx="6">
                  <c:v>Craft &amp; related trades</c:v>
                </c:pt>
                <c:pt idx="7">
                  <c:v>Plant &amp; machine ops</c:v>
                </c:pt>
                <c:pt idx="8">
                  <c:v>Elementary</c:v>
                </c:pt>
              </c:strCache>
            </c:strRef>
          </c:cat>
          <c:val>
            <c:numRef>
              <c:f>Sheet1!$B$311:$B$319</c:f>
              <c:numCache>
                <c:formatCode>General</c:formatCode>
                <c:ptCount val="9"/>
                <c:pt idx="0">
                  <c:v>15</c:v>
                </c:pt>
                <c:pt idx="1">
                  <c:v>12</c:v>
                </c:pt>
                <c:pt idx="2">
                  <c:v>18</c:v>
                </c:pt>
                <c:pt idx="3">
                  <c:v>18</c:v>
                </c:pt>
                <c:pt idx="4">
                  <c:v>18</c:v>
                </c:pt>
                <c:pt idx="5">
                  <c:v>23</c:v>
                </c:pt>
                <c:pt idx="6">
                  <c:v>19</c:v>
                </c:pt>
                <c:pt idx="7">
                  <c:v>23</c:v>
                </c:pt>
                <c:pt idx="8">
                  <c:v>20</c:v>
                </c:pt>
              </c:numCache>
            </c:numRef>
          </c:val>
        </c:ser>
        <c:ser>
          <c:idx val="1"/>
          <c:order val="1"/>
          <c:tx>
            <c:strRef>
              <c:f>Sheet1!$C$310</c:f>
              <c:strCache>
                <c:ptCount val="1"/>
                <c:pt idx="0">
                  <c:v>Women</c:v>
                </c:pt>
              </c:strCache>
            </c:strRef>
          </c:tx>
          <c:invertIfNegative val="0"/>
          <c:cat>
            <c:strRef>
              <c:f>Sheet1!$A$311:$A$319</c:f>
              <c:strCache>
                <c:ptCount val="9"/>
                <c:pt idx="0">
                  <c:v>Managers</c:v>
                </c:pt>
                <c:pt idx="1">
                  <c:v>Professionals</c:v>
                </c:pt>
                <c:pt idx="2">
                  <c:v>Technicians &amp; assoc. prof</c:v>
                </c:pt>
                <c:pt idx="3">
                  <c:v>Clerical support</c:v>
                </c:pt>
                <c:pt idx="4">
                  <c:v>Service and sales</c:v>
                </c:pt>
                <c:pt idx="5">
                  <c:v>Skilled agricultural</c:v>
                </c:pt>
                <c:pt idx="6">
                  <c:v>Craft &amp; related trades</c:v>
                </c:pt>
                <c:pt idx="7">
                  <c:v>Plant &amp; machine ops</c:v>
                </c:pt>
                <c:pt idx="8">
                  <c:v>Elementary</c:v>
                </c:pt>
              </c:strCache>
            </c:strRef>
          </c:cat>
          <c:val>
            <c:numRef>
              <c:f>Sheet1!$C$311:$C$319</c:f>
              <c:numCache>
                <c:formatCode>General</c:formatCode>
                <c:ptCount val="9"/>
                <c:pt idx="0">
                  <c:v>24</c:v>
                </c:pt>
                <c:pt idx="1">
                  <c:v>21</c:v>
                </c:pt>
                <c:pt idx="2">
                  <c:v>19</c:v>
                </c:pt>
                <c:pt idx="3">
                  <c:v>21</c:v>
                </c:pt>
                <c:pt idx="4">
                  <c:v>20</c:v>
                </c:pt>
                <c:pt idx="5">
                  <c:v>35</c:v>
                </c:pt>
                <c:pt idx="6">
                  <c:v>28</c:v>
                </c:pt>
                <c:pt idx="7">
                  <c:v>35</c:v>
                </c:pt>
                <c:pt idx="8">
                  <c:v>29</c:v>
                </c:pt>
              </c:numCache>
            </c:numRef>
          </c:val>
        </c:ser>
        <c:dLbls>
          <c:showLegendKey val="0"/>
          <c:showVal val="0"/>
          <c:showCatName val="0"/>
          <c:showSerName val="0"/>
          <c:showPercent val="0"/>
          <c:showBubbleSize val="0"/>
        </c:dLbls>
        <c:gapWidth val="150"/>
        <c:axId val="166700088"/>
        <c:axId val="166700480"/>
      </c:barChart>
      <c:catAx>
        <c:axId val="166700088"/>
        <c:scaling>
          <c:orientation val="minMax"/>
        </c:scaling>
        <c:delete val="0"/>
        <c:axPos val="b"/>
        <c:numFmt formatCode="General" sourceLinked="0"/>
        <c:majorTickMark val="out"/>
        <c:minorTickMark val="none"/>
        <c:tickLblPos val="nextTo"/>
        <c:txPr>
          <a:bodyPr/>
          <a:lstStyle/>
          <a:p>
            <a:pPr>
              <a:defRPr sz="1600" b="1"/>
            </a:pPr>
            <a:endParaRPr lang="it-IT"/>
          </a:p>
        </c:txPr>
        <c:crossAx val="166700480"/>
        <c:crosses val="autoZero"/>
        <c:auto val="1"/>
        <c:lblAlgn val="ctr"/>
        <c:lblOffset val="100"/>
        <c:noMultiLvlLbl val="0"/>
      </c:catAx>
      <c:valAx>
        <c:axId val="166700480"/>
        <c:scaling>
          <c:orientation val="minMax"/>
        </c:scaling>
        <c:delete val="0"/>
        <c:axPos val="l"/>
        <c:majorGridlines/>
        <c:title>
          <c:tx>
            <c:rich>
              <a:bodyPr rot="0" vert="wordArtVert"/>
              <a:lstStyle/>
              <a:p>
                <a:pPr>
                  <a:defRPr sz="1600"/>
                </a:pPr>
                <a:r>
                  <a:rPr lang="en-GB" sz="1600"/>
                  <a:t>%</a:t>
                </a:r>
              </a:p>
            </c:rich>
          </c:tx>
          <c:overlay val="0"/>
        </c:title>
        <c:numFmt formatCode="General" sourceLinked="1"/>
        <c:majorTickMark val="out"/>
        <c:minorTickMark val="none"/>
        <c:tickLblPos val="nextTo"/>
        <c:txPr>
          <a:bodyPr/>
          <a:lstStyle/>
          <a:p>
            <a:pPr>
              <a:defRPr sz="1600"/>
            </a:pPr>
            <a:endParaRPr lang="it-IT"/>
          </a:p>
        </c:txPr>
        <c:crossAx val="166700088"/>
        <c:crosses val="autoZero"/>
        <c:crossBetween val="between"/>
      </c:valAx>
    </c:plotArea>
    <c:legend>
      <c:legendPos val="r"/>
      <c:overlay val="0"/>
      <c:txPr>
        <a:bodyPr/>
        <a:lstStyle/>
        <a:p>
          <a:pPr>
            <a:defRPr sz="1600"/>
          </a:pPr>
          <a:endParaRPr lang="it-IT"/>
        </a:p>
      </c:txPr>
    </c:legend>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stacked"/>
        <c:varyColors val="0"/>
        <c:ser>
          <c:idx val="0"/>
          <c:order val="0"/>
          <c:tx>
            <c:strRef>
              <c:f>Sheet1!$B$118</c:f>
              <c:strCache>
                <c:ptCount val="1"/>
                <c:pt idx="0">
                  <c:v>Women</c:v>
                </c:pt>
              </c:strCache>
            </c:strRef>
          </c:tx>
          <c:invertIfNegative val="0"/>
          <c:cat>
            <c:strRef>
              <c:f>Sheet1!$A$119:$A$146</c:f>
              <c:strCache>
                <c:ptCount val="28"/>
                <c:pt idx="0">
                  <c:v>EL</c:v>
                </c:pt>
                <c:pt idx="1">
                  <c:v>IT</c:v>
                </c:pt>
                <c:pt idx="2">
                  <c:v>MT</c:v>
                </c:pt>
                <c:pt idx="3">
                  <c:v>ES</c:v>
                </c:pt>
                <c:pt idx="4">
                  <c:v>RO</c:v>
                </c:pt>
                <c:pt idx="5">
                  <c:v>HU</c:v>
                </c:pt>
                <c:pt idx="6">
                  <c:v>PL</c:v>
                </c:pt>
                <c:pt idx="7">
                  <c:v>SK</c:v>
                </c:pt>
                <c:pt idx="8">
                  <c:v>IE</c:v>
                </c:pt>
                <c:pt idx="9">
                  <c:v>BG</c:v>
                </c:pt>
                <c:pt idx="10">
                  <c:v>CY</c:v>
                </c:pt>
                <c:pt idx="11">
                  <c:v>BE</c:v>
                </c:pt>
                <c:pt idx="12">
                  <c:v>PT</c:v>
                </c:pt>
                <c:pt idx="13">
                  <c:v>EU-27</c:v>
                </c:pt>
                <c:pt idx="14">
                  <c:v>LU</c:v>
                </c:pt>
                <c:pt idx="15">
                  <c:v>SI</c:v>
                </c:pt>
                <c:pt idx="16">
                  <c:v>CZ</c:v>
                </c:pt>
                <c:pt idx="17">
                  <c:v>FR</c:v>
                </c:pt>
                <c:pt idx="18">
                  <c:v>LT</c:v>
                </c:pt>
                <c:pt idx="19">
                  <c:v>LV</c:v>
                </c:pt>
                <c:pt idx="20">
                  <c:v>EE</c:v>
                </c:pt>
                <c:pt idx="21">
                  <c:v>UK</c:v>
                </c:pt>
                <c:pt idx="22">
                  <c:v>AU</c:v>
                </c:pt>
                <c:pt idx="23">
                  <c:v>FI</c:v>
                </c:pt>
                <c:pt idx="24">
                  <c:v>DE</c:v>
                </c:pt>
                <c:pt idx="25">
                  <c:v>NL</c:v>
                </c:pt>
                <c:pt idx="26">
                  <c:v>DK</c:v>
                </c:pt>
                <c:pt idx="27">
                  <c:v>SE</c:v>
                </c:pt>
              </c:strCache>
            </c:strRef>
          </c:cat>
          <c:val>
            <c:numRef>
              <c:f>Sheet1!$B$119:$B$146</c:f>
              <c:numCache>
                <c:formatCode>General</c:formatCode>
                <c:ptCount val="28"/>
                <c:pt idx="0">
                  <c:v>39.9</c:v>
                </c:pt>
                <c:pt idx="1">
                  <c:v>46.5</c:v>
                </c:pt>
                <c:pt idx="2">
                  <c:v>47</c:v>
                </c:pt>
                <c:pt idx="3">
                  <c:v>50.3</c:v>
                </c:pt>
                <c:pt idx="4">
                  <c:v>52.6</c:v>
                </c:pt>
                <c:pt idx="5">
                  <c:v>52.8</c:v>
                </c:pt>
                <c:pt idx="6">
                  <c:v>53.4</c:v>
                </c:pt>
                <c:pt idx="7">
                  <c:v>53.4</c:v>
                </c:pt>
                <c:pt idx="8">
                  <c:v>55.9</c:v>
                </c:pt>
                <c:pt idx="9">
                  <c:v>56.8</c:v>
                </c:pt>
                <c:pt idx="10">
                  <c:v>56.9</c:v>
                </c:pt>
                <c:pt idx="11">
                  <c:v>57.2</c:v>
                </c:pt>
                <c:pt idx="12">
                  <c:v>57.9</c:v>
                </c:pt>
                <c:pt idx="13">
                  <c:v>58.9</c:v>
                </c:pt>
                <c:pt idx="14">
                  <c:v>59.1</c:v>
                </c:pt>
                <c:pt idx="15">
                  <c:v>59.2</c:v>
                </c:pt>
                <c:pt idx="16">
                  <c:v>59.6</c:v>
                </c:pt>
                <c:pt idx="17">
                  <c:v>60.4</c:v>
                </c:pt>
                <c:pt idx="18">
                  <c:v>62.8</c:v>
                </c:pt>
                <c:pt idx="19">
                  <c:v>63.4</c:v>
                </c:pt>
                <c:pt idx="20">
                  <c:v>65.7</c:v>
                </c:pt>
                <c:pt idx="21">
                  <c:v>65.8</c:v>
                </c:pt>
                <c:pt idx="22">
                  <c:v>67.599999999999994</c:v>
                </c:pt>
                <c:pt idx="23">
                  <c:v>67.8</c:v>
                </c:pt>
                <c:pt idx="24">
                  <c:v>69</c:v>
                </c:pt>
                <c:pt idx="25">
                  <c:v>69.900000000000006</c:v>
                </c:pt>
                <c:pt idx="26">
                  <c:v>70</c:v>
                </c:pt>
                <c:pt idx="27">
                  <c:v>72.5</c:v>
                </c:pt>
              </c:numCache>
            </c:numRef>
          </c:val>
        </c:ser>
        <c:ser>
          <c:idx val="1"/>
          <c:order val="1"/>
          <c:tx>
            <c:strRef>
              <c:f>Sheet1!$C$118</c:f>
              <c:strCache>
                <c:ptCount val="1"/>
                <c:pt idx="0">
                  <c:v>Gap</c:v>
                </c:pt>
              </c:strCache>
            </c:strRef>
          </c:tx>
          <c:invertIfNegative val="0"/>
          <c:dLbls>
            <c:dLbl>
              <c:idx val="0"/>
              <c:layout>
                <c:manualLayout>
                  <c:x val="9.7436247435362708E-2"/>
                  <c:y val="0"/>
                </c:manualLayout>
              </c:layout>
              <c:dLblPos val="ctr"/>
              <c:showLegendKey val="0"/>
              <c:showVal val="1"/>
              <c:showCatName val="0"/>
              <c:showSerName val="0"/>
              <c:showPercent val="0"/>
              <c:showBubbleSize val="0"/>
              <c:extLst>
                <c:ext xmlns:c15="http://schemas.microsoft.com/office/drawing/2012/chart" uri="{CE6537A1-D6FC-4f65-9D91-7224C49458BB}"/>
              </c:extLst>
            </c:dLbl>
            <c:dLbl>
              <c:idx val="1"/>
              <c:layout>
                <c:manualLayout>
                  <c:x val="0.11038434802391274"/>
                  <c:y val="0"/>
                </c:manualLayout>
              </c:layout>
              <c:dLblPos val="ctr"/>
              <c:showLegendKey val="0"/>
              <c:showVal val="1"/>
              <c:showCatName val="0"/>
              <c:showSerName val="0"/>
              <c:showPercent val="0"/>
              <c:showBubbleSize val="0"/>
              <c:extLst>
                <c:ext xmlns:c15="http://schemas.microsoft.com/office/drawing/2012/chart" uri="{CE6537A1-D6FC-4f65-9D91-7224C49458BB}"/>
              </c:extLst>
            </c:dLbl>
            <c:dLbl>
              <c:idx val="2"/>
              <c:layout>
                <c:manualLayout>
                  <c:x val="0.14789432219848925"/>
                  <c:y val="0"/>
                </c:manualLayout>
              </c:layout>
              <c:dLblPos val="ctr"/>
              <c:showLegendKey val="0"/>
              <c:showVal val="1"/>
              <c:showCatName val="0"/>
              <c:showSerName val="0"/>
              <c:showPercent val="0"/>
              <c:showBubbleSize val="0"/>
              <c:extLst>
                <c:ext xmlns:c15="http://schemas.microsoft.com/office/drawing/2012/chart" uri="{CE6537A1-D6FC-4f65-9D91-7224C49458BB}"/>
              </c:extLst>
            </c:dLbl>
            <c:dLbl>
              <c:idx val="3"/>
              <c:layout>
                <c:manualLayout>
                  <c:x val="7.9204088253013311E-2"/>
                  <c:y val="0"/>
                </c:manualLayout>
              </c:layout>
              <c:dLblPos val="ctr"/>
              <c:showLegendKey val="0"/>
              <c:showVal val="1"/>
              <c:showCatName val="0"/>
              <c:showSerName val="0"/>
              <c:showPercent val="0"/>
              <c:showBubbleSize val="0"/>
              <c:extLst>
                <c:ext xmlns:c15="http://schemas.microsoft.com/office/drawing/2012/chart" uri="{CE6537A1-D6FC-4f65-9D91-7224C49458BB}"/>
              </c:extLst>
            </c:dLbl>
            <c:dLbl>
              <c:idx val="4"/>
              <c:layout>
                <c:manualLayout>
                  <c:x val="8.9139419370331444E-2"/>
                  <c:y val="3.3291723048515217E-3"/>
                </c:manualLayout>
              </c:layout>
              <c:dLblPos val="ctr"/>
              <c:showLegendKey val="0"/>
              <c:showVal val="1"/>
              <c:showCatName val="0"/>
              <c:showSerName val="0"/>
              <c:showPercent val="0"/>
              <c:showBubbleSize val="0"/>
              <c:extLst>
                <c:ext xmlns:c15="http://schemas.microsoft.com/office/drawing/2012/chart" uri="{CE6537A1-D6FC-4f65-9D91-7224C49458BB}"/>
              </c:extLst>
            </c:dLbl>
            <c:dLbl>
              <c:idx val="5"/>
              <c:layout>
                <c:manualLayout>
                  <c:x val="7.8140232470941137E-2"/>
                  <c:y val="0"/>
                </c:manualLayout>
              </c:layout>
              <c:dLblPos val="ctr"/>
              <c:showLegendKey val="0"/>
              <c:showVal val="1"/>
              <c:showCatName val="0"/>
              <c:showSerName val="0"/>
              <c:showPercent val="0"/>
              <c:showBubbleSize val="0"/>
              <c:extLst>
                <c:ext xmlns:c15="http://schemas.microsoft.com/office/drawing/2012/chart" uri="{CE6537A1-D6FC-4f65-9D91-7224C49458BB}"/>
              </c:extLst>
            </c:dLbl>
            <c:dLbl>
              <c:idx val="6"/>
              <c:layout>
                <c:manualLayout>
                  <c:x val="9.7638637866895847E-2"/>
                  <c:y val="2.5616397075938699E-3"/>
                </c:manualLayout>
              </c:layout>
              <c:dLblPos val="ctr"/>
              <c:showLegendKey val="0"/>
              <c:showVal val="1"/>
              <c:showCatName val="0"/>
              <c:showSerName val="0"/>
              <c:showPercent val="0"/>
              <c:showBubbleSize val="0"/>
              <c:extLst>
                <c:ext xmlns:c15="http://schemas.microsoft.com/office/drawing/2012/chart" uri="{CE6537A1-D6FC-4f65-9D91-7224C49458BB}"/>
              </c:extLst>
            </c:dLbl>
            <c:dLbl>
              <c:idx val="7"/>
              <c:layout>
                <c:manualLayout>
                  <c:x val="7.2307815455652319E-2"/>
                  <c:y val="0"/>
                </c:manualLayout>
              </c:layout>
              <c:dLblPos val="ctr"/>
              <c:showLegendKey val="0"/>
              <c:showVal val="1"/>
              <c:showCatName val="0"/>
              <c:showSerName val="0"/>
              <c:showPercent val="0"/>
              <c:showBubbleSize val="0"/>
              <c:extLst>
                <c:ext xmlns:c15="http://schemas.microsoft.com/office/drawing/2012/chart" uri="{CE6537A1-D6FC-4f65-9D91-7224C49458BB}"/>
              </c:extLst>
            </c:dLbl>
            <c:dLbl>
              <c:idx val="8"/>
              <c:layout>
                <c:manualLayout>
                  <c:x val="6.2233793809481755E-2"/>
                  <c:y val="6.1034120517576102E-17"/>
                </c:manualLayout>
              </c:layout>
              <c:dLblPos val="ctr"/>
              <c:showLegendKey val="0"/>
              <c:showVal val="1"/>
              <c:showCatName val="0"/>
              <c:showSerName val="0"/>
              <c:showPercent val="0"/>
              <c:showBubbleSize val="0"/>
              <c:extLst>
                <c:ext xmlns:c15="http://schemas.microsoft.com/office/drawing/2012/chart" uri="{CE6537A1-D6FC-4f65-9D91-7224C49458BB}"/>
              </c:extLst>
            </c:dLbl>
            <c:dLbl>
              <c:idx val="9"/>
              <c:layout>
                <c:manualLayout>
                  <c:x val="5.7618921230351824E-2"/>
                  <c:y val="0"/>
                </c:manualLayout>
              </c:layout>
              <c:dLblPos val="ctr"/>
              <c:showLegendKey val="0"/>
              <c:showVal val="1"/>
              <c:showCatName val="0"/>
              <c:showSerName val="0"/>
              <c:showPercent val="0"/>
              <c:showBubbleSize val="0"/>
              <c:extLst>
                <c:ext xmlns:c15="http://schemas.microsoft.com/office/drawing/2012/chart" uri="{CE6537A1-D6FC-4f65-9D91-7224C49458BB}"/>
              </c:extLst>
            </c:dLbl>
            <c:dLbl>
              <c:idx val="10"/>
              <c:layout>
                <c:manualLayout>
                  <c:x val="7.5048259417011071E-2"/>
                  <c:y val="0"/>
                </c:manualLayout>
              </c:layout>
              <c:dLblPos val="ctr"/>
              <c:showLegendKey val="0"/>
              <c:showVal val="1"/>
              <c:showCatName val="0"/>
              <c:showSerName val="0"/>
              <c:showPercent val="0"/>
              <c:showBubbleSize val="0"/>
              <c:extLst>
                <c:ext xmlns:c15="http://schemas.microsoft.com/office/drawing/2012/chart" uri="{CE6537A1-D6FC-4f65-9D91-7224C49458BB}"/>
              </c:extLst>
            </c:dLbl>
            <c:dLbl>
              <c:idx val="11"/>
              <c:layout>
                <c:manualLayout>
                  <c:x val="6.2972914902491114E-2"/>
                  <c:y val="0"/>
                </c:manualLayout>
              </c:layout>
              <c:dLblPos val="ctr"/>
              <c:showLegendKey val="0"/>
              <c:showVal val="1"/>
              <c:showCatName val="0"/>
              <c:showSerName val="0"/>
              <c:showPercent val="0"/>
              <c:showBubbleSize val="0"/>
              <c:extLst>
                <c:ext xmlns:c15="http://schemas.microsoft.com/office/drawing/2012/chart" uri="{CE6537A1-D6FC-4f65-9D91-7224C49458BB}"/>
              </c:extLst>
            </c:dLbl>
            <c:dLbl>
              <c:idx val="12"/>
              <c:layout>
                <c:manualLayout>
                  <c:x val="4.8626955338447943E-2"/>
                  <c:y val="0"/>
                </c:manualLayout>
              </c:layout>
              <c:dLblPos val="ctr"/>
              <c:showLegendKey val="0"/>
              <c:showVal val="1"/>
              <c:showCatName val="0"/>
              <c:showSerName val="0"/>
              <c:showPercent val="0"/>
              <c:showBubbleSize val="0"/>
              <c:extLst>
                <c:ext xmlns:c15="http://schemas.microsoft.com/office/drawing/2012/chart" uri="{CE6537A1-D6FC-4f65-9D91-7224C49458BB}"/>
              </c:extLst>
            </c:dLbl>
            <c:dLbl>
              <c:idx val="13"/>
              <c:layout>
                <c:manualLayout>
                  <c:x val="7.9012314471927039E-2"/>
                  <c:y val="0"/>
                </c:manualLayout>
              </c:layout>
              <c:dLblPos val="ctr"/>
              <c:showLegendKey val="0"/>
              <c:showVal val="1"/>
              <c:showCatName val="0"/>
              <c:showSerName val="0"/>
              <c:showPercent val="0"/>
              <c:showBubbleSize val="0"/>
              <c:extLst>
                <c:ext xmlns:c15="http://schemas.microsoft.com/office/drawing/2012/chart" uri="{CE6537A1-D6FC-4f65-9D91-7224C49458BB}"/>
              </c:extLst>
            </c:dLbl>
            <c:dLbl>
              <c:idx val="14"/>
              <c:layout>
                <c:manualLayout>
                  <c:x val="8.2471320298445921E-2"/>
                  <c:y val="4.6962852120345757E-17"/>
                </c:manualLayout>
              </c:layout>
              <c:dLblPos val="ctr"/>
              <c:showLegendKey val="0"/>
              <c:showVal val="1"/>
              <c:showCatName val="0"/>
              <c:showSerName val="0"/>
              <c:showPercent val="0"/>
              <c:showBubbleSize val="0"/>
              <c:extLst>
                <c:ext xmlns:c15="http://schemas.microsoft.com/office/drawing/2012/chart" uri="{CE6537A1-D6FC-4f65-9D91-7224C49458BB}"/>
              </c:extLst>
            </c:dLbl>
            <c:dLbl>
              <c:idx val="15"/>
              <c:layout>
                <c:manualLayout>
                  <c:x val="5.8348942337264023E-2"/>
                  <c:y val="0"/>
                </c:manualLayout>
              </c:layout>
              <c:dLblPos val="ctr"/>
              <c:showLegendKey val="0"/>
              <c:showVal val="1"/>
              <c:showCatName val="0"/>
              <c:showSerName val="0"/>
              <c:showPercent val="0"/>
              <c:showBubbleSize val="0"/>
              <c:extLst>
                <c:ext xmlns:c15="http://schemas.microsoft.com/office/drawing/2012/chart" uri="{CE6537A1-D6FC-4f65-9D91-7224C49458BB}"/>
              </c:extLst>
            </c:dLbl>
            <c:dLbl>
              <c:idx val="16"/>
              <c:layout>
                <c:manualLayout>
                  <c:x val="0.1012327953387849"/>
                  <c:y val="0"/>
                </c:manualLayout>
              </c:layout>
              <c:dLblPos val="ctr"/>
              <c:showLegendKey val="0"/>
              <c:showVal val="1"/>
              <c:showCatName val="0"/>
              <c:showSerName val="0"/>
              <c:showPercent val="0"/>
              <c:showBubbleSize val="0"/>
              <c:extLst>
                <c:ext xmlns:c15="http://schemas.microsoft.com/office/drawing/2012/chart" uri="{CE6537A1-D6FC-4f65-9D91-7224C49458BB}"/>
              </c:extLst>
            </c:dLbl>
            <c:dLbl>
              <c:idx val="17"/>
              <c:layout>
                <c:manualLayout>
                  <c:x val="5.3855908460880592E-2"/>
                  <c:y val="0"/>
                </c:manualLayout>
              </c:layout>
              <c:dLblPos val="ctr"/>
              <c:showLegendKey val="0"/>
              <c:showVal val="1"/>
              <c:showCatName val="0"/>
              <c:showSerName val="0"/>
              <c:showPercent val="0"/>
              <c:showBubbleSize val="0"/>
              <c:extLst>
                <c:ext xmlns:c15="http://schemas.microsoft.com/office/drawing/2012/chart" uri="{CE6537A1-D6FC-4f65-9D91-7224C49458BB}"/>
              </c:extLst>
            </c:dLbl>
            <c:dLbl>
              <c:idx val="18"/>
              <c:layout>
                <c:manualLayout>
                  <c:x val="3.4621571180007069E-2"/>
                  <c:y val="3.3287196924741444E-3"/>
                </c:manualLayout>
              </c:layout>
              <c:dLblPos val="ctr"/>
              <c:showLegendKey val="0"/>
              <c:showVal val="1"/>
              <c:showCatName val="0"/>
              <c:showSerName val="0"/>
              <c:showPercent val="0"/>
              <c:showBubbleSize val="0"/>
              <c:extLst>
                <c:ext xmlns:c15="http://schemas.microsoft.com/office/drawing/2012/chart" uri="{CE6537A1-D6FC-4f65-9D91-7224C49458BB}"/>
              </c:extLst>
            </c:dLbl>
            <c:dLbl>
              <c:idx val="19"/>
              <c:layout>
                <c:manualLayout>
                  <c:x val="4.656563996916116E-2"/>
                  <c:y val="0"/>
                </c:manualLayout>
              </c:layout>
              <c:dLblPos val="ctr"/>
              <c:showLegendKey val="0"/>
              <c:showVal val="1"/>
              <c:showCatName val="0"/>
              <c:showSerName val="0"/>
              <c:showPercent val="0"/>
              <c:showBubbleSize val="0"/>
              <c:extLst>
                <c:ext xmlns:c15="http://schemas.microsoft.com/office/drawing/2012/chart" uri="{CE6537A1-D6FC-4f65-9D91-7224C49458BB}"/>
              </c:extLst>
            </c:dLbl>
            <c:dLbl>
              <c:idx val="20"/>
              <c:layout>
                <c:manualLayout>
                  <c:x val="4.9381243074952709E-2"/>
                  <c:y val="2.5616397075938699E-3"/>
                </c:manualLayout>
              </c:layout>
              <c:dLblPos val="ctr"/>
              <c:showLegendKey val="0"/>
              <c:showVal val="1"/>
              <c:showCatName val="0"/>
              <c:showSerName val="0"/>
              <c:showPercent val="0"/>
              <c:showBubbleSize val="0"/>
              <c:extLst>
                <c:ext xmlns:c15="http://schemas.microsoft.com/office/drawing/2012/chart" uri="{CE6537A1-D6FC-4f65-9D91-7224C49458BB}"/>
              </c:extLst>
            </c:dLbl>
            <c:dLbl>
              <c:idx val="21"/>
              <c:layout>
                <c:manualLayout>
                  <c:x val="6.6624537101401649E-2"/>
                  <c:y val="-2.3481426060172879E-17"/>
                </c:manualLayout>
              </c:layout>
              <c:dLblPos val="ctr"/>
              <c:showLegendKey val="0"/>
              <c:showVal val="1"/>
              <c:showCatName val="0"/>
              <c:showSerName val="0"/>
              <c:showPercent val="0"/>
              <c:showBubbleSize val="0"/>
              <c:extLst>
                <c:ext xmlns:c15="http://schemas.microsoft.com/office/drawing/2012/chart" uri="{CE6537A1-D6FC-4f65-9D91-7224C49458BB}"/>
              </c:extLst>
            </c:dLbl>
            <c:dLbl>
              <c:idx val="22"/>
              <c:layout>
                <c:manualLayout>
                  <c:x val="6.4920143409040162E-2"/>
                  <c:y val="0"/>
                </c:manualLayout>
              </c:layout>
              <c:dLblPos val="ctr"/>
              <c:showLegendKey val="0"/>
              <c:showVal val="1"/>
              <c:showCatName val="0"/>
              <c:showSerName val="0"/>
              <c:showPercent val="0"/>
              <c:showBubbleSize val="0"/>
              <c:extLst>
                <c:ext xmlns:c15="http://schemas.microsoft.com/office/drawing/2012/chart" uri="{CE6537A1-D6FC-4f65-9D91-7224C49458BB}"/>
              </c:extLst>
            </c:dLbl>
            <c:dLbl>
              <c:idx val="23"/>
              <c:layout>
                <c:manualLayout>
                  <c:x val="3.9391143522789988E-2"/>
                  <c:y val="0"/>
                </c:manualLayout>
              </c:layout>
              <c:dLblPos val="ctr"/>
              <c:showLegendKey val="0"/>
              <c:showVal val="1"/>
              <c:showCatName val="0"/>
              <c:showSerName val="0"/>
              <c:showPercent val="0"/>
              <c:showBubbleSize val="0"/>
              <c:extLst>
                <c:ext xmlns:c15="http://schemas.microsoft.com/office/drawing/2012/chart" uri="{CE6537A1-D6FC-4f65-9D91-7224C49458BB}"/>
              </c:extLst>
            </c:dLbl>
            <c:dLbl>
              <c:idx val="24"/>
              <c:layout>
                <c:manualLayout>
                  <c:x val="5.5023740010026835E-2"/>
                  <c:y val="0"/>
                </c:manualLayout>
              </c:layout>
              <c:dLblPos val="ctr"/>
              <c:showLegendKey val="0"/>
              <c:showVal val="1"/>
              <c:showCatName val="0"/>
              <c:showSerName val="0"/>
              <c:showPercent val="0"/>
              <c:showBubbleSize val="0"/>
              <c:extLst>
                <c:ext xmlns:c15="http://schemas.microsoft.com/office/drawing/2012/chart" uri="{CE6537A1-D6FC-4f65-9D91-7224C49458BB}"/>
              </c:extLst>
            </c:dLbl>
            <c:dLbl>
              <c:idx val="25"/>
              <c:layout>
                <c:manualLayout>
                  <c:x val="5.7270425466479612E-2"/>
                  <c:y val="0"/>
                </c:manualLayout>
              </c:layout>
              <c:dLblPos val="ctr"/>
              <c:showLegendKey val="0"/>
              <c:showVal val="1"/>
              <c:showCatName val="0"/>
              <c:showSerName val="0"/>
              <c:showPercent val="0"/>
              <c:showBubbleSize val="0"/>
              <c:extLst>
                <c:ext xmlns:c15="http://schemas.microsoft.com/office/drawing/2012/chart" uri="{CE6537A1-D6FC-4f65-9D91-7224C49458BB}"/>
              </c:extLst>
            </c:dLbl>
            <c:dLbl>
              <c:idx val="26"/>
              <c:layout>
                <c:manualLayout>
                  <c:x val="3.179568846029078E-2"/>
                  <c:y val="0"/>
                </c:manualLayout>
              </c:layout>
              <c:dLblPos val="ctr"/>
              <c:showLegendKey val="0"/>
              <c:showVal val="1"/>
              <c:showCatName val="0"/>
              <c:showSerName val="0"/>
              <c:showPercent val="0"/>
              <c:showBubbleSize val="0"/>
              <c:extLst>
                <c:ext xmlns:c15="http://schemas.microsoft.com/office/drawing/2012/chart" uri="{CE6537A1-D6FC-4f65-9D91-7224C49458BB}"/>
              </c:extLst>
            </c:dLbl>
            <c:dLbl>
              <c:idx val="27"/>
              <c:layout>
                <c:manualLayout>
                  <c:x val="3.8401604293845294E-2"/>
                  <c:y val="0"/>
                </c:manualLayout>
              </c:layout>
              <c:dLblPos val="ct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200" b="1"/>
                </a:pPr>
                <a:endParaRPr lang="it-IT"/>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Sheet1!$A$119:$A$146</c:f>
              <c:strCache>
                <c:ptCount val="28"/>
                <c:pt idx="0">
                  <c:v>EL</c:v>
                </c:pt>
                <c:pt idx="1">
                  <c:v>IT</c:v>
                </c:pt>
                <c:pt idx="2">
                  <c:v>MT</c:v>
                </c:pt>
                <c:pt idx="3">
                  <c:v>ES</c:v>
                </c:pt>
                <c:pt idx="4">
                  <c:v>RO</c:v>
                </c:pt>
                <c:pt idx="5">
                  <c:v>HU</c:v>
                </c:pt>
                <c:pt idx="6">
                  <c:v>PL</c:v>
                </c:pt>
                <c:pt idx="7">
                  <c:v>SK</c:v>
                </c:pt>
                <c:pt idx="8">
                  <c:v>IE</c:v>
                </c:pt>
                <c:pt idx="9">
                  <c:v>BG</c:v>
                </c:pt>
                <c:pt idx="10">
                  <c:v>CY</c:v>
                </c:pt>
                <c:pt idx="11">
                  <c:v>BE</c:v>
                </c:pt>
                <c:pt idx="12">
                  <c:v>PT</c:v>
                </c:pt>
                <c:pt idx="13">
                  <c:v>EU-27</c:v>
                </c:pt>
                <c:pt idx="14">
                  <c:v>LU</c:v>
                </c:pt>
                <c:pt idx="15">
                  <c:v>SI</c:v>
                </c:pt>
                <c:pt idx="16">
                  <c:v>CZ</c:v>
                </c:pt>
                <c:pt idx="17">
                  <c:v>FR</c:v>
                </c:pt>
                <c:pt idx="18">
                  <c:v>LT</c:v>
                </c:pt>
                <c:pt idx="19">
                  <c:v>LV</c:v>
                </c:pt>
                <c:pt idx="20">
                  <c:v>EE</c:v>
                </c:pt>
                <c:pt idx="21">
                  <c:v>UK</c:v>
                </c:pt>
                <c:pt idx="22">
                  <c:v>AU</c:v>
                </c:pt>
                <c:pt idx="23">
                  <c:v>FI</c:v>
                </c:pt>
                <c:pt idx="24">
                  <c:v>DE</c:v>
                </c:pt>
                <c:pt idx="25">
                  <c:v>NL</c:v>
                </c:pt>
                <c:pt idx="26">
                  <c:v>DK</c:v>
                </c:pt>
                <c:pt idx="27">
                  <c:v>SE</c:v>
                </c:pt>
              </c:strCache>
            </c:strRef>
          </c:cat>
          <c:val>
            <c:numRef>
              <c:f>Sheet1!$C$119:$C$146</c:f>
              <c:numCache>
                <c:formatCode>General</c:formatCode>
                <c:ptCount val="28"/>
                <c:pt idx="0">
                  <c:v>18</c:v>
                </c:pt>
                <c:pt idx="1">
                  <c:v>18.299999999999997</c:v>
                </c:pt>
                <c:pt idx="2">
                  <c:v>27.099999999999994</c:v>
                </c:pt>
                <c:pt idx="3">
                  <c:v>8.9000000000000057</c:v>
                </c:pt>
                <c:pt idx="4">
                  <c:v>14.199999999999996</c:v>
                </c:pt>
                <c:pt idx="5">
                  <c:v>11.5</c:v>
                </c:pt>
                <c:pt idx="6">
                  <c:v>13.199999999999996</c:v>
                </c:pt>
                <c:pt idx="7">
                  <c:v>13.000000000000007</c:v>
                </c:pt>
                <c:pt idx="8">
                  <c:v>9.1999999999999957</c:v>
                </c:pt>
                <c:pt idx="9">
                  <c:v>5.3000000000000043</c:v>
                </c:pt>
                <c:pt idx="10">
                  <c:v>10.100000000000001</c:v>
                </c:pt>
                <c:pt idx="11">
                  <c:v>9.2000000000000028</c:v>
                </c:pt>
                <c:pt idx="12">
                  <c:v>5.6000000000000014</c:v>
                </c:pt>
                <c:pt idx="13">
                  <c:v>10.600000000000001</c:v>
                </c:pt>
                <c:pt idx="14">
                  <c:v>12.999999999999993</c:v>
                </c:pt>
                <c:pt idx="15">
                  <c:v>7.8999999999999915</c:v>
                </c:pt>
                <c:pt idx="16">
                  <c:v>16.100000000000001</c:v>
                </c:pt>
                <c:pt idx="17">
                  <c:v>7.3999999999999986</c:v>
                </c:pt>
                <c:pt idx="18">
                  <c:v>1.9000000000000057</c:v>
                </c:pt>
                <c:pt idx="19">
                  <c:v>3.3999999999999986</c:v>
                </c:pt>
                <c:pt idx="20">
                  <c:v>5.7000000000000028</c:v>
                </c:pt>
                <c:pt idx="21">
                  <c:v>9.6000000000000085</c:v>
                </c:pt>
                <c:pt idx="22">
                  <c:v>9.5</c:v>
                </c:pt>
                <c:pt idx="23">
                  <c:v>2.1000000000000085</c:v>
                </c:pt>
                <c:pt idx="24">
                  <c:v>9</c:v>
                </c:pt>
                <c:pt idx="25">
                  <c:v>8.7999999999999972</c:v>
                </c:pt>
                <c:pt idx="26">
                  <c:v>5</c:v>
                </c:pt>
                <c:pt idx="27">
                  <c:v>3.7999999999999972</c:v>
                </c:pt>
              </c:numCache>
            </c:numRef>
          </c:val>
        </c:ser>
        <c:dLbls>
          <c:showLegendKey val="0"/>
          <c:showVal val="0"/>
          <c:showCatName val="0"/>
          <c:showSerName val="0"/>
          <c:showPercent val="0"/>
          <c:showBubbleSize val="0"/>
        </c:dLbls>
        <c:gapWidth val="150"/>
        <c:overlap val="100"/>
        <c:axId val="166701656"/>
        <c:axId val="166702048"/>
      </c:barChart>
      <c:catAx>
        <c:axId val="166701656"/>
        <c:scaling>
          <c:orientation val="minMax"/>
        </c:scaling>
        <c:delete val="0"/>
        <c:axPos val="l"/>
        <c:numFmt formatCode="General" sourceLinked="0"/>
        <c:majorTickMark val="out"/>
        <c:minorTickMark val="none"/>
        <c:tickLblPos val="nextTo"/>
        <c:txPr>
          <a:bodyPr/>
          <a:lstStyle/>
          <a:p>
            <a:pPr>
              <a:defRPr sz="1000" b="1"/>
            </a:pPr>
            <a:endParaRPr lang="it-IT"/>
          </a:p>
        </c:txPr>
        <c:crossAx val="166702048"/>
        <c:crosses val="autoZero"/>
        <c:auto val="1"/>
        <c:lblAlgn val="ctr"/>
        <c:lblOffset val="100"/>
        <c:noMultiLvlLbl val="0"/>
      </c:catAx>
      <c:valAx>
        <c:axId val="166702048"/>
        <c:scaling>
          <c:orientation val="minMax"/>
        </c:scaling>
        <c:delete val="0"/>
        <c:axPos val="b"/>
        <c:majorGridlines/>
        <c:title>
          <c:tx>
            <c:rich>
              <a:bodyPr/>
              <a:lstStyle/>
              <a:p>
                <a:pPr>
                  <a:defRPr sz="1600"/>
                </a:pPr>
                <a:r>
                  <a:rPr lang="en-GB" sz="1600"/>
                  <a:t>%</a:t>
                </a:r>
              </a:p>
            </c:rich>
          </c:tx>
          <c:overlay val="0"/>
        </c:title>
        <c:numFmt formatCode="General" sourceLinked="1"/>
        <c:majorTickMark val="out"/>
        <c:minorTickMark val="none"/>
        <c:tickLblPos val="nextTo"/>
        <c:txPr>
          <a:bodyPr/>
          <a:lstStyle/>
          <a:p>
            <a:pPr>
              <a:defRPr sz="1600"/>
            </a:pPr>
            <a:endParaRPr lang="it-IT"/>
          </a:p>
        </c:txPr>
        <c:crossAx val="166701656"/>
        <c:crosses val="autoZero"/>
        <c:crossBetween val="between"/>
      </c:valAx>
    </c:plotArea>
    <c:legend>
      <c:legendPos val="r"/>
      <c:overlay val="0"/>
      <c:txPr>
        <a:bodyPr/>
        <a:lstStyle/>
        <a:p>
          <a:pPr>
            <a:defRPr sz="1600"/>
          </a:pPr>
          <a:endParaRPr lang="it-IT"/>
        </a:p>
      </c:txPr>
    </c:legend>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Sheet1!$B$150</c:f>
              <c:strCache>
                <c:ptCount val="1"/>
                <c:pt idx="0">
                  <c:v>Women</c:v>
                </c:pt>
              </c:strCache>
            </c:strRef>
          </c:tx>
          <c:invertIfNegative val="0"/>
          <c:cat>
            <c:strRef>
              <c:f>Sheet1!$A$151:$A$178</c:f>
              <c:strCache>
                <c:ptCount val="28"/>
                <c:pt idx="0">
                  <c:v>BG</c:v>
                </c:pt>
                <c:pt idx="1">
                  <c:v>SK</c:v>
                </c:pt>
                <c:pt idx="2">
                  <c:v>HU</c:v>
                </c:pt>
                <c:pt idx="3">
                  <c:v>RO</c:v>
                </c:pt>
                <c:pt idx="4">
                  <c:v>LV</c:v>
                </c:pt>
                <c:pt idx="5">
                  <c:v>CZ</c:v>
                </c:pt>
                <c:pt idx="6">
                  <c:v>LT</c:v>
                </c:pt>
                <c:pt idx="7">
                  <c:v>PL</c:v>
                </c:pt>
                <c:pt idx="8">
                  <c:v>EE</c:v>
                </c:pt>
                <c:pt idx="9">
                  <c:v>EL</c:v>
                </c:pt>
                <c:pt idx="10">
                  <c:v>SI</c:v>
                </c:pt>
                <c:pt idx="11">
                  <c:v>PT</c:v>
                </c:pt>
                <c:pt idx="12">
                  <c:v>CY</c:v>
                </c:pt>
                <c:pt idx="13">
                  <c:v>FI</c:v>
                </c:pt>
                <c:pt idx="14">
                  <c:v>ES</c:v>
                </c:pt>
                <c:pt idx="15">
                  <c:v>MT</c:v>
                </c:pt>
                <c:pt idx="16">
                  <c:v>FR</c:v>
                </c:pt>
                <c:pt idx="17">
                  <c:v>IT</c:v>
                </c:pt>
                <c:pt idx="18">
                  <c:v>EU-27</c:v>
                </c:pt>
                <c:pt idx="19">
                  <c:v>IE</c:v>
                </c:pt>
                <c:pt idx="20">
                  <c:v>DK</c:v>
                </c:pt>
                <c:pt idx="21">
                  <c:v>LU</c:v>
                </c:pt>
                <c:pt idx="22">
                  <c:v>SE</c:v>
                </c:pt>
                <c:pt idx="23">
                  <c:v>UK</c:v>
                </c:pt>
                <c:pt idx="24">
                  <c:v>BE</c:v>
                </c:pt>
                <c:pt idx="25">
                  <c:v>AU</c:v>
                </c:pt>
                <c:pt idx="26">
                  <c:v>DE</c:v>
                </c:pt>
                <c:pt idx="27">
                  <c:v>NL</c:v>
                </c:pt>
              </c:strCache>
            </c:strRef>
          </c:cat>
          <c:val>
            <c:numRef>
              <c:f>Sheet1!$B$151:$B$178</c:f>
              <c:numCache>
                <c:formatCode>General</c:formatCode>
                <c:ptCount val="28"/>
                <c:pt idx="0">
                  <c:v>3</c:v>
                </c:pt>
                <c:pt idx="1">
                  <c:v>6.2</c:v>
                </c:pt>
                <c:pt idx="2">
                  <c:v>9</c:v>
                </c:pt>
                <c:pt idx="3">
                  <c:v>9.3000000000000007</c:v>
                </c:pt>
                <c:pt idx="4">
                  <c:v>9.4</c:v>
                </c:pt>
                <c:pt idx="5">
                  <c:v>10</c:v>
                </c:pt>
                <c:pt idx="6">
                  <c:v>10.199999999999999</c:v>
                </c:pt>
                <c:pt idx="7">
                  <c:v>10.4</c:v>
                </c:pt>
                <c:pt idx="8">
                  <c:v>12.4</c:v>
                </c:pt>
                <c:pt idx="9">
                  <c:v>12.6</c:v>
                </c:pt>
                <c:pt idx="10">
                  <c:v>12.6</c:v>
                </c:pt>
                <c:pt idx="11">
                  <c:v>14</c:v>
                </c:pt>
                <c:pt idx="12">
                  <c:v>15.6</c:v>
                </c:pt>
                <c:pt idx="13">
                  <c:v>19.399999999999999</c:v>
                </c:pt>
                <c:pt idx="14">
                  <c:v>25.2</c:v>
                </c:pt>
                <c:pt idx="15">
                  <c:v>26.5</c:v>
                </c:pt>
                <c:pt idx="16">
                  <c:v>30.4</c:v>
                </c:pt>
                <c:pt idx="17">
                  <c:v>31.8</c:v>
                </c:pt>
                <c:pt idx="18">
                  <c:v>32.5</c:v>
                </c:pt>
                <c:pt idx="19">
                  <c:v>35</c:v>
                </c:pt>
                <c:pt idx="20">
                  <c:v>35.299999999999997</c:v>
                </c:pt>
                <c:pt idx="21">
                  <c:v>35.9</c:v>
                </c:pt>
                <c:pt idx="22">
                  <c:v>37.700000000000003</c:v>
                </c:pt>
                <c:pt idx="23">
                  <c:v>41.5</c:v>
                </c:pt>
                <c:pt idx="24">
                  <c:v>42.5</c:v>
                </c:pt>
                <c:pt idx="25">
                  <c:v>45</c:v>
                </c:pt>
                <c:pt idx="26">
                  <c:v>46.7</c:v>
                </c:pt>
                <c:pt idx="27">
                  <c:v>77</c:v>
                </c:pt>
              </c:numCache>
            </c:numRef>
          </c:val>
        </c:ser>
        <c:ser>
          <c:idx val="1"/>
          <c:order val="1"/>
          <c:tx>
            <c:strRef>
              <c:f>Sheet1!$C$150</c:f>
              <c:strCache>
                <c:ptCount val="1"/>
                <c:pt idx="0">
                  <c:v>Men</c:v>
                </c:pt>
              </c:strCache>
            </c:strRef>
          </c:tx>
          <c:invertIfNegative val="0"/>
          <c:cat>
            <c:strRef>
              <c:f>Sheet1!$A$151:$A$178</c:f>
              <c:strCache>
                <c:ptCount val="28"/>
                <c:pt idx="0">
                  <c:v>BG</c:v>
                </c:pt>
                <c:pt idx="1">
                  <c:v>SK</c:v>
                </c:pt>
                <c:pt idx="2">
                  <c:v>HU</c:v>
                </c:pt>
                <c:pt idx="3">
                  <c:v>RO</c:v>
                </c:pt>
                <c:pt idx="4">
                  <c:v>LV</c:v>
                </c:pt>
                <c:pt idx="5">
                  <c:v>CZ</c:v>
                </c:pt>
                <c:pt idx="6">
                  <c:v>LT</c:v>
                </c:pt>
                <c:pt idx="7">
                  <c:v>PL</c:v>
                </c:pt>
                <c:pt idx="8">
                  <c:v>EE</c:v>
                </c:pt>
                <c:pt idx="9">
                  <c:v>EL</c:v>
                </c:pt>
                <c:pt idx="10">
                  <c:v>SI</c:v>
                </c:pt>
                <c:pt idx="11">
                  <c:v>PT</c:v>
                </c:pt>
                <c:pt idx="12">
                  <c:v>CY</c:v>
                </c:pt>
                <c:pt idx="13">
                  <c:v>FI</c:v>
                </c:pt>
                <c:pt idx="14">
                  <c:v>ES</c:v>
                </c:pt>
                <c:pt idx="15">
                  <c:v>MT</c:v>
                </c:pt>
                <c:pt idx="16">
                  <c:v>FR</c:v>
                </c:pt>
                <c:pt idx="17">
                  <c:v>IT</c:v>
                </c:pt>
                <c:pt idx="18">
                  <c:v>EU-27</c:v>
                </c:pt>
                <c:pt idx="19">
                  <c:v>IE</c:v>
                </c:pt>
                <c:pt idx="20">
                  <c:v>DK</c:v>
                </c:pt>
                <c:pt idx="21">
                  <c:v>LU</c:v>
                </c:pt>
                <c:pt idx="22">
                  <c:v>SE</c:v>
                </c:pt>
                <c:pt idx="23">
                  <c:v>UK</c:v>
                </c:pt>
                <c:pt idx="24">
                  <c:v>BE</c:v>
                </c:pt>
                <c:pt idx="25">
                  <c:v>AU</c:v>
                </c:pt>
                <c:pt idx="26">
                  <c:v>DE</c:v>
                </c:pt>
                <c:pt idx="27">
                  <c:v>NL</c:v>
                </c:pt>
              </c:strCache>
            </c:strRef>
          </c:cat>
          <c:val>
            <c:numRef>
              <c:f>Sheet1!$C$151:$C$178</c:f>
              <c:numCache>
                <c:formatCode>General</c:formatCode>
                <c:ptCount val="28"/>
                <c:pt idx="0">
                  <c:v>2</c:v>
                </c:pt>
                <c:pt idx="1">
                  <c:v>3.3</c:v>
                </c:pt>
                <c:pt idx="2">
                  <c:v>4.0999999999999996</c:v>
                </c:pt>
                <c:pt idx="3">
                  <c:v>8.4</c:v>
                </c:pt>
                <c:pt idx="4">
                  <c:v>5.7</c:v>
                </c:pt>
                <c:pt idx="5">
                  <c:v>2.5</c:v>
                </c:pt>
                <c:pt idx="6">
                  <c:v>6.4</c:v>
                </c:pt>
                <c:pt idx="7">
                  <c:v>4.5</c:v>
                </c:pt>
                <c:pt idx="8">
                  <c:v>5.5</c:v>
                </c:pt>
                <c:pt idx="9">
                  <c:v>5.4</c:v>
                </c:pt>
                <c:pt idx="10">
                  <c:v>6.5</c:v>
                </c:pt>
                <c:pt idx="11">
                  <c:v>8.1999999999999993</c:v>
                </c:pt>
                <c:pt idx="12">
                  <c:v>8.4</c:v>
                </c:pt>
                <c:pt idx="13">
                  <c:v>8.8000000000000007</c:v>
                </c:pt>
                <c:pt idx="14">
                  <c:v>7.7</c:v>
                </c:pt>
                <c:pt idx="15">
                  <c:v>6.7</c:v>
                </c:pt>
                <c:pt idx="16">
                  <c:v>6.7</c:v>
                </c:pt>
                <c:pt idx="17">
                  <c:v>7.4</c:v>
                </c:pt>
                <c:pt idx="18">
                  <c:v>8.6999999999999993</c:v>
                </c:pt>
                <c:pt idx="19">
                  <c:v>13.5</c:v>
                </c:pt>
                <c:pt idx="20">
                  <c:v>14.8</c:v>
                </c:pt>
                <c:pt idx="21">
                  <c:v>5.0999999999999996</c:v>
                </c:pt>
                <c:pt idx="22">
                  <c:v>12.8</c:v>
                </c:pt>
                <c:pt idx="23">
                  <c:v>11.5</c:v>
                </c:pt>
                <c:pt idx="24">
                  <c:v>8.6999999999999993</c:v>
                </c:pt>
                <c:pt idx="25">
                  <c:v>8.8000000000000007</c:v>
                </c:pt>
                <c:pt idx="26">
                  <c:v>9.1</c:v>
                </c:pt>
                <c:pt idx="27">
                  <c:v>26.2</c:v>
                </c:pt>
              </c:numCache>
            </c:numRef>
          </c:val>
        </c:ser>
        <c:dLbls>
          <c:showLegendKey val="0"/>
          <c:showVal val="0"/>
          <c:showCatName val="0"/>
          <c:showSerName val="0"/>
          <c:showPercent val="0"/>
          <c:showBubbleSize val="0"/>
        </c:dLbls>
        <c:gapWidth val="150"/>
        <c:axId val="166074048"/>
        <c:axId val="166074440"/>
      </c:barChart>
      <c:catAx>
        <c:axId val="166074048"/>
        <c:scaling>
          <c:orientation val="minMax"/>
        </c:scaling>
        <c:delete val="0"/>
        <c:axPos val="b"/>
        <c:numFmt formatCode="General" sourceLinked="0"/>
        <c:majorTickMark val="out"/>
        <c:minorTickMark val="none"/>
        <c:tickLblPos val="nextTo"/>
        <c:txPr>
          <a:bodyPr/>
          <a:lstStyle/>
          <a:p>
            <a:pPr>
              <a:defRPr sz="1400" b="1"/>
            </a:pPr>
            <a:endParaRPr lang="it-IT"/>
          </a:p>
        </c:txPr>
        <c:crossAx val="166074440"/>
        <c:crosses val="autoZero"/>
        <c:auto val="1"/>
        <c:lblAlgn val="ctr"/>
        <c:lblOffset val="100"/>
        <c:noMultiLvlLbl val="0"/>
      </c:catAx>
      <c:valAx>
        <c:axId val="166074440"/>
        <c:scaling>
          <c:orientation val="minMax"/>
          <c:max val="80"/>
        </c:scaling>
        <c:delete val="0"/>
        <c:axPos val="l"/>
        <c:majorGridlines/>
        <c:title>
          <c:tx>
            <c:rich>
              <a:bodyPr rot="0" vert="wordArtVert"/>
              <a:lstStyle/>
              <a:p>
                <a:pPr>
                  <a:defRPr sz="1600"/>
                </a:pPr>
                <a:r>
                  <a:rPr lang="en-GB" sz="1600"/>
                  <a:t>%</a:t>
                </a:r>
              </a:p>
            </c:rich>
          </c:tx>
          <c:overlay val="0"/>
        </c:title>
        <c:numFmt formatCode="General" sourceLinked="1"/>
        <c:majorTickMark val="out"/>
        <c:minorTickMark val="none"/>
        <c:tickLblPos val="nextTo"/>
        <c:txPr>
          <a:bodyPr/>
          <a:lstStyle/>
          <a:p>
            <a:pPr>
              <a:defRPr sz="1600"/>
            </a:pPr>
            <a:endParaRPr lang="it-IT"/>
          </a:p>
        </c:txPr>
        <c:crossAx val="166074048"/>
        <c:crosses val="autoZero"/>
        <c:crossBetween val="between"/>
      </c:valAx>
    </c:plotArea>
    <c:legend>
      <c:legendPos val="r"/>
      <c:overlay val="0"/>
      <c:txPr>
        <a:bodyPr/>
        <a:lstStyle/>
        <a:p>
          <a:pPr>
            <a:defRPr sz="1600"/>
          </a:pPr>
          <a:endParaRPr lang="it-IT"/>
        </a:p>
      </c:txPr>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5300" cy="499825"/>
          </a:xfrm>
          <a:prstGeom prst="rect">
            <a:avLst/>
          </a:prstGeom>
        </p:spPr>
        <p:txBody>
          <a:bodyPr vert="horz" lIns="92473" tIns="46237" rIns="92473" bIns="46237" rtlCol="0"/>
          <a:lstStyle>
            <a:lvl1pPr algn="l">
              <a:defRPr sz="1200"/>
            </a:lvl1pPr>
          </a:lstStyle>
          <a:p>
            <a:endParaRPr lang="en-GB"/>
          </a:p>
        </p:txBody>
      </p:sp>
      <p:sp>
        <p:nvSpPr>
          <p:cNvPr id="3" name="Date Placeholder 2"/>
          <p:cNvSpPr>
            <a:spLocks noGrp="1"/>
          </p:cNvSpPr>
          <p:nvPr>
            <p:ph type="dt" sz="quarter" idx="1"/>
          </p:nvPr>
        </p:nvSpPr>
        <p:spPr>
          <a:xfrm>
            <a:off x="3887448" y="0"/>
            <a:ext cx="2975300" cy="499825"/>
          </a:xfrm>
          <a:prstGeom prst="rect">
            <a:avLst/>
          </a:prstGeom>
        </p:spPr>
        <p:txBody>
          <a:bodyPr vert="horz" lIns="92473" tIns="46237" rIns="92473" bIns="46237" rtlCol="0"/>
          <a:lstStyle>
            <a:lvl1pPr algn="r">
              <a:defRPr sz="1200"/>
            </a:lvl1pPr>
          </a:lstStyle>
          <a:p>
            <a:fld id="{27735AAA-26A0-49D9-8C52-BABE634B9AFF}" type="datetimeFigureOut">
              <a:rPr lang="en-GB" smtClean="0"/>
              <a:t>06/01/2016</a:t>
            </a:fld>
            <a:endParaRPr lang="en-GB"/>
          </a:p>
        </p:txBody>
      </p:sp>
      <p:sp>
        <p:nvSpPr>
          <p:cNvPr id="4" name="Footer Placeholder 3"/>
          <p:cNvSpPr>
            <a:spLocks noGrp="1"/>
          </p:cNvSpPr>
          <p:nvPr>
            <p:ph type="ftr" sz="quarter" idx="2"/>
          </p:nvPr>
        </p:nvSpPr>
        <p:spPr>
          <a:xfrm>
            <a:off x="0" y="9495057"/>
            <a:ext cx="2975300" cy="499825"/>
          </a:xfrm>
          <a:prstGeom prst="rect">
            <a:avLst/>
          </a:prstGeom>
        </p:spPr>
        <p:txBody>
          <a:bodyPr vert="horz" lIns="92473" tIns="46237" rIns="92473" bIns="46237" rtlCol="0" anchor="b"/>
          <a:lstStyle>
            <a:lvl1pPr algn="l">
              <a:defRPr sz="1200"/>
            </a:lvl1pPr>
          </a:lstStyle>
          <a:p>
            <a:endParaRPr lang="en-GB"/>
          </a:p>
        </p:txBody>
      </p:sp>
      <p:sp>
        <p:nvSpPr>
          <p:cNvPr id="5" name="Slide Number Placeholder 4"/>
          <p:cNvSpPr>
            <a:spLocks noGrp="1"/>
          </p:cNvSpPr>
          <p:nvPr>
            <p:ph type="sldNum" sz="quarter" idx="3"/>
          </p:nvPr>
        </p:nvSpPr>
        <p:spPr>
          <a:xfrm>
            <a:off x="3887448" y="9495057"/>
            <a:ext cx="2975300" cy="499825"/>
          </a:xfrm>
          <a:prstGeom prst="rect">
            <a:avLst/>
          </a:prstGeom>
        </p:spPr>
        <p:txBody>
          <a:bodyPr vert="horz" lIns="92473" tIns="46237" rIns="92473" bIns="46237" rtlCol="0" anchor="b"/>
          <a:lstStyle>
            <a:lvl1pPr algn="r">
              <a:defRPr sz="1200"/>
            </a:lvl1pPr>
          </a:lstStyle>
          <a:p>
            <a:fld id="{B1BEBDD2-A0D0-41FB-9D68-6C280B7C537C}" type="slidenum">
              <a:rPr lang="en-GB" smtClean="0"/>
              <a:t>‹N›</a:t>
            </a:fld>
            <a:endParaRPr lang="en-GB"/>
          </a:p>
        </p:txBody>
      </p:sp>
    </p:spTree>
    <p:extLst>
      <p:ext uri="{BB962C8B-B14F-4D97-AF65-F5344CB8AC3E}">
        <p14:creationId xmlns:p14="http://schemas.microsoft.com/office/powerpoint/2010/main" val="714836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4551" cy="499825"/>
          </a:xfrm>
          <a:prstGeom prst="rect">
            <a:avLst/>
          </a:prstGeom>
        </p:spPr>
        <p:txBody>
          <a:bodyPr vert="horz" lIns="92473" tIns="46237" rIns="92473" bIns="46237" rtlCol="0"/>
          <a:lstStyle>
            <a:lvl1pPr algn="l">
              <a:defRPr sz="1200"/>
            </a:lvl1pPr>
          </a:lstStyle>
          <a:p>
            <a:endParaRPr lang="en-GB"/>
          </a:p>
        </p:txBody>
      </p:sp>
      <p:sp>
        <p:nvSpPr>
          <p:cNvPr id="3" name="Date Placeholder 2"/>
          <p:cNvSpPr>
            <a:spLocks noGrp="1"/>
          </p:cNvSpPr>
          <p:nvPr>
            <p:ph type="dt" idx="1"/>
          </p:nvPr>
        </p:nvSpPr>
        <p:spPr>
          <a:xfrm>
            <a:off x="3888211" y="0"/>
            <a:ext cx="2974551" cy="499825"/>
          </a:xfrm>
          <a:prstGeom prst="rect">
            <a:avLst/>
          </a:prstGeom>
        </p:spPr>
        <p:txBody>
          <a:bodyPr vert="horz" lIns="92473" tIns="46237" rIns="92473" bIns="46237" rtlCol="0"/>
          <a:lstStyle>
            <a:lvl1pPr algn="r">
              <a:defRPr sz="1200"/>
            </a:lvl1pPr>
          </a:lstStyle>
          <a:p>
            <a:fld id="{925EB39D-8852-488A-81A6-A01CB4B107DA}" type="datetimeFigureOut">
              <a:rPr lang="en-GB" smtClean="0"/>
              <a:pPr/>
              <a:t>06/01/2016</a:t>
            </a:fld>
            <a:endParaRPr lang="en-GB"/>
          </a:p>
        </p:txBody>
      </p:sp>
      <p:sp>
        <p:nvSpPr>
          <p:cNvPr id="4" name="Slide Image Placeholder 3"/>
          <p:cNvSpPr>
            <a:spLocks noGrp="1" noRot="1" noChangeAspect="1"/>
          </p:cNvSpPr>
          <p:nvPr>
            <p:ph type="sldImg" idx="2"/>
          </p:nvPr>
        </p:nvSpPr>
        <p:spPr>
          <a:xfrm>
            <a:off x="933450" y="750888"/>
            <a:ext cx="4997450" cy="3748087"/>
          </a:xfrm>
          <a:prstGeom prst="rect">
            <a:avLst/>
          </a:prstGeom>
          <a:noFill/>
          <a:ln w="12700">
            <a:solidFill>
              <a:prstClr val="black"/>
            </a:solidFill>
          </a:ln>
        </p:spPr>
        <p:txBody>
          <a:bodyPr vert="horz" lIns="92473" tIns="46237" rIns="92473" bIns="46237" rtlCol="0" anchor="ctr"/>
          <a:lstStyle/>
          <a:p>
            <a:endParaRPr lang="en-GB"/>
          </a:p>
        </p:txBody>
      </p:sp>
      <p:sp>
        <p:nvSpPr>
          <p:cNvPr id="5" name="Notes Placeholder 4"/>
          <p:cNvSpPr>
            <a:spLocks noGrp="1"/>
          </p:cNvSpPr>
          <p:nvPr>
            <p:ph type="body" sz="quarter" idx="3"/>
          </p:nvPr>
        </p:nvSpPr>
        <p:spPr>
          <a:xfrm>
            <a:off x="686436" y="4748334"/>
            <a:ext cx="5491480" cy="4498420"/>
          </a:xfrm>
          <a:prstGeom prst="rect">
            <a:avLst/>
          </a:prstGeom>
        </p:spPr>
        <p:txBody>
          <a:bodyPr vert="horz" lIns="92473" tIns="46237" rIns="92473" bIns="4623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1" y="9494929"/>
            <a:ext cx="2974551" cy="499825"/>
          </a:xfrm>
          <a:prstGeom prst="rect">
            <a:avLst/>
          </a:prstGeom>
        </p:spPr>
        <p:txBody>
          <a:bodyPr vert="horz" lIns="92473" tIns="46237" rIns="92473" bIns="46237" rtlCol="0" anchor="b"/>
          <a:lstStyle>
            <a:lvl1pPr algn="l">
              <a:defRPr sz="1200"/>
            </a:lvl1pPr>
          </a:lstStyle>
          <a:p>
            <a:endParaRPr lang="en-GB"/>
          </a:p>
        </p:txBody>
      </p:sp>
      <p:sp>
        <p:nvSpPr>
          <p:cNvPr id="7" name="Slide Number Placeholder 6"/>
          <p:cNvSpPr>
            <a:spLocks noGrp="1"/>
          </p:cNvSpPr>
          <p:nvPr>
            <p:ph type="sldNum" sz="quarter" idx="5"/>
          </p:nvPr>
        </p:nvSpPr>
        <p:spPr>
          <a:xfrm>
            <a:off x="3888211" y="9494929"/>
            <a:ext cx="2974551" cy="499825"/>
          </a:xfrm>
          <a:prstGeom prst="rect">
            <a:avLst/>
          </a:prstGeom>
        </p:spPr>
        <p:txBody>
          <a:bodyPr vert="horz" lIns="92473" tIns="46237" rIns="92473" bIns="46237" rtlCol="0" anchor="b"/>
          <a:lstStyle>
            <a:lvl1pPr algn="r">
              <a:defRPr sz="1200"/>
            </a:lvl1pPr>
          </a:lstStyle>
          <a:p>
            <a:fld id="{E4C7F497-F882-4766-8042-535CF9123A19}" type="slidenum">
              <a:rPr lang="en-GB" smtClean="0"/>
              <a:pPr/>
              <a:t>‹N›</a:t>
            </a:fld>
            <a:endParaRPr lang="en-GB"/>
          </a:p>
        </p:txBody>
      </p:sp>
    </p:spTree>
    <p:extLst>
      <p:ext uri="{BB962C8B-B14F-4D97-AF65-F5344CB8AC3E}">
        <p14:creationId xmlns:p14="http://schemas.microsoft.com/office/powerpoint/2010/main" val="21697286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z="1800" dirty="0"/>
              <a:t>Thank you</a:t>
            </a:r>
          </a:p>
          <a:p>
            <a:endParaRPr lang="en-GB" altLang="en-US" sz="1800" dirty="0"/>
          </a:p>
          <a:p>
            <a:r>
              <a:rPr lang="en-GB" altLang="en-US" sz="1800" dirty="0" err="1"/>
              <a:t>Eurofound’s</a:t>
            </a:r>
            <a:r>
              <a:rPr lang="en-GB" altLang="en-US" sz="1800" dirty="0"/>
              <a:t> European Working Conditions Survey. </a:t>
            </a:r>
          </a:p>
          <a:p>
            <a:endParaRPr lang="en-GB" altLang="en-US" sz="1800" dirty="0"/>
          </a:p>
          <a:p>
            <a:pPr marL="288979" indent="-288979">
              <a:buFont typeface="Arial" panose="020B0604020202020204" pitchFamily="34" charset="0"/>
              <a:buChar char="•"/>
            </a:pPr>
            <a:r>
              <a:rPr lang="en-GB" altLang="en-US" sz="1800" dirty="0"/>
              <a:t>Representative survey of workers in all member states. Five waves – latest carried out in 2010.</a:t>
            </a:r>
          </a:p>
          <a:p>
            <a:endParaRPr lang="en-GB" altLang="en-US" sz="1800" dirty="0"/>
          </a:p>
          <a:p>
            <a:pPr marL="288979" indent="-288979">
              <a:buFont typeface="Arial" panose="020B0604020202020204" pitchFamily="34" charset="0"/>
              <a:buChar char="•"/>
            </a:pPr>
            <a:r>
              <a:rPr lang="en-GB" altLang="en-US" sz="1800" dirty="0"/>
              <a:t>I wrote the reports for the 4</a:t>
            </a:r>
            <a:r>
              <a:rPr lang="en-GB" altLang="en-US" sz="1800" baseline="30000" dirty="0"/>
              <a:t>th</a:t>
            </a:r>
            <a:r>
              <a:rPr lang="en-GB" altLang="en-US" sz="1800" dirty="0"/>
              <a:t> and 3</a:t>
            </a:r>
            <a:r>
              <a:rPr lang="en-GB" altLang="en-US" sz="1800" baseline="30000" dirty="0"/>
              <a:t>rd</a:t>
            </a:r>
            <a:r>
              <a:rPr lang="en-GB" altLang="en-US" sz="1800" dirty="0"/>
              <a:t> waves, published in 2007, 2002; I am drawing on the published results for the latest round to update my earlier results. </a:t>
            </a:r>
          </a:p>
          <a:p>
            <a:pPr marL="288979" indent="-288979">
              <a:buFont typeface="Arial" panose="020B0604020202020204" pitchFamily="34" charset="0"/>
              <a:buChar char="•"/>
            </a:pPr>
            <a:endParaRPr lang="en-GB" altLang="en-US" sz="1800" dirty="0"/>
          </a:p>
          <a:p>
            <a:pPr marL="288979" indent="-288979">
              <a:buFont typeface="Arial" panose="020B0604020202020204" pitchFamily="34" charset="0"/>
              <a:buChar char="•"/>
            </a:pPr>
            <a:r>
              <a:rPr lang="en-GB" altLang="en-US" sz="1800" dirty="0"/>
              <a:t>Sources listed at the end of my presentation and available to download</a:t>
            </a:r>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51345" indent="-288979" eaLnBrk="0" hangingPunct="0">
              <a:defRPr>
                <a:solidFill>
                  <a:schemeClr val="tx1"/>
                </a:solidFill>
                <a:latin typeface="Arial" charset="0"/>
                <a:cs typeface="Arial" charset="0"/>
              </a:defRPr>
            </a:lvl2pPr>
            <a:lvl3pPr marL="1155916" indent="-231183" eaLnBrk="0" hangingPunct="0">
              <a:defRPr>
                <a:solidFill>
                  <a:schemeClr val="tx1"/>
                </a:solidFill>
                <a:latin typeface="Arial" charset="0"/>
                <a:cs typeface="Arial" charset="0"/>
              </a:defRPr>
            </a:lvl3pPr>
            <a:lvl4pPr marL="1618282" indent="-231183" eaLnBrk="0" hangingPunct="0">
              <a:defRPr>
                <a:solidFill>
                  <a:schemeClr val="tx1"/>
                </a:solidFill>
                <a:latin typeface="Arial" charset="0"/>
                <a:cs typeface="Arial" charset="0"/>
              </a:defRPr>
            </a:lvl4pPr>
            <a:lvl5pPr marL="2080649" indent="-231183" eaLnBrk="0" hangingPunct="0">
              <a:defRPr>
                <a:solidFill>
                  <a:schemeClr val="tx1"/>
                </a:solidFill>
                <a:latin typeface="Arial" charset="0"/>
                <a:cs typeface="Arial" charset="0"/>
              </a:defRPr>
            </a:lvl5pPr>
            <a:lvl6pPr marL="2543015" indent="-231183" eaLnBrk="0" fontAlgn="base" hangingPunct="0">
              <a:spcBef>
                <a:spcPct val="0"/>
              </a:spcBef>
              <a:spcAft>
                <a:spcPct val="0"/>
              </a:spcAft>
              <a:defRPr>
                <a:solidFill>
                  <a:schemeClr val="tx1"/>
                </a:solidFill>
                <a:latin typeface="Arial" charset="0"/>
                <a:cs typeface="Arial" charset="0"/>
              </a:defRPr>
            </a:lvl6pPr>
            <a:lvl7pPr marL="3005381" indent="-231183" eaLnBrk="0" fontAlgn="base" hangingPunct="0">
              <a:spcBef>
                <a:spcPct val="0"/>
              </a:spcBef>
              <a:spcAft>
                <a:spcPct val="0"/>
              </a:spcAft>
              <a:defRPr>
                <a:solidFill>
                  <a:schemeClr val="tx1"/>
                </a:solidFill>
                <a:latin typeface="Arial" charset="0"/>
                <a:cs typeface="Arial" charset="0"/>
              </a:defRPr>
            </a:lvl7pPr>
            <a:lvl8pPr marL="3467748" indent="-231183" eaLnBrk="0" fontAlgn="base" hangingPunct="0">
              <a:spcBef>
                <a:spcPct val="0"/>
              </a:spcBef>
              <a:spcAft>
                <a:spcPct val="0"/>
              </a:spcAft>
              <a:defRPr>
                <a:solidFill>
                  <a:schemeClr val="tx1"/>
                </a:solidFill>
                <a:latin typeface="Arial" charset="0"/>
                <a:cs typeface="Arial" charset="0"/>
              </a:defRPr>
            </a:lvl8pPr>
            <a:lvl9pPr marL="3930114" indent="-231183" eaLnBrk="0" fontAlgn="base" hangingPunct="0">
              <a:spcBef>
                <a:spcPct val="0"/>
              </a:spcBef>
              <a:spcAft>
                <a:spcPct val="0"/>
              </a:spcAft>
              <a:defRPr>
                <a:solidFill>
                  <a:schemeClr val="tx1"/>
                </a:solidFill>
                <a:latin typeface="Arial" charset="0"/>
                <a:cs typeface="Arial" charset="0"/>
              </a:defRPr>
            </a:lvl9pPr>
          </a:lstStyle>
          <a:p>
            <a:pPr eaLnBrk="1" hangingPunct="1"/>
            <a:fld id="{7EAAABE1-816F-4897-A892-2FC7FDDD6C3D}" type="slidenum">
              <a:rPr lang="en-GB" altLang="en-US">
                <a:latin typeface="Calibri" pitchFamily="34" charset="0"/>
              </a:rPr>
              <a:pPr eaLnBrk="1" hangingPunct="1"/>
              <a:t>1</a:t>
            </a:fld>
            <a:endParaRPr lang="en-GB" altLang="en-US">
              <a:latin typeface="Calibri" pitchFamily="34" charset="0"/>
            </a:endParaRPr>
          </a:p>
        </p:txBody>
      </p:sp>
    </p:spTree>
    <p:extLst>
      <p:ext uri="{BB962C8B-B14F-4D97-AF65-F5344CB8AC3E}">
        <p14:creationId xmlns:p14="http://schemas.microsoft.com/office/powerpoint/2010/main" val="40666973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4C7F497-F882-4766-8042-535CF9123A19}" type="slidenum">
              <a:rPr lang="en-GB" smtClean="0"/>
              <a:pPr/>
              <a:t>10</a:t>
            </a:fld>
            <a:endParaRPr lang="en-GB"/>
          </a:p>
        </p:txBody>
      </p:sp>
    </p:spTree>
    <p:extLst>
      <p:ext uri="{BB962C8B-B14F-4D97-AF65-F5344CB8AC3E}">
        <p14:creationId xmlns:p14="http://schemas.microsoft.com/office/powerpoint/2010/main" val="32604234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3387" indent="-173387" defTabSz="924733">
              <a:buFont typeface="Arial" panose="020B0604020202020204" pitchFamily="34" charset="0"/>
              <a:buChar char="•"/>
              <a:defRPr/>
            </a:pPr>
            <a:r>
              <a:rPr lang="en-GB" sz="1800" b="1" dirty="0"/>
              <a:t>Quarter or more of time at work – those in FT and working longer hours (men) exposed for longer proportion in a given day/week.</a:t>
            </a:r>
          </a:p>
          <a:p>
            <a:pPr defTabSz="924733">
              <a:defRPr/>
            </a:pPr>
            <a:endParaRPr lang="en-GB" sz="1800" b="1" dirty="0"/>
          </a:p>
          <a:p>
            <a:pPr marL="173387" indent="-173387" defTabSz="924733">
              <a:buFont typeface="Arial" panose="020B0604020202020204" pitchFamily="34" charset="0"/>
              <a:buChar char="•"/>
              <a:defRPr/>
            </a:pPr>
            <a:r>
              <a:rPr lang="en-GB" sz="1800" b="1" dirty="0"/>
              <a:t>Men are more exposed – except infectious materials, lifting and moving people</a:t>
            </a:r>
          </a:p>
          <a:p>
            <a:pPr marL="173387" indent="-173387" defTabSz="924733">
              <a:buFont typeface="Arial" panose="020B0604020202020204" pitchFamily="34" charset="0"/>
              <a:buChar char="•"/>
              <a:defRPr/>
            </a:pPr>
            <a:endParaRPr lang="en-GB" sz="1800" b="1" dirty="0"/>
          </a:p>
          <a:p>
            <a:pPr marL="173387" indent="-173387" defTabSz="924733">
              <a:buFont typeface="Arial" panose="020B0604020202020204" pitchFamily="34" charset="0"/>
              <a:buChar char="•"/>
              <a:defRPr/>
            </a:pPr>
            <a:r>
              <a:rPr lang="en-GB" sz="1800" dirty="0"/>
              <a:t>NOT SHOWN HERE but should note: Women slightly more exposed to the stress of dealing with angry or emotionally demanding clients – </a:t>
            </a:r>
            <a:r>
              <a:rPr lang="en-GB" sz="1800" dirty="0" err="1"/>
              <a:t>approx</a:t>
            </a:r>
            <a:r>
              <a:rPr lang="en-GB" sz="1800" dirty="0"/>
              <a:t> 7% of employed women</a:t>
            </a:r>
            <a:endParaRPr lang="en-GB" sz="1800" b="1" dirty="0"/>
          </a:p>
          <a:p>
            <a:pPr marL="173387" indent="-173387" defTabSz="924733">
              <a:buFont typeface="Arial" panose="020B0604020202020204" pitchFamily="34" charset="0"/>
              <a:buChar char="•"/>
              <a:defRPr/>
            </a:pPr>
            <a:endParaRPr lang="en-GB" sz="1800" b="1" dirty="0"/>
          </a:p>
          <a:p>
            <a:pPr defTabSz="924733">
              <a:defRPr/>
            </a:pPr>
            <a:endParaRPr lang="en-GB" sz="1800" b="1" dirty="0"/>
          </a:p>
          <a:p>
            <a:pPr defTabSz="924733">
              <a:defRPr/>
            </a:pPr>
            <a:endParaRPr lang="en-GB" sz="1800" b="1" dirty="0"/>
          </a:p>
          <a:p>
            <a:pPr defTabSz="924733">
              <a:defRPr/>
            </a:pPr>
            <a:endParaRPr lang="en-GB" b="1" dirty="0" smtClean="0"/>
          </a:p>
        </p:txBody>
      </p:sp>
      <p:sp>
        <p:nvSpPr>
          <p:cNvPr id="4" name="Slide Number Placeholder 3"/>
          <p:cNvSpPr>
            <a:spLocks noGrp="1"/>
          </p:cNvSpPr>
          <p:nvPr>
            <p:ph type="sldNum" sz="quarter" idx="10"/>
          </p:nvPr>
        </p:nvSpPr>
        <p:spPr/>
        <p:txBody>
          <a:bodyPr/>
          <a:lstStyle/>
          <a:p>
            <a:fld id="{E4C7F497-F882-4766-8042-535CF9123A19}" type="slidenum">
              <a:rPr lang="en-GB" smtClean="0"/>
              <a:pPr/>
              <a:t>11</a:t>
            </a:fld>
            <a:endParaRPr lang="en-GB"/>
          </a:p>
        </p:txBody>
      </p:sp>
    </p:spTree>
    <p:extLst>
      <p:ext uri="{BB962C8B-B14F-4D97-AF65-F5344CB8AC3E}">
        <p14:creationId xmlns:p14="http://schemas.microsoft.com/office/powerpoint/2010/main" val="31255549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733">
              <a:defRPr/>
            </a:pPr>
            <a:r>
              <a:rPr lang="en-GB" sz="1800" b="1" u="sng" dirty="0"/>
              <a:t>Definition of ‘combined physical risks’:</a:t>
            </a:r>
          </a:p>
          <a:p>
            <a:pPr marL="173387" indent="-173387" defTabSz="924733">
              <a:buFont typeface="Arial" panose="020B0604020202020204" pitchFamily="34" charset="0"/>
              <a:buChar char="•"/>
              <a:defRPr/>
            </a:pPr>
            <a:endParaRPr lang="en-GB" sz="1800" b="1" dirty="0"/>
          </a:p>
          <a:p>
            <a:pPr marL="173387" indent="-173387">
              <a:buFont typeface="Arial" panose="020B0604020202020204" pitchFamily="34" charset="0"/>
              <a:buChar char="•"/>
            </a:pPr>
            <a:r>
              <a:rPr lang="en-GB" sz="1800" b="1" dirty="0"/>
              <a:t>Posture-related risks</a:t>
            </a:r>
            <a:r>
              <a:rPr lang="en-GB" sz="1800" dirty="0"/>
              <a:t>: vibrations, tiring positions, lifting people, carrying heavy loads, standing, repetitive movements.</a:t>
            </a:r>
          </a:p>
          <a:p>
            <a:pPr marL="173387" indent="-173387">
              <a:buFont typeface="Arial" panose="020B0604020202020204" pitchFamily="34" charset="0"/>
              <a:buChar char="•"/>
            </a:pPr>
            <a:endParaRPr lang="en-GB" sz="1800" dirty="0"/>
          </a:p>
          <a:p>
            <a:pPr marL="173387" indent="-173387">
              <a:buFont typeface="Arial" panose="020B0604020202020204" pitchFamily="34" charset="0"/>
              <a:buChar char="•"/>
            </a:pPr>
            <a:r>
              <a:rPr lang="en-GB" sz="1800" b="1" dirty="0"/>
              <a:t>Biological and chemical risks</a:t>
            </a:r>
            <a:r>
              <a:rPr lang="en-GB" sz="1800" dirty="0"/>
              <a:t>: breathing in smoke and breathing in vapours, handling chemicals, handling infectious materials. </a:t>
            </a:r>
          </a:p>
          <a:p>
            <a:pPr marL="173387" indent="-173387">
              <a:buFont typeface="Arial" panose="020B0604020202020204" pitchFamily="34" charset="0"/>
              <a:buChar char="•"/>
            </a:pPr>
            <a:endParaRPr lang="en-GB" sz="1800" dirty="0"/>
          </a:p>
          <a:p>
            <a:pPr marL="173387" indent="-173387">
              <a:buFont typeface="Arial" panose="020B0604020202020204" pitchFamily="34" charset="0"/>
              <a:buChar char="•"/>
            </a:pPr>
            <a:r>
              <a:rPr lang="en-GB" sz="1800" b="1" dirty="0"/>
              <a:t>Ambient risks</a:t>
            </a:r>
            <a:r>
              <a:rPr lang="en-GB" sz="1800" dirty="0"/>
              <a:t>: noise, high temperatures and low temperatures.</a:t>
            </a:r>
          </a:p>
          <a:p>
            <a:pPr marL="173387" indent="-173387">
              <a:buFont typeface="Arial" panose="020B0604020202020204" pitchFamily="34" charset="0"/>
              <a:buChar char="•"/>
            </a:pPr>
            <a:endParaRPr lang="en-GB" sz="1800" dirty="0"/>
          </a:p>
          <a:p>
            <a:r>
              <a:rPr lang="en-GB" sz="1800" b="1" dirty="0"/>
              <a:t>Graph shows:</a:t>
            </a:r>
          </a:p>
          <a:p>
            <a:pPr marL="288979" indent="-288979">
              <a:buFont typeface="Arial" panose="020B0604020202020204" pitchFamily="34" charset="0"/>
              <a:buChar char="•"/>
            </a:pPr>
            <a:r>
              <a:rPr lang="en-GB" sz="1800" b="1" dirty="0"/>
              <a:t>Men more exposed to the three categories of risks at each age group, ambient is the highest exposure</a:t>
            </a:r>
          </a:p>
          <a:p>
            <a:pPr marL="288979" indent="-288979">
              <a:buFont typeface="Arial" panose="020B0604020202020204" pitchFamily="34" charset="0"/>
              <a:buChar char="•"/>
            </a:pPr>
            <a:r>
              <a:rPr lang="en-GB" sz="1800" b="1" dirty="0"/>
              <a:t>Women the greatest risks are posture-related</a:t>
            </a:r>
          </a:p>
          <a:p>
            <a:pPr marL="288979" indent="-288979">
              <a:buFont typeface="Arial" panose="020B0604020202020204" pitchFamily="34" charset="0"/>
              <a:buChar char="•"/>
            </a:pPr>
            <a:r>
              <a:rPr lang="en-GB" sz="1800" b="1" dirty="0"/>
              <a:t>There is little reduction in exposure for older workers</a:t>
            </a:r>
          </a:p>
          <a:p>
            <a:endParaRPr lang="en-GB" sz="1800" dirty="0"/>
          </a:p>
          <a:p>
            <a:endParaRPr lang="en-GB" sz="1800" dirty="0"/>
          </a:p>
        </p:txBody>
      </p:sp>
      <p:sp>
        <p:nvSpPr>
          <p:cNvPr id="4" name="Slide Number Placeholder 3"/>
          <p:cNvSpPr>
            <a:spLocks noGrp="1"/>
          </p:cNvSpPr>
          <p:nvPr>
            <p:ph type="sldNum" sz="quarter" idx="10"/>
          </p:nvPr>
        </p:nvSpPr>
        <p:spPr/>
        <p:txBody>
          <a:bodyPr/>
          <a:lstStyle/>
          <a:p>
            <a:fld id="{E4C7F497-F882-4766-8042-535CF9123A19}" type="slidenum">
              <a:rPr lang="en-GB" smtClean="0"/>
              <a:pPr/>
              <a:t>12</a:t>
            </a:fld>
            <a:endParaRPr lang="en-GB"/>
          </a:p>
        </p:txBody>
      </p:sp>
    </p:spTree>
    <p:extLst>
      <p:ext uri="{BB962C8B-B14F-4D97-AF65-F5344CB8AC3E}">
        <p14:creationId xmlns:p14="http://schemas.microsoft.com/office/powerpoint/2010/main" val="8800211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defTabSz="924733">
              <a:defRPr/>
            </a:pPr>
            <a:r>
              <a:rPr lang="en-GB" b="1" dirty="0"/>
              <a:t>Here we see it by occupation – risks are highest in the manual or ‘blue collar’ jobs. </a:t>
            </a:r>
          </a:p>
          <a:p>
            <a:pPr marL="0" lvl="1" defTabSz="924733">
              <a:defRPr/>
            </a:pPr>
            <a:endParaRPr lang="en-GB" b="1" dirty="0"/>
          </a:p>
          <a:p>
            <a:pPr marL="0" lvl="1" defTabSz="924733">
              <a:defRPr/>
            </a:pPr>
            <a:r>
              <a:rPr lang="en-GB" b="1" dirty="0"/>
              <a:t>Female-dominated clerical jobs have the fewest risks – but even here we should note posture, eye strain and repetitive strain injury from computer-based work</a:t>
            </a:r>
          </a:p>
          <a:p>
            <a:pPr marL="0" lvl="1" defTabSz="924733">
              <a:defRPr/>
            </a:pPr>
            <a:endParaRPr lang="en-GB" b="1" dirty="0"/>
          </a:p>
          <a:p>
            <a:pPr marL="0" lvl="1" defTabSz="924733">
              <a:defRPr/>
            </a:pPr>
            <a:endParaRPr lang="en-GB" b="1" dirty="0"/>
          </a:p>
          <a:p>
            <a:pPr marL="0" lvl="1" defTabSz="924733">
              <a:defRPr/>
            </a:pPr>
            <a:r>
              <a:rPr lang="en-GB" dirty="0"/>
              <a:t>****can you try and re-run to disaggregate by gender??  </a:t>
            </a:r>
          </a:p>
          <a:p>
            <a:pPr marL="0" lvl="1" defTabSz="924733">
              <a:defRPr/>
            </a:pPr>
            <a:endParaRPr lang="en-GB" b="1" dirty="0"/>
          </a:p>
          <a:p>
            <a:pPr marL="173387" lvl="1" indent="-173387" defTabSz="924733">
              <a:buFontTx/>
              <a:buChar char="-"/>
              <a:defRPr/>
            </a:pPr>
            <a:r>
              <a:rPr lang="en-GB" dirty="0"/>
              <a:t>This will be complicated as the three categories of risk are derived and recoded and an index score is constructed – not sure how I’d do this index score yet. Will revisit</a:t>
            </a:r>
          </a:p>
          <a:p>
            <a:pPr marL="173387" lvl="1" indent="-173387" defTabSz="924733">
              <a:buFontTx/>
              <a:buChar char="-"/>
              <a:defRPr/>
            </a:pPr>
            <a:endParaRPr lang="en-GB" dirty="0"/>
          </a:p>
        </p:txBody>
      </p:sp>
      <p:sp>
        <p:nvSpPr>
          <p:cNvPr id="4" name="Slide Number Placeholder 3"/>
          <p:cNvSpPr>
            <a:spLocks noGrp="1"/>
          </p:cNvSpPr>
          <p:nvPr>
            <p:ph type="sldNum" sz="quarter" idx="10"/>
          </p:nvPr>
        </p:nvSpPr>
        <p:spPr/>
        <p:txBody>
          <a:bodyPr/>
          <a:lstStyle/>
          <a:p>
            <a:fld id="{E4C7F497-F882-4766-8042-535CF9123A19}" type="slidenum">
              <a:rPr lang="en-GB" smtClean="0"/>
              <a:pPr/>
              <a:t>13</a:t>
            </a:fld>
            <a:endParaRPr lang="en-GB"/>
          </a:p>
        </p:txBody>
      </p:sp>
    </p:spTree>
    <p:extLst>
      <p:ext uri="{BB962C8B-B14F-4D97-AF65-F5344CB8AC3E}">
        <p14:creationId xmlns:p14="http://schemas.microsoft.com/office/powerpoint/2010/main" val="19685374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Women more</a:t>
            </a:r>
            <a:r>
              <a:rPr lang="en-GB" baseline="0" dirty="0" smtClean="0"/>
              <a:t> at risk than men in financial services, retail, hotels and catering, transport, agriculture</a:t>
            </a:r>
          </a:p>
          <a:p>
            <a:endParaRPr lang="en-GB" baseline="0" dirty="0" smtClean="0"/>
          </a:p>
          <a:p>
            <a:r>
              <a:rPr lang="en-GB" baseline="0" dirty="0" smtClean="0"/>
              <a:t>Men more at risk than women in education, public administration, health</a:t>
            </a:r>
          </a:p>
          <a:p>
            <a:endParaRPr lang="en-GB" baseline="0" dirty="0" smtClean="0"/>
          </a:p>
          <a:p>
            <a:r>
              <a:rPr lang="en-GB" baseline="0" dirty="0" smtClean="0"/>
              <a:t>Parent-</a:t>
            </a:r>
            <a:r>
              <a:rPr lang="en-GB" baseline="0" dirty="0" err="1" smtClean="0"/>
              <a:t>Thirion</a:t>
            </a:r>
            <a:r>
              <a:rPr lang="en-GB" baseline="0" dirty="0" smtClean="0"/>
              <a:t> et al Fig 31.</a:t>
            </a:r>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E4C7F497-F882-4766-8042-535CF9123A19}" type="slidenum">
              <a:rPr lang="en-GB" smtClean="0"/>
              <a:pPr/>
              <a:t>14</a:t>
            </a:fld>
            <a:endParaRPr lang="en-GB"/>
          </a:p>
        </p:txBody>
      </p:sp>
    </p:spTree>
    <p:extLst>
      <p:ext uri="{BB962C8B-B14F-4D97-AF65-F5344CB8AC3E}">
        <p14:creationId xmlns:p14="http://schemas.microsoft.com/office/powerpoint/2010/main" val="40397175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4C7F497-F882-4766-8042-535CF9123A19}" type="slidenum">
              <a:rPr lang="en-GB" smtClean="0"/>
              <a:pPr/>
              <a:t>15</a:t>
            </a:fld>
            <a:endParaRPr lang="en-GB"/>
          </a:p>
        </p:txBody>
      </p:sp>
    </p:spTree>
    <p:extLst>
      <p:ext uri="{BB962C8B-B14F-4D97-AF65-F5344CB8AC3E}">
        <p14:creationId xmlns:p14="http://schemas.microsoft.com/office/powerpoint/2010/main" val="32604234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u="sng" dirty="0"/>
          </a:p>
          <a:p>
            <a:r>
              <a:rPr lang="en-GB" b="1" u="sng" dirty="0"/>
              <a:t>Work intensity can be damaging to health – stress, physically demanding</a:t>
            </a:r>
          </a:p>
          <a:p>
            <a:endParaRPr lang="en-GB" sz="1800" b="1" dirty="0"/>
          </a:p>
          <a:p>
            <a:r>
              <a:rPr lang="en-GB" sz="1800" b="1" dirty="0"/>
              <a:t>Women more at risk of high speed in </a:t>
            </a:r>
          </a:p>
          <a:p>
            <a:pPr marL="288979" indent="-288979">
              <a:buFont typeface="Arial" panose="020B0604020202020204" pitchFamily="34" charset="0"/>
              <a:buChar char="•"/>
            </a:pPr>
            <a:r>
              <a:rPr lang="en-GB" sz="1800" b="1" dirty="0"/>
              <a:t>Management &amp; associate professionals (nursing)</a:t>
            </a:r>
          </a:p>
          <a:p>
            <a:pPr marL="288979" indent="-288979">
              <a:buFont typeface="Arial" panose="020B0604020202020204" pitchFamily="34" charset="0"/>
              <a:buChar char="•"/>
            </a:pPr>
            <a:r>
              <a:rPr lang="en-GB" sz="1800" b="1" dirty="0"/>
              <a:t>Service &amp; sales</a:t>
            </a:r>
          </a:p>
          <a:p>
            <a:pPr marL="288979" indent="-288979">
              <a:buFont typeface="Arial" panose="020B0604020202020204" pitchFamily="34" charset="0"/>
              <a:buChar char="•"/>
            </a:pPr>
            <a:r>
              <a:rPr lang="en-GB" sz="1800" b="1" dirty="0"/>
              <a:t>Craft</a:t>
            </a:r>
          </a:p>
          <a:p>
            <a:pPr marL="288979" indent="-288979">
              <a:buFont typeface="Arial" panose="020B0604020202020204" pitchFamily="34" charset="0"/>
              <a:buChar char="•"/>
            </a:pPr>
            <a:r>
              <a:rPr lang="en-GB" sz="1800" b="1" dirty="0"/>
              <a:t>Machine operatives</a:t>
            </a:r>
          </a:p>
          <a:p>
            <a:pPr marL="288979" indent="-288979">
              <a:buFont typeface="Arial" panose="020B0604020202020204" pitchFamily="34" charset="0"/>
              <a:buChar char="•"/>
            </a:pPr>
            <a:endParaRPr lang="en-GB" sz="1800" b="1" dirty="0"/>
          </a:p>
          <a:p>
            <a:r>
              <a:rPr lang="en-GB" sz="1800" b="1" dirty="0"/>
              <a:t>Same applies when measures working to </a:t>
            </a:r>
            <a:r>
              <a:rPr lang="en-GB" sz="1800" b="1" u="sng" dirty="0"/>
              <a:t>tight deadlines (graph not shown)</a:t>
            </a:r>
          </a:p>
        </p:txBody>
      </p:sp>
      <p:sp>
        <p:nvSpPr>
          <p:cNvPr id="4" name="Slide Number Placeholder 3"/>
          <p:cNvSpPr>
            <a:spLocks noGrp="1"/>
          </p:cNvSpPr>
          <p:nvPr>
            <p:ph type="sldNum" sz="quarter" idx="10"/>
          </p:nvPr>
        </p:nvSpPr>
        <p:spPr/>
        <p:txBody>
          <a:bodyPr/>
          <a:lstStyle/>
          <a:p>
            <a:fld id="{E4C7F497-F882-4766-8042-535CF9123A19}" type="slidenum">
              <a:rPr lang="en-GB" smtClean="0"/>
              <a:pPr/>
              <a:t>16</a:t>
            </a:fld>
            <a:endParaRPr lang="en-GB"/>
          </a:p>
        </p:txBody>
      </p:sp>
    </p:spTree>
    <p:extLst>
      <p:ext uri="{BB962C8B-B14F-4D97-AF65-F5344CB8AC3E}">
        <p14:creationId xmlns:p14="http://schemas.microsoft.com/office/powerpoint/2010/main" val="24744267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u="sng" dirty="0"/>
          </a:p>
          <a:p>
            <a:r>
              <a:rPr lang="en-GB" sz="1800" b="1" dirty="0"/>
              <a:t>% who do not have enough time to do their job (sometimes, rarely or never): </a:t>
            </a:r>
          </a:p>
          <a:p>
            <a:r>
              <a:rPr lang="en-GB" sz="1800" b="1" dirty="0"/>
              <a:t>women more at risk in </a:t>
            </a:r>
          </a:p>
          <a:p>
            <a:pPr marL="288979" indent="-288979">
              <a:buFont typeface="Arial" panose="020B0604020202020204" pitchFamily="34" charset="0"/>
              <a:buChar char="•"/>
            </a:pPr>
            <a:r>
              <a:rPr lang="en-GB" sz="1800" b="1" dirty="0"/>
              <a:t>Management, </a:t>
            </a:r>
          </a:p>
          <a:p>
            <a:pPr marL="288979" indent="-288979">
              <a:buFont typeface="Arial" panose="020B0604020202020204" pitchFamily="34" charset="0"/>
              <a:buChar char="•"/>
            </a:pPr>
            <a:r>
              <a:rPr lang="en-GB" sz="1800" b="1" dirty="0"/>
              <a:t>Professionals &amp; associate professionals</a:t>
            </a:r>
          </a:p>
          <a:p>
            <a:endParaRPr lang="en-GB" baseline="0" dirty="0" smtClean="0"/>
          </a:p>
          <a:p>
            <a:endParaRPr lang="en-GB" baseline="0" dirty="0" smtClean="0"/>
          </a:p>
        </p:txBody>
      </p:sp>
      <p:sp>
        <p:nvSpPr>
          <p:cNvPr id="4" name="Slide Number Placeholder 3"/>
          <p:cNvSpPr>
            <a:spLocks noGrp="1"/>
          </p:cNvSpPr>
          <p:nvPr>
            <p:ph type="sldNum" sz="quarter" idx="10"/>
          </p:nvPr>
        </p:nvSpPr>
        <p:spPr/>
        <p:txBody>
          <a:bodyPr/>
          <a:lstStyle/>
          <a:p>
            <a:fld id="{E4C7F497-F882-4766-8042-535CF9123A19}" type="slidenum">
              <a:rPr lang="en-GB" smtClean="0"/>
              <a:pPr/>
              <a:t>17</a:t>
            </a:fld>
            <a:endParaRPr lang="en-GB"/>
          </a:p>
        </p:txBody>
      </p:sp>
    </p:spTree>
    <p:extLst>
      <p:ext uri="{BB962C8B-B14F-4D97-AF65-F5344CB8AC3E}">
        <p14:creationId xmlns:p14="http://schemas.microsoft.com/office/powerpoint/2010/main" val="41761731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4C7F497-F882-4766-8042-535CF9123A19}" type="slidenum">
              <a:rPr lang="en-GB" smtClean="0"/>
              <a:pPr/>
              <a:t>18</a:t>
            </a:fld>
            <a:endParaRPr lang="en-GB"/>
          </a:p>
        </p:txBody>
      </p:sp>
    </p:spTree>
    <p:extLst>
      <p:ext uri="{BB962C8B-B14F-4D97-AF65-F5344CB8AC3E}">
        <p14:creationId xmlns:p14="http://schemas.microsoft.com/office/powerpoint/2010/main" val="38260370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733">
              <a:defRPr/>
            </a:pPr>
            <a:r>
              <a:rPr lang="en-GB" sz="1800" b="1" dirty="0">
                <a:solidFill>
                  <a:schemeClr val="accent1"/>
                </a:solidFill>
              </a:rPr>
              <a:t>Prevalence of health outcomes, by gender and occupation (%): health and safety at risk because of work</a:t>
            </a:r>
          </a:p>
          <a:p>
            <a:pPr defTabSz="924733">
              <a:defRPr/>
            </a:pPr>
            <a:endParaRPr lang="en-GB" sz="1800" b="1" dirty="0">
              <a:solidFill>
                <a:schemeClr val="accent1"/>
              </a:solidFill>
            </a:endParaRPr>
          </a:p>
          <a:p>
            <a:pPr marL="288979" indent="-288979" defTabSz="924733">
              <a:buFont typeface="Arial" panose="020B0604020202020204" pitchFamily="34" charset="0"/>
              <a:buChar char="•"/>
              <a:defRPr/>
            </a:pPr>
            <a:r>
              <a:rPr lang="en-GB" sz="1800" b="1" dirty="0">
                <a:solidFill>
                  <a:schemeClr val="accent1"/>
                </a:solidFill>
              </a:rPr>
              <a:t>Men more likely to perceive that their job puts their health and safety at risk – except among professionals</a:t>
            </a:r>
          </a:p>
          <a:p>
            <a:endParaRPr lang="en-GB" dirty="0"/>
          </a:p>
        </p:txBody>
      </p:sp>
      <p:sp>
        <p:nvSpPr>
          <p:cNvPr id="4" name="Slide Number Placeholder 3"/>
          <p:cNvSpPr>
            <a:spLocks noGrp="1"/>
          </p:cNvSpPr>
          <p:nvPr>
            <p:ph type="sldNum" sz="quarter" idx="10"/>
          </p:nvPr>
        </p:nvSpPr>
        <p:spPr/>
        <p:txBody>
          <a:bodyPr/>
          <a:lstStyle/>
          <a:p>
            <a:fld id="{E4C7F497-F882-4766-8042-535CF9123A19}" type="slidenum">
              <a:rPr lang="en-GB" smtClean="0"/>
              <a:pPr/>
              <a:t>19</a:t>
            </a:fld>
            <a:endParaRPr lang="en-GB"/>
          </a:p>
        </p:txBody>
      </p:sp>
    </p:spTree>
    <p:extLst>
      <p:ext uri="{BB962C8B-B14F-4D97-AF65-F5344CB8AC3E}">
        <p14:creationId xmlns:p14="http://schemas.microsoft.com/office/powerpoint/2010/main" val="16629939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88979" indent="-288979">
              <a:buFont typeface="Arial" panose="020B0604020202020204" pitchFamily="34" charset="0"/>
              <a:buChar char="•"/>
            </a:pPr>
            <a:r>
              <a:rPr lang="en-GB" sz="1800" b="1" u="sng" dirty="0"/>
              <a:t>Health inequalities, division of labour, gender inequalities and structural causes of vulnerability</a:t>
            </a:r>
          </a:p>
          <a:p>
            <a:pPr marL="288979" indent="-288979">
              <a:buFont typeface="Arial" panose="020B0604020202020204" pitchFamily="34" charset="0"/>
              <a:buChar char="•"/>
            </a:pPr>
            <a:endParaRPr lang="en-GB" sz="1800" dirty="0"/>
          </a:p>
          <a:p>
            <a:pPr marL="288979" indent="-288979">
              <a:buFont typeface="Arial" panose="020B0604020202020204" pitchFamily="34" charset="0"/>
              <a:buChar char="•"/>
            </a:pPr>
            <a:r>
              <a:rPr lang="en-GB" sz="1800" dirty="0"/>
              <a:t>A gender approach to social inequalities in health must bring employment and work into the equation. </a:t>
            </a:r>
          </a:p>
          <a:p>
            <a:pPr marL="288979" indent="-288979">
              <a:buFont typeface="Arial" panose="020B0604020202020204" pitchFamily="34" charset="0"/>
              <a:buChar char="•"/>
            </a:pPr>
            <a:endParaRPr lang="en-GB" sz="1800" dirty="0"/>
          </a:p>
          <a:p>
            <a:pPr marL="288979" indent="-288979">
              <a:buFont typeface="Arial" panose="020B0604020202020204" pitchFamily="34" charset="0"/>
              <a:buChar char="•"/>
            </a:pPr>
            <a:r>
              <a:rPr lang="en-GB" sz="1800" dirty="0"/>
              <a:t>Women and men are not identically placed in terms of the job ladder, status, job types and sectors of activity. </a:t>
            </a:r>
          </a:p>
          <a:p>
            <a:pPr marL="288979" indent="-288979">
              <a:buFont typeface="Arial" panose="020B0604020202020204" pitchFamily="34" charset="0"/>
              <a:buChar char="•"/>
            </a:pPr>
            <a:endParaRPr lang="en-GB" sz="1800" dirty="0"/>
          </a:p>
          <a:p>
            <a:pPr marL="288979" indent="-288979">
              <a:buFont typeface="Arial" panose="020B0604020202020204" pitchFamily="34" charset="0"/>
              <a:buChar char="•"/>
            </a:pPr>
            <a:r>
              <a:rPr lang="en-GB" sz="1800" dirty="0"/>
              <a:t>Equality policies have not – as yet – rolled back the most basic gender inequalities in employment. </a:t>
            </a:r>
          </a:p>
          <a:p>
            <a:pPr marL="288979" indent="-288979">
              <a:buFont typeface="Arial" panose="020B0604020202020204" pitchFamily="34" charset="0"/>
              <a:buChar char="•"/>
            </a:pPr>
            <a:endParaRPr lang="en-GB" sz="1800" dirty="0"/>
          </a:p>
          <a:p>
            <a:pPr marL="288979" indent="-288979">
              <a:buFont typeface="Arial" panose="020B0604020202020204" pitchFamily="34" charset="0"/>
              <a:buChar char="•"/>
            </a:pPr>
            <a:r>
              <a:rPr lang="en-GB" sz="1800" dirty="0"/>
              <a:t>The hazards and constraints of work have held women’s employment rates down and negatively impacted their health.</a:t>
            </a:r>
          </a:p>
          <a:p>
            <a:pPr marL="288979" indent="-288979">
              <a:buFont typeface="Arial" panose="020B0604020202020204" pitchFamily="34" charset="0"/>
              <a:buChar char="•"/>
            </a:pPr>
            <a:endParaRPr lang="en-GB" sz="1800" dirty="0"/>
          </a:p>
        </p:txBody>
      </p:sp>
      <p:sp>
        <p:nvSpPr>
          <p:cNvPr id="4" name="Slide Number Placeholder 3"/>
          <p:cNvSpPr>
            <a:spLocks noGrp="1"/>
          </p:cNvSpPr>
          <p:nvPr>
            <p:ph type="sldNum" sz="quarter" idx="10"/>
          </p:nvPr>
        </p:nvSpPr>
        <p:spPr/>
        <p:txBody>
          <a:bodyPr/>
          <a:lstStyle/>
          <a:p>
            <a:fld id="{E4C7F497-F882-4766-8042-535CF9123A19}" type="slidenum">
              <a:rPr lang="en-GB" smtClean="0"/>
              <a:pPr/>
              <a:t>2</a:t>
            </a:fld>
            <a:endParaRPr lang="en-GB"/>
          </a:p>
        </p:txBody>
      </p:sp>
    </p:spTree>
    <p:extLst>
      <p:ext uri="{BB962C8B-B14F-4D97-AF65-F5344CB8AC3E}">
        <p14:creationId xmlns:p14="http://schemas.microsoft.com/office/powerpoint/2010/main" val="40397175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a:p>
            <a:endParaRPr lang="en-GB" b="1" dirty="0"/>
          </a:p>
        </p:txBody>
      </p:sp>
      <p:sp>
        <p:nvSpPr>
          <p:cNvPr id="4" name="Slide Number Placeholder 3"/>
          <p:cNvSpPr>
            <a:spLocks noGrp="1"/>
          </p:cNvSpPr>
          <p:nvPr>
            <p:ph type="sldNum" sz="quarter" idx="10"/>
          </p:nvPr>
        </p:nvSpPr>
        <p:spPr/>
        <p:txBody>
          <a:bodyPr/>
          <a:lstStyle/>
          <a:p>
            <a:fld id="{E4C7F497-F882-4766-8042-535CF9123A19}" type="slidenum">
              <a:rPr lang="en-GB" smtClean="0"/>
              <a:pPr/>
              <a:t>20</a:t>
            </a:fld>
            <a:endParaRPr lang="en-GB"/>
          </a:p>
        </p:txBody>
      </p:sp>
    </p:spTree>
    <p:extLst>
      <p:ext uri="{BB962C8B-B14F-4D97-AF65-F5344CB8AC3E}">
        <p14:creationId xmlns:p14="http://schemas.microsoft.com/office/powerpoint/2010/main" val="30942532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dirty="0">
                <a:solidFill>
                  <a:schemeClr val="accent1"/>
                </a:solidFill>
              </a:rPr>
              <a:t>Prevalence of health outcomes, by gender and occupation (%): Poor general health (fair, bad, very bad)</a:t>
            </a:r>
          </a:p>
          <a:p>
            <a:endParaRPr lang="en-GB" sz="1800" b="1" dirty="0">
              <a:solidFill>
                <a:schemeClr val="accent1"/>
              </a:solidFill>
            </a:endParaRPr>
          </a:p>
          <a:p>
            <a:pPr marL="173387" indent="-173387">
              <a:buFont typeface="Arial" panose="020B0604020202020204" pitchFamily="34" charset="0"/>
              <a:buChar char="•"/>
            </a:pPr>
            <a:r>
              <a:rPr lang="en-GB" sz="1800" b="1" dirty="0">
                <a:solidFill>
                  <a:schemeClr val="accent1"/>
                </a:solidFill>
              </a:rPr>
              <a:t>Women have poor health – except men in clerical work </a:t>
            </a:r>
            <a:r>
              <a:rPr lang="en-GB" sz="1800" b="1" u="sng" dirty="0">
                <a:solidFill>
                  <a:schemeClr val="accent1"/>
                </a:solidFill>
              </a:rPr>
              <a:t>and</a:t>
            </a:r>
            <a:r>
              <a:rPr lang="en-GB" sz="1800" b="1" dirty="0">
                <a:solidFill>
                  <a:schemeClr val="accent1"/>
                </a:solidFill>
              </a:rPr>
              <a:t> no difference for associate professionals</a:t>
            </a:r>
          </a:p>
          <a:p>
            <a:pPr marL="173387" indent="-173387">
              <a:buFont typeface="Arial" panose="020B0604020202020204" pitchFamily="34" charset="0"/>
              <a:buChar char="•"/>
            </a:pPr>
            <a:endParaRPr lang="en-GB" sz="1800" b="1" dirty="0">
              <a:solidFill>
                <a:schemeClr val="accent1"/>
              </a:solidFill>
            </a:endParaRPr>
          </a:p>
          <a:p>
            <a:r>
              <a:rPr lang="en-GB" sz="1800" b="1" dirty="0"/>
              <a:t>Fagan and </a:t>
            </a:r>
            <a:r>
              <a:rPr lang="en-GB" sz="1800" b="1" dirty="0" err="1"/>
              <a:t>Burchell</a:t>
            </a:r>
            <a:r>
              <a:rPr lang="en-GB" sz="1800" b="1" dirty="0"/>
              <a:t> (2002) and </a:t>
            </a:r>
            <a:r>
              <a:rPr lang="en-GB" sz="1800" b="1" dirty="0" err="1"/>
              <a:t>Burchell</a:t>
            </a:r>
            <a:r>
              <a:rPr lang="en-GB" sz="1800" b="1" dirty="0"/>
              <a:t>, Fagan et al (2007)Workers more likely to report their work affects their health if exposed to </a:t>
            </a:r>
          </a:p>
          <a:p>
            <a:pPr marL="173387" indent="-173387">
              <a:buFont typeface="Arial" panose="020B0604020202020204" pitchFamily="34" charset="0"/>
              <a:buChar char="•"/>
            </a:pPr>
            <a:r>
              <a:rPr lang="en-GB" sz="1800" b="1" dirty="0"/>
              <a:t>Poor physical working conditions (posture, ambient, and to lesser extent biological/chemical risks)</a:t>
            </a:r>
          </a:p>
          <a:p>
            <a:endParaRPr lang="en-GB" sz="1800" b="1" dirty="0"/>
          </a:p>
          <a:p>
            <a:pPr marL="173387" indent="-173387">
              <a:buFont typeface="Arial" panose="020B0604020202020204" pitchFamily="34" charset="0"/>
              <a:buChar char="•"/>
            </a:pPr>
            <a:r>
              <a:rPr lang="en-GB" sz="1800" b="1" dirty="0"/>
              <a:t>Long working hours, unsocial working hours, high work intensity. </a:t>
            </a:r>
          </a:p>
          <a:p>
            <a:endParaRPr lang="en-GB" sz="1800" b="1" dirty="0"/>
          </a:p>
          <a:p>
            <a:pPr marL="173387" indent="-173387">
              <a:buFont typeface="Arial" panose="020B0604020202020204" pitchFamily="34" charset="0"/>
              <a:buChar char="•"/>
            </a:pPr>
            <a:r>
              <a:rPr lang="en-GB" sz="1800" b="1" dirty="0"/>
              <a:t>Autonomy slightly reduced the risk of work-related illness, as does part-time work</a:t>
            </a:r>
          </a:p>
          <a:p>
            <a:pPr marL="173387" indent="-173387">
              <a:buFont typeface="Arial" panose="020B0604020202020204" pitchFamily="34" charset="0"/>
              <a:buChar char="•"/>
            </a:pPr>
            <a:endParaRPr lang="en-GB" sz="1800" b="1" dirty="0"/>
          </a:p>
          <a:p>
            <a:pPr marL="173387" indent="-173387">
              <a:buFont typeface="Arial" panose="020B0604020202020204" pitchFamily="34" charset="0"/>
              <a:buChar char="•"/>
            </a:pPr>
            <a:r>
              <a:rPr lang="en-GB" sz="1800" b="1" dirty="0"/>
              <a:t>Women report more work-related illnesses than men when the above risks and occupational group is controlled in multiple regression for</a:t>
            </a:r>
          </a:p>
          <a:p>
            <a:pPr marL="173387" indent="-173387">
              <a:buFont typeface="Arial" panose="020B0604020202020204" pitchFamily="34" charset="0"/>
              <a:buChar char="•"/>
            </a:pPr>
            <a:endParaRPr lang="en-GB" sz="1800" b="1" dirty="0"/>
          </a:p>
          <a:p>
            <a:pPr marL="173387" indent="-173387">
              <a:buFont typeface="Arial" panose="020B0604020202020204" pitchFamily="34" charset="0"/>
              <a:buChar char="•"/>
            </a:pPr>
            <a:r>
              <a:rPr lang="en-GB" sz="1800" b="1" dirty="0"/>
              <a:t>What these results tell us is that women’s health is more influenced by their working conditions than men’s but it doesn’t tell us why.</a:t>
            </a:r>
          </a:p>
          <a:p>
            <a:pPr marL="173387" indent="-173387">
              <a:buFont typeface="Arial" panose="020B0604020202020204" pitchFamily="34" charset="0"/>
              <a:buChar char="•"/>
            </a:pPr>
            <a:endParaRPr lang="en-GB" sz="1800" b="1" dirty="0"/>
          </a:p>
          <a:p>
            <a:pPr marL="635754" lvl="1" indent="-173387">
              <a:buFont typeface="Arial" panose="020B0604020202020204" pitchFamily="34" charset="0"/>
              <a:buChar char="•"/>
            </a:pPr>
            <a:r>
              <a:rPr lang="en-GB" sz="1800" b="1" dirty="0"/>
              <a:t>It might be we are not picking up the full picture about the nature of the jobs they do? </a:t>
            </a:r>
          </a:p>
          <a:p>
            <a:pPr marL="173387" indent="-173387">
              <a:buFont typeface="Arial" panose="020B0604020202020204" pitchFamily="34" charset="0"/>
              <a:buChar char="•"/>
            </a:pPr>
            <a:endParaRPr lang="en-GB" sz="1800" b="1" dirty="0"/>
          </a:p>
          <a:p>
            <a:pPr marL="635754" lvl="1" indent="-173387">
              <a:buFont typeface="Arial" panose="020B0604020202020204" pitchFamily="34" charset="0"/>
              <a:buChar char="•"/>
            </a:pPr>
            <a:r>
              <a:rPr lang="en-GB" sz="1800" b="1" dirty="0"/>
              <a:t>Or the additional domestic workload (stress of coordinating employment with childcare </a:t>
            </a:r>
            <a:r>
              <a:rPr lang="en-GB" sz="1800" b="1" dirty="0" err="1"/>
              <a:t>etc</a:t>
            </a:r>
            <a:r>
              <a:rPr lang="en-GB" sz="1800" b="1" dirty="0"/>
              <a:t> even if some  mothers are able to reduce their hours to make it fit better)? </a:t>
            </a:r>
          </a:p>
          <a:p>
            <a:pPr marL="173387" indent="-173387">
              <a:buFont typeface="Arial" panose="020B0604020202020204" pitchFamily="34" charset="0"/>
              <a:buChar char="•"/>
            </a:pPr>
            <a:endParaRPr lang="en-GB" sz="1800" b="1" dirty="0"/>
          </a:p>
          <a:p>
            <a:pPr marL="635754" lvl="1" indent="-173387">
              <a:buFont typeface="Arial" panose="020B0604020202020204" pitchFamily="34" charset="0"/>
              <a:buChar char="•"/>
            </a:pPr>
            <a:r>
              <a:rPr lang="en-GB" sz="1800" b="1" dirty="0"/>
              <a:t>Or a greater susceptibility to stress and a greater pre-disposition to depression (e.g. </a:t>
            </a:r>
            <a:r>
              <a:rPr lang="en-GB" sz="1800" b="1" dirty="0" err="1"/>
              <a:t>Weissman</a:t>
            </a:r>
            <a:r>
              <a:rPr lang="en-GB" sz="1800" b="1" dirty="0"/>
              <a:t> et al 1996)?</a:t>
            </a:r>
          </a:p>
          <a:p>
            <a:pPr marL="173387" indent="-173387">
              <a:buFont typeface="Arial" panose="020B0604020202020204" pitchFamily="34" charset="0"/>
              <a:buChar char="•"/>
            </a:pPr>
            <a:endParaRPr lang="en-GB" sz="1800" b="1" dirty="0"/>
          </a:p>
          <a:p>
            <a:pPr marL="173387" indent="-173387">
              <a:buFont typeface="Arial" panose="020B0604020202020204" pitchFamily="34" charset="0"/>
              <a:buChar char="•"/>
            </a:pPr>
            <a:endParaRPr lang="en-GB" sz="1800" b="1" dirty="0"/>
          </a:p>
        </p:txBody>
      </p:sp>
      <p:sp>
        <p:nvSpPr>
          <p:cNvPr id="4" name="Slide Number Placeholder 3"/>
          <p:cNvSpPr>
            <a:spLocks noGrp="1"/>
          </p:cNvSpPr>
          <p:nvPr>
            <p:ph type="sldNum" sz="quarter" idx="10"/>
          </p:nvPr>
        </p:nvSpPr>
        <p:spPr/>
        <p:txBody>
          <a:bodyPr/>
          <a:lstStyle/>
          <a:p>
            <a:fld id="{E4C7F497-F882-4766-8042-535CF9123A19}" type="slidenum">
              <a:rPr lang="en-GB" smtClean="0"/>
              <a:pPr/>
              <a:t>21</a:t>
            </a:fld>
            <a:endParaRPr lang="en-GB"/>
          </a:p>
        </p:txBody>
      </p:sp>
    </p:spTree>
    <p:extLst>
      <p:ext uri="{BB962C8B-B14F-4D97-AF65-F5344CB8AC3E}">
        <p14:creationId xmlns:p14="http://schemas.microsoft.com/office/powerpoint/2010/main" val="9263014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dirty="0">
                <a:solidFill>
                  <a:schemeClr val="accent1"/>
                </a:solidFill>
              </a:rPr>
              <a:t>Prevalence of health outcomes, by gender and occupation (%): Mental health risk</a:t>
            </a:r>
          </a:p>
          <a:p>
            <a:endParaRPr lang="en-GB" sz="1800" b="1" dirty="0">
              <a:solidFill>
                <a:schemeClr val="accent1"/>
              </a:solidFill>
            </a:endParaRPr>
          </a:p>
          <a:p>
            <a:r>
              <a:rPr lang="en-GB" sz="1800" b="1" dirty="0"/>
              <a:t>The five questions used by the WHO-5 index assess:</a:t>
            </a:r>
          </a:p>
          <a:p>
            <a:r>
              <a:rPr lang="en-GB" sz="1800" b="1" dirty="0"/>
              <a:t>- positive mood (good spirit, relaxation);</a:t>
            </a:r>
          </a:p>
          <a:p>
            <a:r>
              <a:rPr lang="en-GB" sz="1800" b="1" dirty="0"/>
              <a:t>- vitality (being active and waking up fresh and rested);</a:t>
            </a:r>
          </a:p>
          <a:p>
            <a:r>
              <a:rPr lang="en-GB" sz="1800" b="1" dirty="0"/>
              <a:t>- general interest (being interested in things).</a:t>
            </a:r>
          </a:p>
          <a:p>
            <a:endParaRPr lang="en-GB" sz="1800" b="1" dirty="0"/>
          </a:p>
          <a:p>
            <a:r>
              <a:rPr lang="en-GB" sz="1800" b="1" dirty="0"/>
              <a:t>The answers score from 0 to 25. Levels below 13 indicate a poor mental well-being - referred to as ‘mental health at risk’ in the Parent-</a:t>
            </a:r>
            <a:r>
              <a:rPr lang="en-GB" sz="1800" b="1" dirty="0" err="1"/>
              <a:t>Thirion</a:t>
            </a:r>
            <a:r>
              <a:rPr lang="en-GB" sz="1800" b="1" dirty="0"/>
              <a:t> et al report that this graph was adapted from.</a:t>
            </a:r>
          </a:p>
          <a:p>
            <a:endParaRPr lang="en-GB" sz="1800" b="1" dirty="0"/>
          </a:p>
          <a:p>
            <a:pPr marL="173387" indent="-173387">
              <a:buFont typeface="Arial" panose="020B0604020202020204" pitchFamily="34" charset="0"/>
              <a:buChar char="•"/>
            </a:pPr>
            <a:r>
              <a:rPr lang="en-GB" sz="1800" b="1" dirty="0"/>
              <a:t>WOMEN have poorer mental health in all occupational groups</a:t>
            </a:r>
          </a:p>
        </p:txBody>
      </p:sp>
      <p:sp>
        <p:nvSpPr>
          <p:cNvPr id="4" name="Slide Number Placeholder 3"/>
          <p:cNvSpPr>
            <a:spLocks noGrp="1"/>
          </p:cNvSpPr>
          <p:nvPr>
            <p:ph type="sldNum" sz="quarter" idx="10"/>
          </p:nvPr>
        </p:nvSpPr>
        <p:spPr/>
        <p:txBody>
          <a:bodyPr/>
          <a:lstStyle/>
          <a:p>
            <a:fld id="{E4C7F497-F882-4766-8042-535CF9123A19}" type="slidenum">
              <a:rPr lang="en-GB" smtClean="0"/>
              <a:pPr/>
              <a:t>22</a:t>
            </a:fld>
            <a:endParaRPr lang="en-GB"/>
          </a:p>
        </p:txBody>
      </p:sp>
    </p:spTree>
    <p:extLst>
      <p:ext uri="{BB962C8B-B14F-4D97-AF65-F5344CB8AC3E}">
        <p14:creationId xmlns:p14="http://schemas.microsoft.com/office/powerpoint/2010/main" val="53270248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3387" indent="-173387">
              <a:buFont typeface="Arial" panose="020B0604020202020204" pitchFamily="34" charset="0"/>
              <a:buChar char="•"/>
            </a:pPr>
            <a:r>
              <a:rPr lang="en-GB" sz="1800" b="1" dirty="0"/>
              <a:t>Men have higher wellbeing scores</a:t>
            </a:r>
          </a:p>
          <a:p>
            <a:pPr marL="173387" indent="-173387">
              <a:buFont typeface="Arial" panose="020B0604020202020204" pitchFamily="34" charset="0"/>
              <a:buChar char="•"/>
            </a:pPr>
            <a:endParaRPr lang="en-GB" sz="1800" b="1" dirty="0"/>
          </a:p>
          <a:p>
            <a:r>
              <a:rPr lang="en-GB" sz="1800" b="1" dirty="0"/>
              <a:t>Parent-</a:t>
            </a:r>
            <a:r>
              <a:rPr lang="en-GB" sz="1800" b="1" dirty="0" err="1"/>
              <a:t>Thirion</a:t>
            </a:r>
            <a:r>
              <a:rPr lang="en-GB" sz="1800" b="1" dirty="0"/>
              <a:t> et al (2012)</a:t>
            </a:r>
          </a:p>
          <a:p>
            <a:pPr marL="173387" indent="-173387">
              <a:buFont typeface="Arial" panose="020B0604020202020204" pitchFamily="34" charset="0"/>
              <a:buChar char="•"/>
            </a:pPr>
            <a:endParaRPr lang="en-GB" sz="1800" b="1" dirty="0"/>
          </a:p>
          <a:p>
            <a:pPr marL="173387" indent="-173387">
              <a:buFont typeface="Arial" panose="020B0604020202020204" pitchFamily="34" charset="0"/>
              <a:buChar char="•"/>
            </a:pPr>
            <a:r>
              <a:rPr lang="en-GB" sz="1800" b="1" dirty="0"/>
              <a:t>Pay helps! Especially for low earners (and men – </a:t>
            </a:r>
            <a:r>
              <a:rPr lang="en-GB" sz="1800" b="1" dirty="0" err="1"/>
              <a:t>Burchell</a:t>
            </a:r>
            <a:r>
              <a:rPr lang="en-GB" sz="1800" b="1" dirty="0"/>
              <a:t> et al).</a:t>
            </a:r>
          </a:p>
          <a:p>
            <a:pPr marL="173387" indent="-173387">
              <a:buFont typeface="Arial" panose="020B0604020202020204" pitchFamily="34" charset="0"/>
              <a:buChar char="•"/>
            </a:pPr>
            <a:endParaRPr lang="en-GB" sz="1800" b="1" dirty="0"/>
          </a:p>
          <a:p>
            <a:pPr marL="173387" indent="-173387">
              <a:buFont typeface="Arial" panose="020B0604020202020204" pitchFamily="34" charset="0"/>
              <a:buChar char="•"/>
            </a:pPr>
            <a:endParaRPr lang="en-GB" sz="1800" b="1" dirty="0"/>
          </a:p>
          <a:p>
            <a:pPr marL="173387" indent="-173387">
              <a:buFont typeface="Arial" panose="020B0604020202020204" pitchFamily="34" charset="0"/>
              <a:buChar char="•"/>
            </a:pPr>
            <a:r>
              <a:rPr lang="en-GB" sz="1800" b="1" dirty="0"/>
              <a:t>Job insecurity and poor career prospects also depress health and wellbeing</a:t>
            </a:r>
          </a:p>
          <a:p>
            <a:pPr marL="173387" indent="-173387">
              <a:buFont typeface="Arial" panose="020B0604020202020204" pitchFamily="34" charset="0"/>
              <a:buChar char="•"/>
            </a:pPr>
            <a:endParaRPr lang="en-GB" sz="1800" b="1" dirty="0"/>
          </a:p>
          <a:p>
            <a:pPr marL="173387" indent="-173387">
              <a:buFont typeface="Arial" panose="020B0604020202020204" pitchFamily="34" charset="0"/>
              <a:buChar char="•"/>
            </a:pPr>
            <a:r>
              <a:rPr lang="en-GB" sz="1800" b="1" dirty="0" err="1"/>
              <a:t>Worklife</a:t>
            </a:r>
            <a:r>
              <a:rPr lang="en-GB" sz="1800" b="1" dirty="0"/>
              <a:t> imbalance depresses health and wellbeing</a:t>
            </a:r>
          </a:p>
          <a:p>
            <a:pPr marL="173387" indent="-173387">
              <a:buFont typeface="Arial" panose="020B0604020202020204" pitchFamily="34" charset="0"/>
              <a:buChar char="•"/>
            </a:pPr>
            <a:endParaRPr lang="en-GB" sz="1800" b="1" dirty="0"/>
          </a:p>
          <a:p>
            <a:r>
              <a:rPr lang="en-GB" sz="1800" b="1" dirty="0"/>
              <a:t>Smith et al (2012)</a:t>
            </a:r>
          </a:p>
          <a:p>
            <a:pPr marL="288979" indent="-288979">
              <a:buFont typeface="Arial" panose="020B0604020202020204" pitchFamily="34" charset="0"/>
              <a:buChar char="•"/>
            </a:pPr>
            <a:r>
              <a:rPr lang="en-GB" sz="1800" b="1" dirty="0"/>
              <a:t>Working in a gender-mixed working group associated with higher well-being score</a:t>
            </a:r>
          </a:p>
          <a:p>
            <a:endParaRPr lang="en-GB" dirty="0" smtClean="0"/>
          </a:p>
          <a:p>
            <a:pPr marL="173387" indent="-173387" defTabSz="924733">
              <a:buFont typeface="Arial" panose="020B0604020202020204" pitchFamily="34" charset="0"/>
              <a:buChar char="•"/>
            </a:pPr>
            <a:r>
              <a:rPr lang="en-GB" b="1" dirty="0"/>
              <a:t>Intrinsic job quality has a greater positive effect for women than men</a:t>
            </a:r>
          </a:p>
          <a:p>
            <a:endParaRPr lang="en-GB" dirty="0"/>
          </a:p>
        </p:txBody>
      </p:sp>
      <p:sp>
        <p:nvSpPr>
          <p:cNvPr id="4" name="Slide Number Placeholder 3"/>
          <p:cNvSpPr>
            <a:spLocks noGrp="1"/>
          </p:cNvSpPr>
          <p:nvPr>
            <p:ph type="sldNum" sz="quarter" idx="10"/>
          </p:nvPr>
        </p:nvSpPr>
        <p:spPr/>
        <p:txBody>
          <a:bodyPr/>
          <a:lstStyle/>
          <a:p>
            <a:fld id="{E4C7F497-F882-4766-8042-535CF9123A19}" type="slidenum">
              <a:rPr lang="en-GB" smtClean="0"/>
              <a:pPr/>
              <a:t>23</a:t>
            </a:fld>
            <a:endParaRPr lang="en-GB"/>
          </a:p>
        </p:txBody>
      </p:sp>
    </p:spTree>
    <p:extLst>
      <p:ext uri="{BB962C8B-B14F-4D97-AF65-F5344CB8AC3E}">
        <p14:creationId xmlns:p14="http://schemas.microsoft.com/office/powerpoint/2010/main" val="23102270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u="sng" dirty="0"/>
              <a:t>The health impacts of women workers’ exposures to chemicals at and away from work</a:t>
            </a:r>
          </a:p>
          <a:p>
            <a:endParaRPr lang="en-GB" dirty="0"/>
          </a:p>
          <a:p>
            <a:r>
              <a:rPr lang="en-GB" dirty="0"/>
              <a:t>This workshop will focus particularly on occupational exposures to chemicals (in particular, CMRs), but non-occupational exposure to chemicals from unpaid work at home will also be discussed.</a:t>
            </a:r>
          </a:p>
          <a:p>
            <a:endParaRPr lang="en-GB" dirty="0"/>
          </a:p>
          <a:p>
            <a:endParaRPr lang="en-GB" dirty="0"/>
          </a:p>
          <a:p>
            <a:r>
              <a:rPr lang="en-GB" b="1" u="sng" dirty="0"/>
              <a:t>Gender, hardships of work and differential long-term effects</a:t>
            </a:r>
            <a:endParaRPr lang="en-GB" dirty="0"/>
          </a:p>
          <a:p>
            <a:r>
              <a:rPr lang="en-GB" dirty="0"/>
              <a:t>Debates over retirement age and keeping older workers working are ongoing across Europe. The hardships of work and their differential long-term effects are relegated to the </a:t>
            </a:r>
            <a:r>
              <a:rPr lang="en-GB" dirty="0" err="1"/>
              <a:t>sidelines</a:t>
            </a:r>
            <a:r>
              <a:rPr lang="en-GB" dirty="0"/>
              <a:t>. There is no provision for monitoring health throughout working life. All this works to distance prevention from the goal of achieving conditions for work that is supportable throughout life. This workshop aims to identify and discuss gender-relevant actions against arduous work with a focus on primary prevention.</a:t>
            </a:r>
          </a:p>
          <a:p>
            <a:endParaRPr lang="en-GB" dirty="0"/>
          </a:p>
          <a:p>
            <a:r>
              <a:rPr lang="en-GB" b="1" u="sng" dirty="0"/>
              <a:t>Standardization, design and use of protective clothing, personal protective equipment, tools and machinery for women’s work</a:t>
            </a:r>
            <a:endParaRPr lang="en-GB" dirty="0"/>
          </a:p>
          <a:p>
            <a:r>
              <a:rPr lang="en-GB" dirty="0"/>
              <a:t>Operating a lever, turning or locking a mechanism, working with other machine parts means exerting physical force and raises the issue of suitability both for the job and the person doing it. Equipment design has in practice excluded many women and older workers from work or made their work physically harder. Likewise, not all personal protective equipment and protective clothing always allows for women’s different anthropometric and biomechanical profiles. Gender specificities should be designed into all these products. The workshop will consider research and actions in this area.</a:t>
            </a:r>
          </a:p>
          <a:p>
            <a:endParaRPr lang="en-GB" dirty="0"/>
          </a:p>
          <a:p>
            <a:endParaRPr lang="en-GB" dirty="0" smtClean="0"/>
          </a:p>
          <a:p>
            <a:endParaRPr lang="en-GB" dirty="0"/>
          </a:p>
        </p:txBody>
      </p:sp>
      <p:sp>
        <p:nvSpPr>
          <p:cNvPr id="4" name="Slide Number Placeholder 3"/>
          <p:cNvSpPr>
            <a:spLocks noGrp="1"/>
          </p:cNvSpPr>
          <p:nvPr>
            <p:ph type="sldNum" sz="quarter" idx="10"/>
          </p:nvPr>
        </p:nvSpPr>
        <p:spPr/>
        <p:txBody>
          <a:bodyPr/>
          <a:lstStyle/>
          <a:p>
            <a:fld id="{E4C7F497-F882-4766-8042-535CF9123A19}" type="slidenum">
              <a:rPr lang="en-GB" smtClean="0"/>
              <a:pPr/>
              <a:t>24</a:t>
            </a:fld>
            <a:endParaRPr lang="en-GB"/>
          </a:p>
        </p:txBody>
      </p:sp>
    </p:spTree>
    <p:extLst>
      <p:ext uri="{BB962C8B-B14F-4D97-AF65-F5344CB8AC3E}">
        <p14:creationId xmlns:p14="http://schemas.microsoft.com/office/powerpoint/2010/main" val="255501406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4C7F497-F882-4766-8042-535CF9123A19}" type="slidenum">
              <a:rPr lang="en-GB" smtClean="0"/>
              <a:pPr/>
              <a:t>25</a:t>
            </a:fld>
            <a:endParaRPr lang="en-GB"/>
          </a:p>
        </p:txBody>
      </p:sp>
    </p:spTree>
    <p:extLst>
      <p:ext uri="{BB962C8B-B14F-4D97-AF65-F5344CB8AC3E}">
        <p14:creationId xmlns:p14="http://schemas.microsoft.com/office/powerpoint/2010/main" val="37284568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4C7F497-F882-4766-8042-535CF9123A19}" type="slidenum">
              <a:rPr lang="en-GB" smtClean="0"/>
              <a:pPr/>
              <a:t>26</a:t>
            </a:fld>
            <a:endParaRPr lang="en-GB"/>
          </a:p>
        </p:txBody>
      </p:sp>
    </p:spTree>
    <p:extLst>
      <p:ext uri="{BB962C8B-B14F-4D97-AF65-F5344CB8AC3E}">
        <p14:creationId xmlns:p14="http://schemas.microsoft.com/office/powerpoint/2010/main" val="201081628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solidFill>
                <a:srgbClr val="00B050"/>
              </a:solidFill>
            </a:endParaRPr>
          </a:p>
        </p:txBody>
      </p:sp>
      <p:sp>
        <p:nvSpPr>
          <p:cNvPr id="4" name="Slide Number Placeholder 3"/>
          <p:cNvSpPr>
            <a:spLocks noGrp="1"/>
          </p:cNvSpPr>
          <p:nvPr>
            <p:ph type="sldNum" sz="quarter" idx="10"/>
          </p:nvPr>
        </p:nvSpPr>
        <p:spPr/>
        <p:txBody>
          <a:bodyPr/>
          <a:lstStyle/>
          <a:p>
            <a:fld id="{E4C7F497-F882-4766-8042-535CF9123A19}" type="slidenum">
              <a:rPr lang="en-GB" smtClean="0"/>
              <a:pPr/>
              <a:t>27</a:t>
            </a:fld>
            <a:endParaRPr lang="en-GB"/>
          </a:p>
        </p:txBody>
      </p:sp>
    </p:spTree>
    <p:extLst>
      <p:ext uri="{BB962C8B-B14F-4D97-AF65-F5344CB8AC3E}">
        <p14:creationId xmlns:p14="http://schemas.microsoft.com/office/powerpoint/2010/main" val="77355503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733"/>
            <a:r>
              <a:rPr lang="en-GB" baseline="0" dirty="0" smtClean="0"/>
              <a:t>EU-27 men: </a:t>
            </a:r>
            <a:r>
              <a:rPr lang="en-GB" dirty="0"/>
              <a:t>8.7% ; EU-27 women: 32.5</a:t>
            </a:r>
            <a:endParaRPr lang="en-GB" baseline="0" dirty="0" smtClean="0"/>
          </a:p>
          <a:p>
            <a:endParaRPr lang="en-GB" baseline="0" dirty="0" smtClean="0"/>
          </a:p>
          <a:p>
            <a:endParaRPr lang="en-GB" dirty="0" smtClean="0"/>
          </a:p>
          <a:p>
            <a:endParaRPr lang="en-GB" dirty="0"/>
          </a:p>
        </p:txBody>
      </p:sp>
      <p:sp>
        <p:nvSpPr>
          <p:cNvPr id="4" name="Slide Number Placeholder 3"/>
          <p:cNvSpPr>
            <a:spLocks noGrp="1"/>
          </p:cNvSpPr>
          <p:nvPr>
            <p:ph type="sldNum" sz="quarter" idx="10"/>
          </p:nvPr>
        </p:nvSpPr>
        <p:spPr/>
        <p:txBody>
          <a:bodyPr/>
          <a:lstStyle/>
          <a:p>
            <a:fld id="{E4C7F497-F882-4766-8042-535CF9123A19}" type="slidenum">
              <a:rPr lang="en-GB" smtClean="0"/>
              <a:pPr/>
              <a:t>28</a:t>
            </a:fld>
            <a:endParaRPr lang="en-GB"/>
          </a:p>
        </p:txBody>
      </p:sp>
    </p:spTree>
    <p:extLst>
      <p:ext uri="{BB962C8B-B14F-4D97-AF65-F5344CB8AC3E}">
        <p14:creationId xmlns:p14="http://schemas.microsoft.com/office/powerpoint/2010/main" val="69497361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733">
              <a:defRPr/>
            </a:pPr>
            <a:r>
              <a:rPr lang="en-GB" dirty="0" smtClean="0"/>
              <a:t>EWCS 2010: </a:t>
            </a:r>
          </a:p>
          <a:p>
            <a:pPr defTabSz="924733">
              <a:defRPr/>
            </a:pPr>
            <a:endParaRPr lang="en-GB" dirty="0" smtClean="0"/>
          </a:p>
          <a:p>
            <a:pPr defTabSz="924733">
              <a:defRPr/>
            </a:pPr>
            <a:r>
              <a:rPr lang="en-GB" dirty="0" smtClean="0"/>
              <a:t>12% of male and 14% of female employees</a:t>
            </a:r>
            <a:r>
              <a:rPr lang="en-GB" baseline="0" dirty="0" smtClean="0"/>
              <a:t> have fixed-term contract or are temporary agency workers</a:t>
            </a:r>
          </a:p>
          <a:p>
            <a:pPr defTabSz="924733">
              <a:defRPr/>
            </a:pPr>
            <a:r>
              <a:rPr lang="en-GB" dirty="0" smtClean="0"/>
              <a:t>10%</a:t>
            </a:r>
            <a:r>
              <a:rPr lang="en-GB" baseline="0" dirty="0" smtClean="0"/>
              <a:t> of full-time employees and 5% of female part-time employees</a:t>
            </a:r>
            <a:endParaRPr lang="en-GB" dirty="0" smtClean="0"/>
          </a:p>
          <a:p>
            <a:pPr defTabSz="924733">
              <a:defRPr/>
            </a:pPr>
            <a:endParaRPr lang="en-GB" dirty="0"/>
          </a:p>
        </p:txBody>
      </p:sp>
      <p:sp>
        <p:nvSpPr>
          <p:cNvPr id="4" name="Slide Number Placeholder 3"/>
          <p:cNvSpPr>
            <a:spLocks noGrp="1"/>
          </p:cNvSpPr>
          <p:nvPr>
            <p:ph type="sldNum" sz="quarter" idx="10"/>
          </p:nvPr>
        </p:nvSpPr>
        <p:spPr/>
        <p:txBody>
          <a:bodyPr/>
          <a:lstStyle/>
          <a:p>
            <a:fld id="{E4C7F497-F882-4766-8042-535CF9123A19}" type="slidenum">
              <a:rPr lang="en-GB" smtClean="0"/>
              <a:pPr/>
              <a:t>29</a:t>
            </a:fld>
            <a:endParaRPr lang="en-GB"/>
          </a:p>
        </p:txBody>
      </p:sp>
    </p:spTree>
    <p:extLst>
      <p:ext uri="{BB962C8B-B14F-4D97-AF65-F5344CB8AC3E}">
        <p14:creationId xmlns:p14="http://schemas.microsoft.com/office/powerpoint/2010/main" val="15573677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24733"/>
            <a:r>
              <a:rPr lang="en-GB" sz="1800" dirty="0"/>
              <a:t>Multiple jobholding – 7% of men and 7% of women</a:t>
            </a:r>
          </a:p>
          <a:p>
            <a:pPr defTabSz="924733">
              <a:defRPr/>
            </a:pPr>
            <a:endParaRPr lang="en-GB" sz="1800" dirty="0"/>
          </a:p>
          <a:p>
            <a:pPr defTabSz="924733">
              <a:defRPr/>
            </a:pPr>
            <a:r>
              <a:rPr lang="en-GB" sz="1800" dirty="0"/>
              <a:t>12% of male and 14% of female employees have fixed-term contract or are temporary agency workers</a:t>
            </a:r>
          </a:p>
          <a:p>
            <a:pPr defTabSz="924733">
              <a:defRPr/>
            </a:pPr>
            <a:endParaRPr lang="en-GB" sz="1800" dirty="0"/>
          </a:p>
          <a:p>
            <a:pPr defTabSz="924733">
              <a:defRPr/>
            </a:pPr>
            <a:r>
              <a:rPr lang="en-GB" sz="1800" dirty="0"/>
              <a:t>10% of full-time employees and 5% of female part-time employees</a:t>
            </a:r>
          </a:p>
          <a:p>
            <a:endParaRPr lang="en-GB" dirty="0" smtClean="0"/>
          </a:p>
          <a:p>
            <a:r>
              <a:rPr lang="en-GB" b="1" dirty="0"/>
              <a:t>Self-employment, EU-27 (2013) - Eurostat</a:t>
            </a:r>
            <a:r>
              <a:rPr lang="en-GB" dirty="0"/>
              <a:t>: All: 14.4%, Men: 18.3% Women: 9.8%</a:t>
            </a:r>
          </a:p>
          <a:p>
            <a:r>
              <a:rPr lang="en-GB" dirty="0"/>
              <a:t> </a:t>
            </a:r>
          </a:p>
          <a:p>
            <a:r>
              <a:rPr lang="en-GB" b="1" dirty="0"/>
              <a:t>Unadjusted Gender pay gap (</a:t>
            </a:r>
            <a:r>
              <a:rPr lang="en-GB" b="1" u="sng" dirty="0"/>
              <a:t>EU-28</a:t>
            </a:r>
            <a:r>
              <a:rPr lang="en-GB" b="1" dirty="0"/>
              <a:t>), 2012</a:t>
            </a:r>
            <a:r>
              <a:rPr lang="en-GB" dirty="0"/>
              <a:t> - 16.4%</a:t>
            </a:r>
          </a:p>
          <a:p>
            <a:r>
              <a:rPr lang="en-GB" dirty="0"/>
              <a:t> </a:t>
            </a:r>
          </a:p>
          <a:p>
            <a:r>
              <a:rPr lang="en-GB" b="1" dirty="0"/>
              <a:t>For EU-27 gender pay gap, latest data from ENEGE is for 2011</a:t>
            </a:r>
            <a:r>
              <a:rPr lang="en-GB" dirty="0"/>
              <a:t> - 16.2%</a:t>
            </a:r>
          </a:p>
          <a:p>
            <a:endParaRPr lang="en-GB" dirty="0"/>
          </a:p>
        </p:txBody>
      </p:sp>
      <p:sp>
        <p:nvSpPr>
          <p:cNvPr id="4" name="Slide Number Placeholder 3"/>
          <p:cNvSpPr>
            <a:spLocks noGrp="1"/>
          </p:cNvSpPr>
          <p:nvPr>
            <p:ph type="sldNum" sz="quarter" idx="10"/>
          </p:nvPr>
        </p:nvSpPr>
        <p:spPr/>
        <p:txBody>
          <a:bodyPr/>
          <a:lstStyle/>
          <a:p>
            <a:fld id="{E4C7F497-F882-4766-8042-535CF9123A19}" type="slidenum">
              <a:rPr lang="en-GB" smtClean="0"/>
              <a:pPr/>
              <a:t>3</a:t>
            </a:fld>
            <a:endParaRPr lang="en-GB"/>
          </a:p>
        </p:txBody>
      </p:sp>
    </p:spTree>
    <p:extLst>
      <p:ext uri="{BB962C8B-B14F-4D97-AF65-F5344CB8AC3E}">
        <p14:creationId xmlns:p14="http://schemas.microsoft.com/office/powerpoint/2010/main" val="403971751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Multiple</a:t>
            </a:r>
            <a:r>
              <a:rPr lang="en-GB" baseline="0" dirty="0" smtClean="0"/>
              <a:t> jobholding – 7% of men and 7% of women</a:t>
            </a:r>
            <a:endParaRPr lang="en-GB" dirty="0"/>
          </a:p>
        </p:txBody>
      </p:sp>
      <p:sp>
        <p:nvSpPr>
          <p:cNvPr id="4" name="Slide Number Placeholder 3"/>
          <p:cNvSpPr>
            <a:spLocks noGrp="1"/>
          </p:cNvSpPr>
          <p:nvPr>
            <p:ph type="sldNum" sz="quarter" idx="10"/>
          </p:nvPr>
        </p:nvSpPr>
        <p:spPr/>
        <p:txBody>
          <a:bodyPr/>
          <a:lstStyle/>
          <a:p>
            <a:fld id="{E4C7F497-F882-4766-8042-535CF9123A19}" type="slidenum">
              <a:rPr lang="en-GB" smtClean="0"/>
              <a:pPr/>
              <a:t>30</a:t>
            </a:fld>
            <a:endParaRPr lang="en-GB"/>
          </a:p>
        </p:txBody>
      </p:sp>
    </p:spTree>
    <p:extLst>
      <p:ext uri="{BB962C8B-B14F-4D97-AF65-F5344CB8AC3E}">
        <p14:creationId xmlns:p14="http://schemas.microsoft.com/office/powerpoint/2010/main" val="239478720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 used graph in presentation</a:t>
            </a:r>
            <a:r>
              <a:rPr lang="en-GB" b="1" baseline="0" dirty="0" smtClean="0"/>
              <a:t>.</a:t>
            </a:r>
          </a:p>
          <a:p>
            <a:endParaRPr lang="en-GB" b="1" baseline="0" dirty="0" smtClean="0"/>
          </a:p>
          <a:p>
            <a:r>
              <a:rPr lang="en-GB" b="1" baseline="0" dirty="0" smtClean="0"/>
              <a:t>Men hold more than 2/3 of jobs in agriculture, fishing, mining, utilities (electricity, gas, water), construction, transport, manufacturing</a:t>
            </a:r>
          </a:p>
          <a:p>
            <a:endParaRPr lang="en-GB" b="1" baseline="0" dirty="0" smtClean="0"/>
          </a:p>
          <a:p>
            <a:r>
              <a:rPr lang="en-GB" b="1" baseline="0" dirty="0" smtClean="0"/>
              <a:t>Women more than 66% of jobs in private household service (cleaners, elder and childcare), health and social work, education</a:t>
            </a:r>
            <a:endParaRPr lang="en-GB" b="1" dirty="0"/>
          </a:p>
        </p:txBody>
      </p:sp>
      <p:sp>
        <p:nvSpPr>
          <p:cNvPr id="4" name="Slide Number Placeholder 3"/>
          <p:cNvSpPr>
            <a:spLocks noGrp="1"/>
          </p:cNvSpPr>
          <p:nvPr>
            <p:ph type="sldNum" sz="quarter" idx="10"/>
          </p:nvPr>
        </p:nvSpPr>
        <p:spPr/>
        <p:txBody>
          <a:bodyPr/>
          <a:lstStyle/>
          <a:p>
            <a:fld id="{E4C7F497-F882-4766-8042-535CF9123A19}" type="slidenum">
              <a:rPr lang="en-GB" smtClean="0"/>
              <a:pPr/>
              <a:t>31</a:t>
            </a:fld>
            <a:endParaRPr lang="en-GB"/>
          </a:p>
        </p:txBody>
      </p:sp>
    </p:spTree>
    <p:extLst>
      <p:ext uri="{BB962C8B-B14F-4D97-AF65-F5344CB8AC3E}">
        <p14:creationId xmlns:p14="http://schemas.microsoft.com/office/powerpoint/2010/main" val="62770228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3387" indent="-173387">
              <a:spcBef>
                <a:spcPts val="607"/>
              </a:spcBef>
              <a:spcAft>
                <a:spcPts val="607"/>
              </a:spcAft>
              <a:buFont typeface="Arial" panose="020B0604020202020204" pitchFamily="34" charset="0"/>
              <a:buChar char="•"/>
            </a:pPr>
            <a:r>
              <a:rPr lang="en-GB" dirty="0"/>
              <a:t>Affects job quality, working time and well-being</a:t>
            </a:r>
          </a:p>
          <a:p>
            <a:pPr>
              <a:spcBef>
                <a:spcPts val="607"/>
              </a:spcBef>
              <a:spcAft>
                <a:spcPts val="607"/>
              </a:spcAft>
            </a:pPr>
            <a:endParaRPr lang="en-GB" dirty="0"/>
          </a:p>
          <a:p>
            <a:pPr marL="173387" indent="-173387">
              <a:spcAft>
                <a:spcPts val="607"/>
              </a:spcAft>
              <a:buFont typeface="Arial" panose="020B0604020202020204" pitchFamily="34" charset="0"/>
              <a:buChar char="•"/>
            </a:pPr>
            <a:r>
              <a:rPr lang="en-GB" dirty="0"/>
              <a:t>Women more heavily concentrated in public sector</a:t>
            </a:r>
          </a:p>
          <a:p>
            <a:pPr marL="173387" indent="-173387">
              <a:spcAft>
                <a:spcPts val="607"/>
              </a:spcAft>
              <a:buFont typeface="Arial" panose="020B0604020202020204" pitchFamily="34" charset="0"/>
              <a:buChar char="•"/>
            </a:pPr>
            <a:endParaRPr lang="en-GB" dirty="0"/>
          </a:p>
          <a:p>
            <a:pPr marL="173387" indent="-173387">
              <a:spcAft>
                <a:spcPts val="607"/>
              </a:spcAft>
              <a:buFont typeface="Arial" panose="020B0604020202020204" pitchFamily="34" charset="0"/>
              <a:buChar char="•"/>
            </a:pPr>
            <a:r>
              <a:rPr lang="en-GB" dirty="0"/>
              <a:t>Just over half (52%) of all employed women in the EU27 work in female-dominated white collar jobs (60+% female)</a:t>
            </a:r>
          </a:p>
          <a:p>
            <a:pPr marL="173387" indent="-173387">
              <a:spcAft>
                <a:spcPts val="607"/>
              </a:spcAft>
              <a:buFont typeface="Arial" panose="020B0604020202020204" pitchFamily="34" charset="0"/>
              <a:buChar char="•"/>
            </a:pPr>
            <a:r>
              <a:rPr lang="en-GB" dirty="0"/>
              <a:t>40% of men work in male-dominated jobs (80% or more men) – 30% in blue collar and 10% in white collar</a:t>
            </a:r>
          </a:p>
          <a:p>
            <a:pPr marL="173387" indent="-173387">
              <a:spcAft>
                <a:spcPts val="607"/>
              </a:spcAft>
              <a:buFont typeface="Arial" panose="020B0604020202020204" pitchFamily="34" charset="0"/>
              <a:buChar char="•"/>
            </a:pPr>
            <a:r>
              <a:rPr lang="en-GB" dirty="0"/>
              <a:t>Only 22% of women and 17% of men work in gender mixed jobs (composition is 40-60% of either sex)</a:t>
            </a:r>
          </a:p>
          <a:p>
            <a:endParaRPr lang="en-GB" dirty="0" smtClean="0"/>
          </a:p>
          <a:p>
            <a:endParaRPr lang="en-GB" dirty="0" smtClean="0"/>
          </a:p>
          <a:p>
            <a:endParaRPr lang="en-GB" dirty="0"/>
          </a:p>
        </p:txBody>
      </p:sp>
      <p:sp>
        <p:nvSpPr>
          <p:cNvPr id="4" name="Slide Number Placeholder 3"/>
          <p:cNvSpPr>
            <a:spLocks noGrp="1"/>
          </p:cNvSpPr>
          <p:nvPr>
            <p:ph type="sldNum" sz="quarter" idx="10"/>
          </p:nvPr>
        </p:nvSpPr>
        <p:spPr/>
        <p:txBody>
          <a:bodyPr/>
          <a:lstStyle/>
          <a:p>
            <a:fld id="{E4C7F497-F882-4766-8042-535CF9123A19}" type="slidenum">
              <a:rPr lang="en-GB" smtClean="0"/>
              <a:pPr/>
              <a:t>32</a:t>
            </a:fld>
            <a:endParaRPr lang="en-GB"/>
          </a:p>
        </p:txBody>
      </p:sp>
    </p:spTree>
    <p:extLst>
      <p:ext uri="{BB962C8B-B14F-4D97-AF65-F5344CB8AC3E}">
        <p14:creationId xmlns:p14="http://schemas.microsoft.com/office/powerpoint/2010/main" val="363723955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733">
              <a:defRPr/>
            </a:pPr>
            <a:r>
              <a:rPr lang="en-GB" b="1" dirty="0" smtClean="0"/>
              <a:t>In </a:t>
            </a:r>
            <a:r>
              <a:rPr lang="en-GB" b="1" baseline="0" dirty="0" smtClean="0"/>
              <a:t>notes put the definition of ‘handling angry clients’  – take from the report text</a:t>
            </a:r>
          </a:p>
          <a:p>
            <a:pPr defTabSz="924733">
              <a:defRPr/>
            </a:pPr>
            <a:endParaRPr lang="en-GB" b="0" baseline="0" dirty="0" smtClean="0"/>
          </a:p>
          <a:p>
            <a:pPr marL="173387" indent="-173387" defTabSz="924733">
              <a:buFontTx/>
              <a:buChar char="-"/>
              <a:defRPr/>
            </a:pPr>
            <a:r>
              <a:rPr lang="en-GB" b="0" baseline="0" dirty="0" smtClean="0"/>
              <a:t>There is no definition provided in the report. I also checked the questionnaire for the survey no there was no explanation of this</a:t>
            </a:r>
          </a:p>
          <a:p>
            <a:pPr marL="173387" indent="-173387" defTabSz="924733">
              <a:buFontTx/>
              <a:buChar char="-"/>
              <a:defRPr/>
            </a:pPr>
            <a:endParaRPr lang="en-GB" b="0" baseline="0" dirty="0" smtClean="0"/>
          </a:p>
          <a:p>
            <a:pPr marL="173387" indent="-173387" defTabSz="924733">
              <a:buFontTx/>
              <a:buChar char="-"/>
              <a:defRPr/>
            </a:pPr>
            <a:r>
              <a:rPr lang="en-GB" b="0" baseline="0" dirty="0" smtClean="0"/>
              <a:t>Women slightly more exposed to angry or emotionally demanding clients – </a:t>
            </a:r>
            <a:r>
              <a:rPr lang="en-GB" b="0" baseline="0" dirty="0" err="1" smtClean="0"/>
              <a:t>approx</a:t>
            </a:r>
            <a:r>
              <a:rPr lang="en-GB" b="0" baseline="0" dirty="0" smtClean="0"/>
              <a:t> 7% of employed women</a:t>
            </a:r>
            <a:endParaRPr lang="en-GB" b="1" baseline="0" dirty="0" smtClean="0"/>
          </a:p>
        </p:txBody>
      </p:sp>
      <p:sp>
        <p:nvSpPr>
          <p:cNvPr id="4" name="Slide Number Placeholder 3"/>
          <p:cNvSpPr>
            <a:spLocks noGrp="1"/>
          </p:cNvSpPr>
          <p:nvPr>
            <p:ph type="sldNum" sz="quarter" idx="10"/>
          </p:nvPr>
        </p:nvSpPr>
        <p:spPr/>
        <p:txBody>
          <a:bodyPr/>
          <a:lstStyle/>
          <a:p>
            <a:fld id="{E4C7F497-F882-4766-8042-535CF9123A19}" type="slidenum">
              <a:rPr lang="en-GB" smtClean="0"/>
              <a:pPr/>
              <a:t>33</a:t>
            </a:fld>
            <a:endParaRPr lang="en-GB"/>
          </a:p>
        </p:txBody>
      </p:sp>
    </p:spTree>
    <p:extLst>
      <p:ext uri="{BB962C8B-B14F-4D97-AF65-F5344CB8AC3E}">
        <p14:creationId xmlns:p14="http://schemas.microsoft.com/office/powerpoint/2010/main" val="353086459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u="sng" dirty="0"/>
          </a:p>
          <a:p>
            <a:endParaRPr lang="en-GB" dirty="0"/>
          </a:p>
        </p:txBody>
      </p:sp>
      <p:sp>
        <p:nvSpPr>
          <p:cNvPr id="4" name="Slide Number Placeholder 3"/>
          <p:cNvSpPr>
            <a:spLocks noGrp="1"/>
          </p:cNvSpPr>
          <p:nvPr>
            <p:ph type="sldNum" sz="quarter" idx="10"/>
          </p:nvPr>
        </p:nvSpPr>
        <p:spPr/>
        <p:txBody>
          <a:bodyPr/>
          <a:lstStyle/>
          <a:p>
            <a:fld id="{E4C7F497-F882-4766-8042-535CF9123A19}" type="slidenum">
              <a:rPr lang="en-GB" smtClean="0"/>
              <a:pPr/>
              <a:t>34</a:t>
            </a:fld>
            <a:endParaRPr lang="en-GB"/>
          </a:p>
        </p:txBody>
      </p:sp>
    </p:spTree>
    <p:extLst>
      <p:ext uri="{BB962C8B-B14F-4D97-AF65-F5344CB8AC3E}">
        <p14:creationId xmlns:p14="http://schemas.microsoft.com/office/powerpoint/2010/main" val="154083198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solidFill>
                  <a:schemeClr val="accent1"/>
                </a:solidFill>
              </a:rPr>
              <a:t>Prevalence of health outcomes, by gender and occupation (%): Able to do job at age 60</a:t>
            </a:r>
            <a:endParaRPr lang="en-GB" dirty="0"/>
          </a:p>
          <a:p>
            <a:endParaRPr lang="en-GB" b="1" dirty="0"/>
          </a:p>
          <a:p>
            <a:endParaRPr lang="en-GB" b="1" u="sng" dirty="0"/>
          </a:p>
          <a:p>
            <a:endParaRPr lang="en-GB" dirty="0"/>
          </a:p>
        </p:txBody>
      </p:sp>
      <p:sp>
        <p:nvSpPr>
          <p:cNvPr id="4" name="Slide Number Placeholder 3"/>
          <p:cNvSpPr>
            <a:spLocks noGrp="1"/>
          </p:cNvSpPr>
          <p:nvPr>
            <p:ph type="sldNum" sz="quarter" idx="10"/>
          </p:nvPr>
        </p:nvSpPr>
        <p:spPr/>
        <p:txBody>
          <a:bodyPr/>
          <a:lstStyle/>
          <a:p>
            <a:fld id="{E4C7F497-F882-4766-8042-535CF9123A19}" type="slidenum">
              <a:rPr lang="en-GB" smtClean="0"/>
              <a:pPr/>
              <a:t>35</a:t>
            </a:fld>
            <a:endParaRPr lang="en-GB"/>
          </a:p>
        </p:txBody>
      </p:sp>
    </p:spTree>
    <p:extLst>
      <p:ext uri="{BB962C8B-B14F-4D97-AF65-F5344CB8AC3E}">
        <p14:creationId xmlns:p14="http://schemas.microsoft.com/office/powerpoint/2010/main" val="4085151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3387" indent="-173387">
              <a:buFont typeface="Arial" panose="020B0604020202020204" pitchFamily="34" charset="0"/>
              <a:buChar char="•"/>
            </a:pPr>
            <a:r>
              <a:rPr lang="en-GB" sz="1800" b="1" dirty="0"/>
              <a:t>Affects job quality, working-time and well-being</a:t>
            </a:r>
          </a:p>
          <a:p>
            <a:pPr marL="173387" indent="-173387">
              <a:buFont typeface="Arial" panose="020B0604020202020204" pitchFamily="34" charset="0"/>
              <a:buChar char="•"/>
            </a:pPr>
            <a:endParaRPr lang="en-GB" sz="1800" b="1" dirty="0"/>
          </a:p>
          <a:p>
            <a:pPr marL="173387" indent="-173387">
              <a:buFont typeface="Arial" panose="020B0604020202020204" pitchFamily="34" charset="0"/>
              <a:buChar char="•"/>
            </a:pPr>
            <a:r>
              <a:rPr lang="en-GB" sz="1800" b="1" dirty="0"/>
              <a:t>Segregation within occupational groups – nurses versus engineers </a:t>
            </a:r>
          </a:p>
          <a:p>
            <a:pPr marL="173387" indent="-173387">
              <a:buFont typeface="Arial" panose="020B0604020202020204" pitchFamily="34" charset="0"/>
              <a:buChar char="•"/>
            </a:pPr>
            <a:endParaRPr lang="en-GB" sz="1800" b="1" dirty="0"/>
          </a:p>
          <a:p>
            <a:pPr marL="173387" indent="-173387">
              <a:spcAft>
                <a:spcPts val="607"/>
              </a:spcAft>
              <a:buFont typeface="Arial" panose="020B0604020202020204" pitchFamily="34" charset="0"/>
              <a:buChar char="•"/>
            </a:pPr>
            <a:r>
              <a:rPr lang="en-GB" sz="1800" b="1" dirty="0"/>
              <a:t>Many men and women largely work alongside their own sex :</a:t>
            </a:r>
            <a:r>
              <a:rPr lang="en-GB" sz="1800" dirty="0"/>
              <a:t> </a:t>
            </a:r>
          </a:p>
          <a:p>
            <a:pPr marL="635754" lvl="1" indent="-173387">
              <a:spcAft>
                <a:spcPts val="607"/>
              </a:spcAft>
              <a:buFont typeface="Arial" panose="020B0604020202020204" pitchFamily="34" charset="0"/>
              <a:buChar char="•"/>
            </a:pPr>
            <a:r>
              <a:rPr lang="en-GB" sz="1800" dirty="0"/>
              <a:t>Just over half (52%) of all employed women in the EU27 work in female-dominated white collar jobs (60-80% female)</a:t>
            </a:r>
          </a:p>
          <a:p>
            <a:pPr marL="635754" lvl="1" indent="-173387">
              <a:spcAft>
                <a:spcPts val="607"/>
              </a:spcAft>
              <a:buFont typeface="Arial" panose="020B0604020202020204" pitchFamily="34" charset="0"/>
              <a:buChar char="•"/>
            </a:pPr>
            <a:r>
              <a:rPr lang="en-GB" sz="1800" dirty="0"/>
              <a:t>40% of men work in male-dominated jobs (80% or more men) – 30% in blue collar and 10% in white collar</a:t>
            </a:r>
          </a:p>
          <a:p>
            <a:pPr marL="635754" lvl="1" indent="-173387" defTabSz="924733">
              <a:buFont typeface="Arial" panose="020B0604020202020204" pitchFamily="34" charset="0"/>
              <a:buChar char="•"/>
            </a:pPr>
            <a:r>
              <a:rPr lang="en-GB" sz="1800" dirty="0"/>
              <a:t>Only 22% of women and 17% of men work in gender mixed jobs (composition is 40-60% of either sex) – these are all white collar jobs</a:t>
            </a:r>
          </a:p>
          <a:p>
            <a:pPr marL="173387" indent="-173387">
              <a:buFont typeface="Arial" panose="020B0604020202020204" pitchFamily="34" charset="0"/>
              <a:buChar char="•"/>
            </a:pPr>
            <a:endParaRPr lang="en-GB" sz="1800" b="1" dirty="0"/>
          </a:p>
          <a:p>
            <a:pPr marL="173387" indent="-173387">
              <a:buFont typeface="Arial" panose="020B0604020202020204" pitchFamily="34" charset="0"/>
              <a:buChar char="•"/>
            </a:pPr>
            <a:r>
              <a:rPr lang="en-GB" sz="1800" b="1" dirty="0"/>
              <a:t>By sector and firm size also….</a:t>
            </a:r>
          </a:p>
          <a:p>
            <a:pPr marL="173387" indent="-173387">
              <a:buFont typeface="Arial" panose="020B0604020202020204" pitchFamily="34" charset="0"/>
              <a:buChar char="•"/>
            </a:pPr>
            <a:endParaRPr lang="en-GB" sz="1800" b="1" dirty="0"/>
          </a:p>
        </p:txBody>
      </p:sp>
      <p:sp>
        <p:nvSpPr>
          <p:cNvPr id="4" name="Slide Number Placeholder 3"/>
          <p:cNvSpPr>
            <a:spLocks noGrp="1"/>
          </p:cNvSpPr>
          <p:nvPr>
            <p:ph type="sldNum" sz="quarter" idx="10"/>
          </p:nvPr>
        </p:nvSpPr>
        <p:spPr/>
        <p:txBody>
          <a:bodyPr/>
          <a:lstStyle/>
          <a:p>
            <a:fld id="{E4C7F497-F882-4766-8042-535CF9123A19}" type="slidenum">
              <a:rPr lang="en-GB" smtClean="0"/>
              <a:pPr/>
              <a:t>4</a:t>
            </a:fld>
            <a:endParaRPr lang="en-GB"/>
          </a:p>
        </p:txBody>
      </p:sp>
    </p:spTree>
    <p:extLst>
      <p:ext uri="{BB962C8B-B14F-4D97-AF65-F5344CB8AC3E}">
        <p14:creationId xmlns:p14="http://schemas.microsoft.com/office/powerpoint/2010/main" val="1956891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dirty="0"/>
              <a:t>Men hold more than 2/3 of jobs in agriculture, </a:t>
            </a:r>
            <a:r>
              <a:rPr lang="en-GB" sz="1800" b="1" dirty="0" err="1"/>
              <a:t>manufacturng</a:t>
            </a:r>
            <a:r>
              <a:rPr lang="en-GB" sz="1800" b="1" dirty="0"/>
              <a:t>, transport, utilities (electricity, gas, water), mining, construction, fishing</a:t>
            </a:r>
          </a:p>
          <a:p>
            <a:endParaRPr lang="en-GB" sz="1800" b="1" dirty="0"/>
          </a:p>
          <a:p>
            <a:r>
              <a:rPr lang="en-GB" sz="1800" b="1" dirty="0"/>
              <a:t>Women more </a:t>
            </a:r>
            <a:r>
              <a:rPr lang="en-GB" sz="1800" b="1" dirty="0" err="1"/>
              <a:t>more</a:t>
            </a:r>
            <a:r>
              <a:rPr lang="en-GB" sz="1800" b="1" dirty="0"/>
              <a:t> than 60% of jobs in </a:t>
            </a:r>
          </a:p>
          <a:p>
            <a:pPr marL="173387" indent="-173387">
              <a:buFont typeface="Arial" panose="020B0604020202020204" pitchFamily="34" charset="0"/>
              <a:buChar char="•"/>
            </a:pPr>
            <a:r>
              <a:rPr lang="en-GB" sz="1800" b="1" dirty="0"/>
              <a:t>private household service (cleaners, elder and childcare – poorly regulated area, including high profile cases of enslavement from forced trafficking)</a:t>
            </a:r>
          </a:p>
          <a:p>
            <a:pPr marL="173387" indent="-173387">
              <a:buFont typeface="Arial" panose="020B0604020202020204" pitchFamily="34" charset="0"/>
              <a:buChar char="•"/>
            </a:pPr>
            <a:r>
              <a:rPr lang="en-GB" sz="1800" b="1" dirty="0"/>
              <a:t>health and social work, education – both professional and manual jobs</a:t>
            </a:r>
          </a:p>
          <a:p>
            <a:pPr defTabSz="924733"/>
            <a:endParaRPr lang="en-GB" sz="1800" b="1" dirty="0"/>
          </a:p>
          <a:p>
            <a:pPr defTabSz="924733"/>
            <a:r>
              <a:rPr lang="en-GB" sz="1800" b="1" dirty="0"/>
              <a:t>Women more heavily concentrated in public sector – borne particular public expenditure cuts</a:t>
            </a:r>
          </a:p>
          <a:p>
            <a:pPr defTabSz="924733"/>
            <a:endParaRPr lang="en-GB" sz="1800" b="1" dirty="0"/>
          </a:p>
          <a:p>
            <a:pPr defTabSz="924733"/>
            <a:r>
              <a:rPr lang="en-GB" sz="1800" b="1" dirty="0"/>
              <a:t>Women more heavily concentrated in SMEs – less likely to have access to professional HR service, union representation etc..</a:t>
            </a:r>
          </a:p>
          <a:p>
            <a:endParaRPr lang="en-GB" sz="1800" dirty="0"/>
          </a:p>
        </p:txBody>
      </p:sp>
      <p:sp>
        <p:nvSpPr>
          <p:cNvPr id="4" name="Slide Number Placeholder 3"/>
          <p:cNvSpPr>
            <a:spLocks noGrp="1"/>
          </p:cNvSpPr>
          <p:nvPr>
            <p:ph type="sldNum" sz="quarter" idx="10"/>
          </p:nvPr>
        </p:nvSpPr>
        <p:spPr/>
        <p:txBody>
          <a:bodyPr/>
          <a:lstStyle/>
          <a:p>
            <a:fld id="{E4C7F497-F882-4766-8042-535CF9123A19}" type="slidenum">
              <a:rPr lang="en-GB" smtClean="0"/>
              <a:pPr/>
              <a:t>5</a:t>
            </a:fld>
            <a:endParaRPr lang="en-GB"/>
          </a:p>
        </p:txBody>
      </p:sp>
    </p:spTree>
    <p:extLst>
      <p:ext uri="{BB962C8B-B14F-4D97-AF65-F5344CB8AC3E}">
        <p14:creationId xmlns:p14="http://schemas.microsoft.com/office/powerpoint/2010/main" val="8794084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4C7F497-F882-4766-8042-535CF9123A19}" type="slidenum">
              <a:rPr lang="en-GB" smtClean="0"/>
              <a:pPr/>
              <a:t>6</a:t>
            </a:fld>
            <a:endParaRPr lang="en-GB"/>
          </a:p>
        </p:txBody>
      </p:sp>
    </p:spTree>
    <p:extLst>
      <p:ext uri="{BB962C8B-B14F-4D97-AF65-F5344CB8AC3E}">
        <p14:creationId xmlns:p14="http://schemas.microsoft.com/office/powerpoint/2010/main" val="35725762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3387" indent="-173387">
              <a:buFont typeface="Arial" panose="020B0604020202020204" pitchFamily="34" charset="0"/>
              <a:buChar char="•"/>
            </a:pPr>
            <a:r>
              <a:rPr lang="en-GB" sz="1800" b="1" dirty="0"/>
              <a:t>Men more exposed to unsocial/unhealthy hours – long, nights, rotating shifts…(and week-ends….)</a:t>
            </a:r>
          </a:p>
          <a:p>
            <a:pPr marL="173387" indent="-173387">
              <a:buFont typeface="Arial" panose="020B0604020202020204" pitchFamily="34" charset="0"/>
              <a:buChar char="•"/>
            </a:pPr>
            <a:endParaRPr lang="en-GB" sz="1800" b="1" dirty="0"/>
          </a:p>
          <a:p>
            <a:pPr marL="173387" indent="-173387">
              <a:buFont typeface="Arial" panose="020B0604020202020204" pitchFamily="34" charset="0"/>
              <a:buChar char="•"/>
            </a:pPr>
            <a:r>
              <a:rPr lang="en-GB" sz="1800" b="1" dirty="0"/>
              <a:t>Women not immune  </a:t>
            </a:r>
            <a:r>
              <a:rPr lang="en-GB" sz="1800" b="1" dirty="0" err="1"/>
              <a:t>eg</a:t>
            </a:r>
            <a:r>
              <a:rPr lang="en-GB" sz="1800" b="1" dirty="0"/>
              <a:t> nursing, hotels and catering, retail</a:t>
            </a:r>
          </a:p>
          <a:p>
            <a:pPr marL="173387" indent="-173387">
              <a:buFont typeface="Arial" panose="020B0604020202020204" pitchFamily="34" charset="0"/>
              <a:buChar char="•"/>
            </a:pPr>
            <a:endParaRPr lang="en-GB" sz="1800" b="1" dirty="0"/>
          </a:p>
        </p:txBody>
      </p:sp>
      <p:sp>
        <p:nvSpPr>
          <p:cNvPr id="4" name="Slide Number Placeholder 3"/>
          <p:cNvSpPr>
            <a:spLocks noGrp="1"/>
          </p:cNvSpPr>
          <p:nvPr>
            <p:ph type="sldNum" sz="quarter" idx="10"/>
          </p:nvPr>
        </p:nvSpPr>
        <p:spPr/>
        <p:txBody>
          <a:bodyPr/>
          <a:lstStyle/>
          <a:p>
            <a:fld id="{E4C7F497-F882-4766-8042-535CF9123A19}" type="slidenum">
              <a:rPr lang="en-GB" smtClean="0"/>
              <a:pPr/>
              <a:t>7</a:t>
            </a:fld>
            <a:endParaRPr lang="en-GB"/>
          </a:p>
        </p:txBody>
      </p:sp>
    </p:spTree>
    <p:extLst>
      <p:ext uri="{BB962C8B-B14F-4D97-AF65-F5344CB8AC3E}">
        <p14:creationId xmlns:p14="http://schemas.microsoft.com/office/powerpoint/2010/main" val="28453547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3387" indent="-173387">
              <a:buFont typeface="Arial" panose="020B0604020202020204" pitchFamily="34" charset="0"/>
              <a:buChar char="•"/>
            </a:pPr>
            <a:r>
              <a:rPr lang="en-GB" sz="1800" b="1" dirty="0">
                <a:solidFill>
                  <a:srgbClr val="FF0000"/>
                </a:solidFill>
              </a:rPr>
              <a:t>Note commitments – family responsibilities, also leisure time and volunteering</a:t>
            </a:r>
          </a:p>
          <a:p>
            <a:pPr marL="173387" indent="-173387">
              <a:buFont typeface="Arial" panose="020B0604020202020204" pitchFamily="34" charset="0"/>
              <a:buChar char="•"/>
            </a:pPr>
            <a:endParaRPr lang="en-GB" sz="1800" b="1" dirty="0">
              <a:solidFill>
                <a:srgbClr val="FF0000"/>
              </a:solidFill>
            </a:endParaRPr>
          </a:p>
          <a:p>
            <a:pPr marL="173387" indent="-173387">
              <a:buFont typeface="Arial" panose="020B0604020202020204" pitchFamily="34" charset="0"/>
              <a:buChar char="•"/>
            </a:pPr>
            <a:r>
              <a:rPr lang="en-GB" sz="1800" b="1" dirty="0">
                <a:solidFill>
                  <a:srgbClr val="FF0000"/>
                </a:solidFill>
              </a:rPr>
              <a:t>Not surprising the fit declines with longer hours of work. </a:t>
            </a:r>
          </a:p>
          <a:p>
            <a:pPr marL="173387" indent="-173387">
              <a:buFont typeface="Arial" panose="020B0604020202020204" pitchFamily="34" charset="0"/>
              <a:buChar char="•"/>
            </a:pPr>
            <a:r>
              <a:rPr lang="en-GB" sz="1800" b="1" dirty="0">
                <a:solidFill>
                  <a:srgbClr val="FF0000"/>
                </a:solidFill>
              </a:rPr>
              <a:t>Multiple regression shows that working time autonomy, and regular hours improve the fit – but effect is weaker than the negative effect of long hours (not having children also improves the fit)</a:t>
            </a:r>
          </a:p>
          <a:p>
            <a:pPr marL="173387" indent="-173387">
              <a:buFont typeface="Arial" panose="020B0604020202020204" pitchFamily="34" charset="0"/>
              <a:buChar char="•"/>
            </a:pPr>
            <a:endParaRPr lang="en-GB" sz="1800" b="1" dirty="0">
              <a:solidFill>
                <a:srgbClr val="FF0000"/>
              </a:solidFill>
            </a:endParaRPr>
          </a:p>
          <a:p>
            <a:pPr marL="173387" indent="-173387">
              <a:buFont typeface="Arial" panose="020B0604020202020204" pitchFamily="34" charset="0"/>
              <a:buChar char="•"/>
            </a:pPr>
            <a:r>
              <a:rPr lang="en-GB" sz="1800" b="1" dirty="0">
                <a:solidFill>
                  <a:srgbClr val="FF0000"/>
                </a:solidFill>
              </a:rPr>
              <a:t>Fit is poorer for men; and perhaps surprisingly this applies at each hours category.</a:t>
            </a:r>
          </a:p>
          <a:p>
            <a:pPr marL="173387" indent="-173387">
              <a:buFont typeface="Arial" panose="020B0604020202020204" pitchFamily="34" charset="0"/>
              <a:buChar char="•"/>
            </a:pPr>
            <a:endParaRPr lang="en-GB" sz="1800" b="1" dirty="0">
              <a:solidFill>
                <a:srgbClr val="FF0000"/>
              </a:solidFill>
            </a:endParaRPr>
          </a:p>
          <a:p>
            <a:pPr marL="173387" indent="-173387">
              <a:buFont typeface="Arial" panose="020B0604020202020204" pitchFamily="34" charset="0"/>
              <a:buChar char="•"/>
            </a:pPr>
            <a:r>
              <a:rPr lang="en-GB" sz="1800" b="1" dirty="0">
                <a:solidFill>
                  <a:srgbClr val="FF0000"/>
                </a:solidFill>
              </a:rPr>
              <a:t>Self-selection of women into reduced hours working triggered by care responsibilities.</a:t>
            </a:r>
          </a:p>
          <a:p>
            <a:pPr marL="173387" indent="-173387">
              <a:buFont typeface="Arial" panose="020B0604020202020204" pitchFamily="34" charset="0"/>
              <a:buChar char="•"/>
            </a:pPr>
            <a:endParaRPr lang="en-GB" sz="1800" b="1" dirty="0">
              <a:solidFill>
                <a:srgbClr val="FF0000"/>
              </a:solidFill>
            </a:endParaRPr>
          </a:p>
          <a:p>
            <a:pPr marL="173387" indent="-173387">
              <a:buFont typeface="Arial" panose="020B0604020202020204" pitchFamily="34" charset="0"/>
              <a:buChar char="•"/>
            </a:pPr>
            <a:r>
              <a:rPr lang="en-GB" sz="1800" b="1" dirty="0">
                <a:solidFill>
                  <a:srgbClr val="FF0000"/>
                </a:solidFill>
              </a:rPr>
              <a:t>But this self-selection incurs other costs – career progression, pay, poor working conditions in some part-time jobs (</a:t>
            </a:r>
            <a:r>
              <a:rPr lang="en-GB" sz="1800" b="1" dirty="0" err="1">
                <a:solidFill>
                  <a:srgbClr val="FF0000"/>
                </a:solidFill>
              </a:rPr>
              <a:t>casualized</a:t>
            </a:r>
            <a:r>
              <a:rPr lang="en-GB" sz="1800" b="1" dirty="0">
                <a:solidFill>
                  <a:srgbClr val="FF0000"/>
                </a:solidFill>
              </a:rPr>
              <a:t>, manual)</a:t>
            </a:r>
          </a:p>
        </p:txBody>
      </p:sp>
      <p:sp>
        <p:nvSpPr>
          <p:cNvPr id="4" name="Slide Number Placeholder 3"/>
          <p:cNvSpPr>
            <a:spLocks noGrp="1"/>
          </p:cNvSpPr>
          <p:nvPr>
            <p:ph type="sldNum" sz="quarter" idx="10"/>
          </p:nvPr>
        </p:nvSpPr>
        <p:spPr/>
        <p:txBody>
          <a:bodyPr/>
          <a:lstStyle/>
          <a:p>
            <a:fld id="{E4C7F497-F882-4766-8042-535CF9123A19}" type="slidenum">
              <a:rPr lang="en-GB" smtClean="0"/>
              <a:pPr/>
              <a:t>8</a:t>
            </a:fld>
            <a:endParaRPr lang="en-GB"/>
          </a:p>
        </p:txBody>
      </p:sp>
    </p:spTree>
    <p:extLst>
      <p:ext uri="{BB962C8B-B14F-4D97-AF65-F5344CB8AC3E}">
        <p14:creationId xmlns:p14="http://schemas.microsoft.com/office/powerpoint/2010/main" val="38018317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t>Let us take a look at the totality of working-time</a:t>
            </a:r>
            <a:endParaRPr lang="en-GB" sz="1800" b="1" u="sng" dirty="0"/>
          </a:p>
          <a:p>
            <a:endParaRPr lang="en-GB" sz="1800" dirty="0"/>
          </a:p>
          <a:p>
            <a:r>
              <a:rPr lang="en-GB" sz="1800" b="1" u="sng" dirty="0"/>
              <a:t>Organization of working and private time. “Double shift”, health impacts of interactions between work and private life </a:t>
            </a:r>
            <a:endParaRPr lang="en-GB" sz="1800" dirty="0"/>
          </a:p>
          <a:p>
            <a:pPr marL="173387" indent="-173387">
              <a:buFont typeface="Arial" panose="020B0604020202020204" pitchFamily="34" charset="0"/>
              <a:buChar char="•"/>
            </a:pPr>
            <a:r>
              <a:rPr lang="en-GB" sz="1800" dirty="0"/>
              <a:t>The unequal division of unpaid work (childcare, running the home) undermines women's health and interacts with the hazards of paid work. </a:t>
            </a:r>
          </a:p>
          <a:p>
            <a:endParaRPr lang="en-GB" sz="1800" dirty="0"/>
          </a:p>
          <a:p>
            <a:pPr marL="173387" indent="-173387">
              <a:buFont typeface="Arial" panose="020B0604020202020204" pitchFamily="34" charset="0"/>
              <a:buChar char="•"/>
            </a:pPr>
            <a:r>
              <a:rPr lang="en-GB" sz="1800" dirty="0"/>
              <a:t>Working time and workload are of particular concern. </a:t>
            </a:r>
          </a:p>
          <a:p>
            <a:endParaRPr lang="en-GB" sz="1800" dirty="0"/>
          </a:p>
          <a:p>
            <a:pPr marL="173387" indent="-173387">
              <a:buFont typeface="Arial" panose="020B0604020202020204" pitchFamily="34" charset="0"/>
              <a:buChar char="•"/>
            </a:pPr>
            <a:r>
              <a:rPr lang="en-GB" sz="1800" dirty="0"/>
              <a:t>Far from being a miracle cure, part-time work acts to </a:t>
            </a:r>
            <a:r>
              <a:rPr lang="en-GB" sz="1800" dirty="0" err="1"/>
              <a:t>casualize</a:t>
            </a:r>
            <a:r>
              <a:rPr lang="en-GB" sz="1800" dirty="0"/>
              <a:t> women’s work. This "double shift" also adds to the psychosocial burden.</a:t>
            </a:r>
          </a:p>
          <a:p>
            <a:endParaRPr lang="en-GB" sz="1800" dirty="0"/>
          </a:p>
          <a:p>
            <a:r>
              <a:rPr lang="en-GB" sz="1800" b="1" u="sng" dirty="0"/>
              <a:t>The health impacts of women workers’ exposures to chemicals at and away from work</a:t>
            </a:r>
          </a:p>
          <a:p>
            <a:endParaRPr lang="en-GB" sz="1800" dirty="0"/>
          </a:p>
          <a:p>
            <a:r>
              <a:rPr lang="en-GB" sz="1800" dirty="0"/>
              <a:t>This workshop will focus particularly on occupational exposures to hazards </a:t>
            </a:r>
            <a:r>
              <a:rPr lang="en-GB" sz="1800" dirty="0" err="1"/>
              <a:t>eg</a:t>
            </a:r>
            <a:r>
              <a:rPr lang="en-GB" sz="1800" dirty="0"/>
              <a:t> chemicals (in particular, CMRs), but it is worth noting in passing non-occupational exposure from unpaid work at home – cleaning materials, lifting and physical demands, health and safety ‘trips and slips’</a:t>
            </a:r>
          </a:p>
          <a:p>
            <a:endParaRPr lang="en-GB" sz="1800" dirty="0"/>
          </a:p>
        </p:txBody>
      </p:sp>
      <p:sp>
        <p:nvSpPr>
          <p:cNvPr id="4" name="Slide Number Placeholder 3"/>
          <p:cNvSpPr>
            <a:spLocks noGrp="1"/>
          </p:cNvSpPr>
          <p:nvPr>
            <p:ph type="sldNum" sz="quarter" idx="10"/>
          </p:nvPr>
        </p:nvSpPr>
        <p:spPr/>
        <p:txBody>
          <a:bodyPr/>
          <a:lstStyle/>
          <a:p>
            <a:fld id="{E4C7F497-F882-4766-8042-535CF9123A19}" type="slidenum">
              <a:rPr lang="en-GB" smtClean="0"/>
              <a:pPr/>
              <a:t>9</a:t>
            </a:fld>
            <a:endParaRPr lang="en-GB"/>
          </a:p>
        </p:txBody>
      </p:sp>
    </p:spTree>
    <p:extLst>
      <p:ext uri="{BB962C8B-B14F-4D97-AF65-F5344CB8AC3E}">
        <p14:creationId xmlns:p14="http://schemas.microsoft.com/office/powerpoint/2010/main" val="8603686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CF9487A-1833-492C-B7A1-573E520C2837}" type="datetimeFigureOut">
              <a:rPr lang="en-GB" smtClean="0"/>
              <a:pPr/>
              <a:t>06/01/2016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91529F4-C791-40CD-B45C-301DEFCA985D}" type="slidenum">
              <a:rPr lang="en-GB" smtClean="0"/>
              <a:pPr/>
              <a:t>‹N›</a:t>
            </a:fld>
            <a:endParaRPr lang="en-GB"/>
          </a:p>
        </p:txBody>
      </p:sp>
    </p:spTree>
    <p:extLst>
      <p:ext uri="{BB962C8B-B14F-4D97-AF65-F5344CB8AC3E}">
        <p14:creationId xmlns:p14="http://schemas.microsoft.com/office/powerpoint/2010/main" val="163472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CF9487A-1833-492C-B7A1-573E520C2837}" type="datetimeFigureOut">
              <a:rPr lang="en-GB" smtClean="0"/>
              <a:pPr/>
              <a:t>06/01/2016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91529F4-C791-40CD-B45C-301DEFCA985D}" type="slidenum">
              <a:rPr lang="en-GB" smtClean="0"/>
              <a:pPr/>
              <a:t>‹N›</a:t>
            </a:fld>
            <a:endParaRPr lang="en-GB"/>
          </a:p>
        </p:txBody>
      </p:sp>
    </p:spTree>
    <p:extLst>
      <p:ext uri="{BB962C8B-B14F-4D97-AF65-F5344CB8AC3E}">
        <p14:creationId xmlns:p14="http://schemas.microsoft.com/office/powerpoint/2010/main" val="1182730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CF9487A-1833-492C-B7A1-573E520C2837}" type="datetimeFigureOut">
              <a:rPr lang="en-GB" smtClean="0"/>
              <a:pPr/>
              <a:t>06/01/2016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91529F4-C791-40CD-B45C-301DEFCA985D}" type="slidenum">
              <a:rPr lang="en-GB" smtClean="0"/>
              <a:pPr/>
              <a:t>‹N›</a:t>
            </a:fld>
            <a:endParaRPr lang="en-GB"/>
          </a:p>
        </p:txBody>
      </p:sp>
    </p:spTree>
    <p:extLst>
      <p:ext uri="{BB962C8B-B14F-4D97-AF65-F5344CB8AC3E}">
        <p14:creationId xmlns:p14="http://schemas.microsoft.com/office/powerpoint/2010/main" val="3085374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CF9487A-1833-492C-B7A1-573E520C2837}" type="datetimeFigureOut">
              <a:rPr lang="en-GB" smtClean="0"/>
              <a:pPr/>
              <a:t>06/01/2016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91529F4-C791-40CD-B45C-301DEFCA985D}" type="slidenum">
              <a:rPr lang="en-GB" smtClean="0"/>
              <a:pPr/>
              <a:t>‹N›</a:t>
            </a:fld>
            <a:endParaRPr lang="en-GB"/>
          </a:p>
        </p:txBody>
      </p:sp>
    </p:spTree>
    <p:extLst>
      <p:ext uri="{BB962C8B-B14F-4D97-AF65-F5344CB8AC3E}">
        <p14:creationId xmlns:p14="http://schemas.microsoft.com/office/powerpoint/2010/main" val="256372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CF9487A-1833-492C-B7A1-573E520C2837}" type="datetimeFigureOut">
              <a:rPr lang="en-GB" smtClean="0"/>
              <a:pPr/>
              <a:t>06/01/2016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91529F4-C791-40CD-B45C-301DEFCA985D}" type="slidenum">
              <a:rPr lang="en-GB" smtClean="0"/>
              <a:pPr/>
              <a:t>‹N›</a:t>
            </a:fld>
            <a:endParaRPr lang="en-GB"/>
          </a:p>
        </p:txBody>
      </p:sp>
    </p:spTree>
    <p:extLst>
      <p:ext uri="{BB962C8B-B14F-4D97-AF65-F5344CB8AC3E}">
        <p14:creationId xmlns:p14="http://schemas.microsoft.com/office/powerpoint/2010/main" val="347288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CF9487A-1833-492C-B7A1-573E520C2837}" type="datetimeFigureOut">
              <a:rPr lang="en-GB" smtClean="0"/>
              <a:pPr/>
              <a:t>06/01/2016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91529F4-C791-40CD-B45C-301DEFCA985D}" type="slidenum">
              <a:rPr lang="en-GB" smtClean="0"/>
              <a:pPr/>
              <a:t>‹N›</a:t>
            </a:fld>
            <a:endParaRPr lang="en-GB"/>
          </a:p>
        </p:txBody>
      </p:sp>
    </p:spTree>
    <p:extLst>
      <p:ext uri="{BB962C8B-B14F-4D97-AF65-F5344CB8AC3E}">
        <p14:creationId xmlns:p14="http://schemas.microsoft.com/office/powerpoint/2010/main" val="3782780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CF9487A-1833-492C-B7A1-573E520C2837}" type="datetimeFigureOut">
              <a:rPr lang="en-GB" smtClean="0"/>
              <a:pPr/>
              <a:t>06/01/2016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91529F4-C791-40CD-B45C-301DEFCA985D}" type="slidenum">
              <a:rPr lang="en-GB" smtClean="0"/>
              <a:pPr/>
              <a:t>‹N›</a:t>
            </a:fld>
            <a:endParaRPr lang="en-GB"/>
          </a:p>
        </p:txBody>
      </p:sp>
    </p:spTree>
    <p:extLst>
      <p:ext uri="{BB962C8B-B14F-4D97-AF65-F5344CB8AC3E}">
        <p14:creationId xmlns:p14="http://schemas.microsoft.com/office/powerpoint/2010/main" val="203227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CF9487A-1833-492C-B7A1-573E520C2837}" type="datetimeFigureOut">
              <a:rPr lang="en-GB" smtClean="0"/>
              <a:pPr/>
              <a:t>06/01/2016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91529F4-C791-40CD-B45C-301DEFCA985D}" type="slidenum">
              <a:rPr lang="en-GB" smtClean="0"/>
              <a:pPr/>
              <a:t>‹N›</a:t>
            </a:fld>
            <a:endParaRPr lang="en-GB"/>
          </a:p>
        </p:txBody>
      </p:sp>
    </p:spTree>
    <p:extLst>
      <p:ext uri="{BB962C8B-B14F-4D97-AF65-F5344CB8AC3E}">
        <p14:creationId xmlns:p14="http://schemas.microsoft.com/office/powerpoint/2010/main" val="1855200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F9487A-1833-492C-B7A1-573E520C2837}" type="datetimeFigureOut">
              <a:rPr lang="en-GB" smtClean="0"/>
              <a:pPr/>
              <a:t>06/01/2016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91529F4-C791-40CD-B45C-301DEFCA985D}" type="slidenum">
              <a:rPr lang="en-GB" smtClean="0"/>
              <a:pPr/>
              <a:t>‹N›</a:t>
            </a:fld>
            <a:endParaRPr lang="en-GB"/>
          </a:p>
        </p:txBody>
      </p:sp>
    </p:spTree>
    <p:extLst>
      <p:ext uri="{BB962C8B-B14F-4D97-AF65-F5344CB8AC3E}">
        <p14:creationId xmlns:p14="http://schemas.microsoft.com/office/powerpoint/2010/main" val="242709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F9487A-1833-492C-B7A1-573E520C2837}" type="datetimeFigureOut">
              <a:rPr lang="en-GB" smtClean="0"/>
              <a:pPr/>
              <a:t>06/01/2016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91529F4-C791-40CD-B45C-301DEFCA985D}" type="slidenum">
              <a:rPr lang="en-GB" smtClean="0"/>
              <a:pPr/>
              <a:t>‹N›</a:t>
            </a:fld>
            <a:endParaRPr lang="en-GB"/>
          </a:p>
        </p:txBody>
      </p:sp>
    </p:spTree>
    <p:extLst>
      <p:ext uri="{BB962C8B-B14F-4D97-AF65-F5344CB8AC3E}">
        <p14:creationId xmlns:p14="http://schemas.microsoft.com/office/powerpoint/2010/main" val="3115207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F9487A-1833-492C-B7A1-573E520C2837}" type="datetimeFigureOut">
              <a:rPr lang="en-GB" smtClean="0"/>
              <a:pPr/>
              <a:t>06/01/2016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91529F4-C791-40CD-B45C-301DEFCA985D}" type="slidenum">
              <a:rPr lang="en-GB" smtClean="0"/>
              <a:pPr/>
              <a:t>‹N›</a:t>
            </a:fld>
            <a:endParaRPr lang="en-GB"/>
          </a:p>
        </p:txBody>
      </p:sp>
    </p:spTree>
    <p:extLst>
      <p:ext uri="{BB962C8B-B14F-4D97-AF65-F5344CB8AC3E}">
        <p14:creationId xmlns:p14="http://schemas.microsoft.com/office/powerpoint/2010/main" val="1427704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9487A-1833-492C-B7A1-573E520C2837}" type="datetimeFigureOut">
              <a:rPr lang="en-GB" smtClean="0"/>
              <a:pPr/>
              <a:t>06/01/2016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1529F4-C791-40CD-B45C-301DEFCA985D}" type="slidenum">
              <a:rPr lang="en-GB" smtClean="0"/>
              <a:pPr/>
              <a:t>‹N›</a:t>
            </a:fld>
            <a:endParaRPr lang="en-GB"/>
          </a:p>
        </p:txBody>
      </p:sp>
    </p:spTree>
    <p:extLst>
      <p:ext uri="{BB962C8B-B14F-4D97-AF65-F5344CB8AC3E}">
        <p14:creationId xmlns:p14="http://schemas.microsoft.com/office/powerpoint/2010/main" val="1652685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microsoft.com/office/2007/relationships/hdphoto" Target="../media/hdphoto3.wdp"/></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microsoft.com/office/2007/relationships/hdphoto" Target="../media/hdphoto4.wdp"/></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microsoft.com/office/2007/relationships/hdphoto" Target="../media/hdphoto5.wdp"/></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microsoft.com/office/2007/relationships/hdphoto" Target="../media/hdphoto6.wdp"/></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microsoft.com/office/2007/relationships/hdphoto" Target="../media/hdphoto7.wdp"/></Relationships>
</file>

<file path=ppt/slides/_rels/slide34.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microsoft.com/office/2007/relationships/hdphoto" Target="../media/hdphoto2.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ubtitle 2"/>
          <p:cNvSpPr>
            <a:spLocks noGrp="1"/>
          </p:cNvSpPr>
          <p:nvPr>
            <p:ph type="subTitle" idx="1"/>
          </p:nvPr>
        </p:nvSpPr>
        <p:spPr>
          <a:xfrm>
            <a:off x="1403350" y="3789363"/>
            <a:ext cx="6400800" cy="2808287"/>
          </a:xfrm>
        </p:spPr>
        <p:txBody>
          <a:bodyPr>
            <a:normAutofit/>
          </a:bodyPr>
          <a:lstStyle/>
          <a:p>
            <a:pPr>
              <a:lnSpc>
                <a:spcPct val="80000"/>
              </a:lnSpc>
            </a:pPr>
            <a:endParaRPr lang="es-ES" altLang="en-US" sz="2400" b="1" dirty="0" smtClean="0">
              <a:solidFill>
                <a:schemeClr val="tx1"/>
              </a:solidFill>
              <a:cs typeface="Times New Roman" pitchFamily="18" charset="0"/>
            </a:endParaRPr>
          </a:p>
          <a:p>
            <a:pPr>
              <a:lnSpc>
                <a:spcPct val="80000"/>
              </a:lnSpc>
            </a:pPr>
            <a:r>
              <a:rPr lang="es-ES" altLang="en-US" sz="2400" b="1" dirty="0" err="1" smtClean="0">
                <a:solidFill>
                  <a:schemeClr val="tx1"/>
                </a:solidFill>
                <a:cs typeface="Times New Roman" pitchFamily="18" charset="0"/>
              </a:rPr>
              <a:t>Professor</a:t>
            </a:r>
            <a:r>
              <a:rPr lang="es-ES" altLang="en-US" sz="2400" b="1" dirty="0" smtClean="0">
                <a:solidFill>
                  <a:schemeClr val="tx1"/>
                </a:solidFill>
                <a:cs typeface="Times New Roman" pitchFamily="18" charset="0"/>
              </a:rPr>
              <a:t> Colette Fagan </a:t>
            </a:r>
          </a:p>
          <a:p>
            <a:pPr>
              <a:lnSpc>
                <a:spcPct val="80000"/>
              </a:lnSpc>
            </a:pPr>
            <a:r>
              <a:rPr lang="es-ES" altLang="en-US" sz="2400" b="1" dirty="0" err="1" smtClean="0">
                <a:solidFill>
                  <a:schemeClr val="tx1"/>
                </a:solidFill>
                <a:cs typeface="Times New Roman" pitchFamily="18" charset="0"/>
              </a:rPr>
              <a:t>University</a:t>
            </a:r>
            <a:r>
              <a:rPr lang="es-ES" altLang="en-US" sz="2400" b="1" dirty="0" smtClean="0">
                <a:solidFill>
                  <a:schemeClr val="tx1"/>
                </a:solidFill>
                <a:cs typeface="Times New Roman" pitchFamily="18" charset="0"/>
              </a:rPr>
              <a:t> of Manchester, UK</a:t>
            </a:r>
          </a:p>
          <a:p>
            <a:pPr>
              <a:lnSpc>
                <a:spcPct val="80000"/>
              </a:lnSpc>
            </a:pPr>
            <a:endParaRPr lang="en-GB" altLang="en-US" sz="1800" b="1" dirty="0" smtClean="0">
              <a:solidFill>
                <a:schemeClr val="tx1"/>
              </a:solidFill>
            </a:endParaRPr>
          </a:p>
          <a:p>
            <a:pPr>
              <a:lnSpc>
                <a:spcPct val="80000"/>
              </a:lnSpc>
            </a:pPr>
            <a:endParaRPr lang="en-GB" altLang="en-US" sz="1800" b="1" dirty="0" smtClean="0">
              <a:solidFill>
                <a:schemeClr val="tx1"/>
              </a:solidFill>
            </a:endParaRPr>
          </a:p>
          <a:p>
            <a:r>
              <a:rPr lang="en-GB" sz="1800" b="1" dirty="0" smtClean="0">
                <a:solidFill>
                  <a:schemeClr val="tx1"/>
                </a:solidFill>
              </a:rPr>
              <a:t>ETUI International conference</a:t>
            </a:r>
          </a:p>
          <a:p>
            <a:r>
              <a:rPr lang="en-GB" sz="1800" b="1" i="1" dirty="0" smtClean="0">
                <a:solidFill>
                  <a:schemeClr val="tx1"/>
                </a:solidFill>
              </a:rPr>
              <a:t>Women’s health and work, 4-6 March 2015</a:t>
            </a:r>
            <a:endParaRPr lang="en-GB" altLang="en-US" sz="1800" b="1" i="1" dirty="0" smtClean="0">
              <a:solidFill>
                <a:schemeClr val="tx1"/>
              </a:solidFill>
            </a:endParaRPr>
          </a:p>
        </p:txBody>
      </p:sp>
      <p:sp>
        <p:nvSpPr>
          <p:cNvPr id="2051" name="1 Título"/>
          <p:cNvSpPr>
            <a:spLocks noGrp="1"/>
          </p:cNvSpPr>
          <p:nvPr>
            <p:ph type="ctrTitle"/>
          </p:nvPr>
        </p:nvSpPr>
        <p:spPr>
          <a:xfrm>
            <a:off x="755650" y="1484313"/>
            <a:ext cx="7772400" cy="2089150"/>
          </a:xfrm>
          <a:ln w="28575">
            <a:solidFill>
              <a:schemeClr val="accent1"/>
            </a:solidFill>
            <a:miter lim="800000"/>
            <a:headEnd/>
            <a:tailEnd/>
          </a:ln>
        </p:spPr>
        <p:txBody>
          <a:bodyPr>
            <a:normAutofit/>
          </a:bodyPr>
          <a:lstStyle/>
          <a:p>
            <a:pPr>
              <a:spcBef>
                <a:spcPts val="600"/>
              </a:spcBef>
              <a:spcAft>
                <a:spcPts val="1200"/>
              </a:spcAft>
            </a:pPr>
            <a:r>
              <a:rPr lang="en-GB" sz="3600" b="1" dirty="0" smtClean="0">
                <a:solidFill>
                  <a:schemeClr val="accent1"/>
                </a:solidFill>
                <a:ea typeface="SimSun"/>
                <a:cs typeface="Times New Roman"/>
              </a:rPr>
              <a:t>Gender</a:t>
            </a:r>
            <a:r>
              <a:rPr lang="en-GB" sz="3600" b="1" dirty="0">
                <a:solidFill>
                  <a:schemeClr val="accent1"/>
                </a:solidFill>
                <a:ea typeface="SimSun"/>
                <a:cs typeface="Times New Roman"/>
              </a:rPr>
              <a:t>, working conditions and </a:t>
            </a:r>
            <a:r>
              <a:rPr lang="en-GB" sz="3600" b="1" dirty="0" smtClean="0">
                <a:solidFill>
                  <a:schemeClr val="accent1"/>
                </a:solidFill>
                <a:ea typeface="SimSun"/>
                <a:cs typeface="Times New Roman"/>
              </a:rPr>
              <a:t>health </a:t>
            </a:r>
            <a:r>
              <a:rPr lang="en-GB" sz="3600" b="1" dirty="0">
                <a:solidFill>
                  <a:schemeClr val="accent1"/>
                </a:solidFill>
                <a:ea typeface="SimSun"/>
                <a:cs typeface="Times New Roman"/>
              </a:rPr>
              <a:t>- headlines from the European Working Conditions </a:t>
            </a:r>
            <a:r>
              <a:rPr lang="en-GB" sz="3600" b="1" dirty="0" smtClean="0">
                <a:solidFill>
                  <a:schemeClr val="accent1"/>
                </a:solidFill>
                <a:ea typeface="SimSun"/>
                <a:cs typeface="Times New Roman"/>
              </a:rPr>
              <a:t>Survey</a:t>
            </a:r>
            <a:endParaRPr lang="es-ES" altLang="en-US" sz="2800" b="1" dirty="0" smtClean="0">
              <a:solidFill>
                <a:schemeClr val="accent1"/>
              </a:solidFill>
              <a:ea typeface="Times" pitchFamily="18" charset="0"/>
              <a:cs typeface="Times New Roman" pitchFamily="18" charset="0"/>
            </a:endParaRPr>
          </a:p>
        </p:txBody>
      </p:sp>
      <p:pic>
        <p:nvPicPr>
          <p:cNvPr id="2052" name="Picture 4" descr="TUOM_4COL"/>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388" y="404813"/>
            <a:ext cx="2073275" cy="199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927831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b="1" dirty="0" smtClean="0">
                <a:solidFill>
                  <a:schemeClr val="accent1"/>
                </a:solidFill>
                <a:ea typeface="Georgia"/>
                <a:cs typeface="Georgia"/>
              </a:rPr>
              <a:t>Gender </a:t>
            </a:r>
            <a:r>
              <a:rPr lang="en-GB" b="1" dirty="0">
                <a:solidFill>
                  <a:schemeClr val="accent1"/>
                </a:solidFill>
                <a:ea typeface="Georgia"/>
                <a:cs typeface="Georgia"/>
              </a:rPr>
              <a:t>and Hazardous working conditions </a:t>
            </a:r>
            <a:endParaRPr lang="en-GB" dirty="0">
              <a:solidFill>
                <a:schemeClr val="accent1"/>
              </a:solidFill>
            </a:endParaRPr>
          </a:p>
        </p:txBody>
      </p:sp>
      <p:sp>
        <p:nvSpPr>
          <p:cNvPr id="5" name="Subtitle 4"/>
          <p:cNvSpPr>
            <a:spLocks noGrp="1"/>
          </p:cNvSpPr>
          <p:nvPr>
            <p:ph type="subTitle" idx="1"/>
          </p:nvPr>
        </p:nvSpPr>
        <p:spPr/>
        <p:txBody>
          <a:bodyPr/>
          <a:lstStyle/>
          <a:p>
            <a:endParaRPr lang="en-GB"/>
          </a:p>
        </p:txBody>
      </p:sp>
    </p:spTree>
    <p:extLst>
      <p:ext uri="{BB962C8B-B14F-4D97-AF65-F5344CB8AC3E}">
        <p14:creationId xmlns:p14="http://schemas.microsoft.com/office/powerpoint/2010/main" val="3614709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35280" cy="994122"/>
          </a:xfrm>
        </p:spPr>
        <p:txBody>
          <a:bodyPr>
            <a:noAutofit/>
          </a:bodyPr>
          <a:lstStyle/>
          <a:p>
            <a:r>
              <a:rPr lang="en-GB" sz="3200" b="1" dirty="0" smtClean="0">
                <a:solidFill>
                  <a:srgbClr val="4F81BD"/>
                </a:solidFill>
              </a:rPr>
              <a:t>Exposure to physical risks, by gender </a:t>
            </a:r>
            <a:br>
              <a:rPr lang="en-GB" sz="3200" b="1" dirty="0" smtClean="0">
                <a:solidFill>
                  <a:srgbClr val="4F81BD"/>
                </a:solidFill>
              </a:rPr>
            </a:br>
            <a:r>
              <a:rPr lang="en-GB" sz="3200" b="1" dirty="0" smtClean="0">
                <a:solidFill>
                  <a:srgbClr val="4F81BD"/>
                </a:solidFill>
              </a:rPr>
              <a:t>(% exposed quarter of the time or more), EU-27 </a:t>
            </a:r>
            <a:endParaRPr lang="en-GB" sz="3200" dirty="0"/>
          </a:p>
        </p:txBody>
      </p:sp>
      <p:pic>
        <p:nvPicPr>
          <p:cNvPr id="7170" name="Picture 2"/>
          <p:cNvPicPr>
            <a:picLocks noGrp="1" noChangeAspect="1" noChangeArrowheads="1"/>
          </p:cNvPicPr>
          <p:nvPr>
            <p:ph idx="1"/>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395537" y="1412776"/>
            <a:ext cx="8352928" cy="48965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539552" y="6287834"/>
            <a:ext cx="8208912" cy="338554"/>
          </a:xfrm>
          <a:prstGeom prst="rect">
            <a:avLst/>
          </a:prstGeom>
          <a:noFill/>
        </p:spPr>
        <p:txBody>
          <a:bodyPr wrap="square" rtlCol="0">
            <a:spAutoFit/>
          </a:bodyPr>
          <a:lstStyle/>
          <a:p>
            <a:r>
              <a:rPr lang="en-GB" sz="1600" dirty="0"/>
              <a:t>Source: 2010 European Working Conditions Survey </a:t>
            </a:r>
            <a:r>
              <a:rPr lang="en-GB" sz="1600" dirty="0" smtClean="0"/>
              <a:t>(extracted from  </a:t>
            </a:r>
            <a:r>
              <a:rPr lang="en-GB" sz="1600" dirty="0"/>
              <a:t>Parent-</a:t>
            </a:r>
            <a:r>
              <a:rPr lang="en-GB" sz="1600" dirty="0" err="1"/>
              <a:t>Thirion</a:t>
            </a:r>
            <a:r>
              <a:rPr lang="en-GB" sz="1600" dirty="0"/>
              <a:t> et al, 2012</a:t>
            </a:r>
            <a:r>
              <a:rPr lang="en-GB" sz="1600" dirty="0" smtClean="0"/>
              <a:t>)</a:t>
            </a:r>
            <a:endParaRPr lang="en-GB" dirty="0"/>
          </a:p>
        </p:txBody>
      </p:sp>
    </p:spTree>
    <p:extLst>
      <p:ext uri="{BB962C8B-B14F-4D97-AF65-F5344CB8AC3E}">
        <p14:creationId xmlns:p14="http://schemas.microsoft.com/office/powerpoint/2010/main" val="8730112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88640"/>
            <a:ext cx="9036496" cy="778098"/>
          </a:xfrm>
        </p:spPr>
        <p:txBody>
          <a:bodyPr>
            <a:normAutofit fontScale="90000"/>
          </a:bodyPr>
          <a:lstStyle/>
          <a:p>
            <a:r>
              <a:rPr lang="en-GB" sz="3000" b="1" dirty="0">
                <a:solidFill>
                  <a:srgbClr val="4F81BD"/>
                </a:solidFill>
              </a:rPr>
              <a:t>Exposure </a:t>
            </a:r>
            <a:r>
              <a:rPr lang="en-GB" sz="3000" b="1" dirty="0" smtClean="0">
                <a:solidFill>
                  <a:srgbClr val="4F81BD"/>
                </a:solidFill>
              </a:rPr>
              <a:t>to combined physical risks, by gender &amp; age, EU-27</a:t>
            </a:r>
            <a:endParaRPr lang="en-GB" sz="3000" dirty="0"/>
          </a:p>
        </p:txBody>
      </p:sp>
      <p:pic>
        <p:nvPicPr>
          <p:cNvPr id="8194" name="Picture 2"/>
          <p:cNvPicPr>
            <a:picLocks noGrp="1" noChangeAspect="1" noChangeArrowheads="1"/>
          </p:cNvPicPr>
          <p:nvPr>
            <p:ph idx="1"/>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323528" y="1052736"/>
            <a:ext cx="8496943" cy="48245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538600" y="5968357"/>
            <a:ext cx="8208912" cy="615553"/>
          </a:xfrm>
          <a:prstGeom prst="rect">
            <a:avLst/>
          </a:prstGeom>
          <a:noFill/>
        </p:spPr>
        <p:txBody>
          <a:bodyPr wrap="square" rtlCol="0">
            <a:spAutoFit/>
          </a:bodyPr>
          <a:lstStyle/>
          <a:p>
            <a:pPr algn="r"/>
            <a:r>
              <a:rPr lang="en-GB" sz="1600" dirty="0" smtClean="0"/>
              <a:t>Note: Index scores, EU27 average = 100</a:t>
            </a:r>
          </a:p>
          <a:p>
            <a:pPr algn="r"/>
            <a:r>
              <a:rPr lang="en-GB" sz="1600" dirty="0" smtClean="0"/>
              <a:t>Source: </a:t>
            </a:r>
            <a:r>
              <a:rPr lang="en-GB" sz="1600" dirty="0"/>
              <a:t>2010 European Working Conditions Survey (extracted from  Parent-</a:t>
            </a:r>
            <a:r>
              <a:rPr lang="en-GB" sz="1600" dirty="0" err="1"/>
              <a:t>Thirion</a:t>
            </a:r>
            <a:r>
              <a:rPr lang="en-GB" sz="1600" dirty="0"/>
              <a:t> et al, 2012</a:t>
            </a:r>
            <a:r>
              <a:rPr lang="en-GB" dirty="0" smtClean="0"/>
              <a:t>)</a:t>
            </a:r>
            <a:endParaRPr lang="en-GB" dirty="0"/>
          </a:p>
        </p:txBody>
      </p:sp>
    </p:spTree>
    <p:extLst>
      <p:ext uri="{BB962C8B-B14F-4D97-AF65-F5344CB8AC3E}">
        <p14:creationId xmlns:p14="http://schemas.microsoft.com/office/powerpoint/2010/main" val="24360348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solidFill>
                  <a:srgbClr val="4F81BD"/>
                </a:solidFill>
              </a:rPr>
              <a:t>Exposure to combined physical </a:t>
            </a:r>
            <a:r>
              <a:rPr lang="en-GB" b="1" dirty="0" smtClean="0">
                <a:solidFill>
                  <a:srgbClr val="4F81BD"/>
                </a:solidFill>
              </a:rPr>
              <a:t>risks, by occupation, EU-27</a:t>
            </a:r>
            <a:endParaRPr lang="en-GB" dirty="0"/>
          </a:p>
        </p:txBody>
      </p:sp>
      <p:pic>
        <p:nvPicPr>
          <p:cNvPr id="9218" name="Picture 2"/>
          <p:cNvPicPr>
            <a:picLocks noGrp="1" noChangeAspect="1" noChangeArrowheads="1"/>
          </p:cNvPicPr>
          <p:nvPr>
            <p:ph idx="1"/>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467544" y="1700808"/>
            <a:ext cx="8136904" cy="4248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610608" y="6093296"/>
            <a:ext cx="8136904" cy="615553"/>
          </a:xfrm>
          <a:prstGeom prst="rect">
            <a:avLst/>
          </a:prstGeom>
          <a:noFill/>
        </p:spPr>
        <p:txBody>
          <a:bodyPr wrap="square" rtlCol="0">
            <a:spAutoFit/>
          </a:bodyPr>
          <a:lstStyle/>
          <a:p>
            <a:pPr algn="r"/>
            <a:r>
              <a:rPr lang="en-GB" sz="1600" dirty="0" smtClean="0"/>
              <a:t>Note: Index scores, EU27 average = 100</a:t>
            </a:r>
          </a:p>
          <a:p>
            <a:pPr algn="r"/>
            <a:r>
              <a:rPr lang="en-GB" sz="1600" dirty="0"/>
              <a:t>Source: 2010 European Working Conditions Survey (extracted from  Parent-</a:t>
            </a:r>
            <a:r>
              <a:rPr lang="en-GB" sz="1600" dirty="0" err="1"/>
              <a:t>Thirion</a:t>
            </a:r>
            <a:r>
              <a:rPr lang="en-GB" sz="1600" dirty="0"/>
              <a:t> et al, 2012</a:t>
            </a:r>
            <a:r>
              <a:rPr lang="en-GB" dirty="0" smtClean="0"/>
              <a:t>)</a:t>
            </a:r>
            <a:endParaRPr lang="en-GB" dirty="0"/>
          </a:p>
        </p:txBody>
      </p:sp>
    </p:spTree>
    <p:extLst>
      <p:ext uri="{BB962C8B-B14F-4D97-AF65-F5344CB8AC3E}">
        <p14:creationId xmlns:p14="http://schemas.microsoft.com/office/powerpoint/2010/main" val="8359285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smtClean="0">
                <a:solidFill>
                  <a:schemeClr val="accent1"/>
                </a:solidFill>
              </a:rPr>
              <a:t>Bullying, harassment and discrimination</a:t>
            </a:r>
            <a:endParaRPr lang="en-GB" sz="3600" dirty="0"/>
          </a:p>
        </p:txBody>
      </p:sp>
      <p:sp>
        <p:nvSpPr>
          <p:cNvPr id="3" name="Content Placeholder 2"/>
          <p:cNvSpPr>
            <a:spLocks noGrp="1"/>
          </p:cNvSpPr>
          <p:nvPr>
            <p:ph idx="1"/>
          </p:nvPr>
        </p:nvSpPr>
        <p:spPr>
          <a:xfrm>
            <a:off x="457200" y="1340768"/>
            <a:ext cx="8229600" cy="5517232"/>
          </a:xfrm>
        </p:spPr>
        <p:txBody>
          <a:bodyPr>
            <a:normAutofit fontScale="25000" lnSpcReduction="20000"/>
          </a:bodyPr>
          <a:lstStyle/>
          <a:p>
            <a:pPr lvl="0">
              <a:spcBef>
                <a:spcPts val="600"/>
              </a:spcBef>
              <a:spcAft>
                <a:spcPts val="600"/>
              </a:spcAft>
            </a:pPr>
            <a:r>
              <a:rPr lang="en-GB" sz="9600" dirty="0" smtClean="0"/>
              <a:t>Exposure has negative effect on mental health problems</a:t>
            </a:r>
          </a:p>
          <a:p>
            <a:pPr marL="457200" lvl="1" indent="0">
              <a:spcBef>
                <a:spcPts val="600"/>
              </a:spcBef>
              <a:spcAft>
                <a:spcPts val="600"/>
              </a:spcAft>
              <a:buNone/>
            </a:pPr>
            <a:endParaRPr lang="en-GB" sz="4900" dirty="0"/>
          </a:p>
          <a:p>
            <a:pPr>
              <a:spcBef>
                <a:spcPts val="600"/>
              </a:spcBef>
              <a:spcAft>
                <a:spcPts val="600"/>
              </a:spcAft>
            </a:pPr>
            <a:r>
              <a:rPr lang="en-GB" sz="9600" dirty="0" smtClean="0"/>
              <a:t>Difficult to measure in surveys – under-reporting, cultural differences in what is acceptable (especially for sexual attention), job exits for the most traumatised</a:t>
            </a:r>
          </a:p>
          <a:p>
            <a:pPr>
              <a:spcBef>
                <a:spcPts val="600"/>
              </a:spcBef>
              <a:spcAft>
                <a:spcPts val="600"/>
              </a:spcAft>
            </a:pPr>
            <a:endParaRPr lang="en-GB" sz="9600" b="1" dirty="0">
              <a:solidFill>
                <a:schemeClr val="accent1"/>
              </a:solidFill>
            </a:endParaRPr>
          </a:p>
          <a:p>
            <a:pPr>
              <a:spcBef>
                <a:spcPts val="600"/>
              </a:spcBef>
              <a:spcAft>
                <a:spcPts val="600"/>
              </a:spcAft>
            </a:pPr>
            <a:r>
              <a:rPr lang="en-GB" sz="9600" b="1" dirty="0" smtClean="0">
                <a:solidFill>
                  <a:schemeClr val="accent1"/>
                </a:solidFill>
              </a:rPr>
              <a:t>EWCS 2010 shows exposure rates similar for men and women, except women more exposed to unwanted sexual attention</a:t>
            </a:r>
          </a:p>
          <a:p>
            <a:pPr lvl="1">
              <a:spcBef>
                <a:spcPts val="600"/>
              </a:spcBef>
              <a:spcAft>
                <a:spcPts val="600"/>
              </a:spcAft>
            </a:pPr>
            <a:r>
              <a:rPr lang="en-GB" sz="9200" dirty="0" smtClean="0"/>
              <a:t>In one month 11% of workers were verbally abused and 5% experienced humiliating behaviour</a:t>
            </a:r>
          </a:p>
          <a:p>
            <a:pPr lvl="1">
              <a:spcBef>
                <a:spcPts val="600"/>
              </a:spcBef>
              <a:spcAft>
                <a:spcPts val="600"/>
              </a:spcAft>
            </a:pPr>
            <a:r>
              <a:rPr lang="en-GB" sz="9200" dirty="0" smtClean="0"/>
              <a:t>Over the previous year 2% were subjected to physical violence</a:t>
            </a:r>
          </a:p>
          <a:p>
            <a:pPr lvl="1">
              <a:spcBef>
                <a:spcPts val="600"/>
              </a:spcBef>
              <a:spcAft>
                <a:spcPts val="600"/>
              </a:spcAft>
            </a:pPr>
            <a:r>
              <a:rPr lang="en-GB" sz="9200" dirty="0" smtClean="0"/>
              <a:t>Unwanted sexual attention experienced by 2% of workers (twice as likely for women in last month, three times as likely over 12 months)</a:t>
            </a:r>
            <a:endParaRPr lang="en-GB" sz="9200" dirty="0" smtClean="0">
              <a:solidFill>
                <a:schemeClr val="accent1"/>
              </a:solidFill>
            </a:endParaRPr>
          </a:p>
          <a:p>
            <a:pPr marL="0" indent="0">
              <a:spcBef>
                <a:spcPts val="600"/>
              </a:spcBef>
              <a:spcAft>
                <a:spcPts val="600"/>
              </a:spcAft>
              <a:buNone/>
            </a:pPr>
            <a:endParaRPr lang="en-GB" sz="9600" b="1" dirty="0" smtClean="0">
              <a:solidFill>
                <a:schemeClr val="accent1"/>
              </a:solidFill>
            </a:endParaRPr>
          </a:p>
        </p:txBody>
      </p:sp>
    </p:spTree>
    <p:extLst>
      <p:ext uri="{BB962C8B-B14F-4D97-AF65-F5344CB8AC3E}">
        <p14:creationId xmlns:p14="http://schemas.microsoft.com/office/powerpoint/2010/main" val="32900989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GB" b="1" dirty="0" smtClean="0">
                <a:solidFill>
                  <a:schemeClr val="accent1"/>
                </a:solidFill>
                <a:ea typeface="Georgia"/>
                <a:cs typeface="Georgia"/>
              </a:rPr>
              <a:t>Gender </a:t>
            </a:r>
            <a:r>
              <a:rPr lang="en-GB" b="1" dirty="0">
                <a:solidFill>
                  <a:schemeClr val="accent1"/>
                </a:solidFill>
                <a:ea typeface="Georgia"/>
                <a:cs typeface="Georgia"/>
              </a:rPr>
              <a:t>and </a:t>
            </a:r>
            <a:r>
              <a:rPr lang="en-GB" b="1" dirty="0" smtClean="0">
                <a:solidFill>
                  <a:schemeClr val="accent1"/>
                </a:solidFill>
                <a:ea typeface="Georgia"/>
                <a:cs typeface="Georgia"/>
              </a:rPr>
              <a:t>work intensity - time pressures</a:t>
            </a:r>
            <a:endParaRPr lang="en-GB" dirty="0">
              <a:solidFill>
                <a:schemeClr val="accent1"/>
              </a:solidFill>
            </a:endParaRPr>
          </a:p>
        </p:txBody>
      </p:sp>
      <p:sp>
        <p:nvSpPr>
          <p:cNvPr id="5" name="Subtitle 4"/>
          <p:cNvSpPr>
            <a:spLocks noGrp="1"/>
          </p:cNvSpPr>
          <p:nvPr>
            <p:ph type="subTitle" idx="1"/>
          </p:nvPr>
        </p:nvSpPr>
        <p:spPr/>
        <p:txBody>
          <a:bodyPr/>
          <a:lstStyle/>
          <a:p>
            <a:endParaRPr lang="en-GB"/>
          </a:p>
        </p:txBody>
      </p:sp>
    </p:spTree>
    <p:extLst>
      <p:ext uri="{BB962C8B-B14F-4D97-AF65-F5344CB8AC3E}">
        <p14:creationId xmlns:p14="http://schemas.microsoft.com/office/powerpoint/2010/main" val="7019477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600" b="1" dirty="0" smtClean="0">
                <a:solidFill>
                  <a:schemeClr val="accent1"/>
                </a:solidFill>
              </a:rPr>
              <a:t>% who work at high speed, by gender and occupation, EU27 (%)</a:t>
            </a:r>
            <a:endParaRPr lang="en-GB" sz="3600" dirty="0"/>
          </a:p>
        </p:txBody>
      </p:sp>
      <p:sp>
        <p:nvSpPr>
          <p:cNvPr id="5" name="TextBox 4"/>
          <p:cNvSpPr txBox="1"/>
          <p:nvPr/>
        </p:nvSpPr>
        <p:spPr>
          <a:xfrm>
            <a:off x="395536" y="6382586"/>
            <a:ext cx="8388424" cy="338554"/>
          </a:xfrm>
          <a:prstGeom prst="rect">
            <a:avLst/>
          </a:prstGeom>
          <a:noFill/>
        </p:spPr>
        <p:txBody>
          <a:bodyPr wrap="square" rtlCol="0">
            <a:spAutoFit/>
          </a:bodyPr>
          <a:lstStyle/>
          <a:p>
            <a:pPr algn="r"/>
            <a:r>
              <a:rPr lang="en-GB" sz="1600" dirty="0"/>
              <a:t>Source: 2010 European Working Conditions Survey </a:t>
            </a:r>
            <a:r>
              <a:rPr lang="en-GB" sz="1600" dirty="0" smtClean="0"/>
              <a:t>(adapted from  </a:t>
            </a:r>
            <a:r>
              <a:rPr lang="en-GB" sz="1600" dirty="0"/>
              <a:t>Parent-</a:t>
            </a:r>
            <a:r>
              <a:rPr lang="en-GB" sz="1600" dirty="0" err="1"/>
              <a:t>Thirion</a:t>
            </a:r>
            <a:r>
              <a:rPr lang="en-GB" sz="1600" dirty="0"/>
              <a:t> et al, 2012)</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524546457"/>
              </p:ext>
            </p:extLst>
          </p:nvPr>
        </p:nvGraphicFramePr>
        <p:xfrm>
          <a:off x="457200" y="1600200"/>
          <a:ext cx="8229600" cy="478238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795681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solidFill>
                  <a:schemeClr val="accent1"/>
                </a:solidFill>
              </a:rPr>
              <a:t>% who </a:t>
            </a:r>
            <a:r>
              <a:rPr lang="en-GB" b="1" dirty="0" smtClean="0">
                <a:solidFill>
                  <a:schemeClr val="accent1"/>
                </a:solidFill>
              </a:rPr>
              <a:t>do not have enough time, </a:t>
            </a:r>
            <a:r>
              <a:rPr lang="en-GB" b="1" dirty="0">
                <a:solidFill>
                  <a:schemeClr val="accent1"/>
                </a:solidFill>
              </a:rPr>
              <a:t>by gender and occupation, EU27 (%)</a:t>
            </a:r>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713464885"/>
              </p:ext>
            </p:extLst>
          </p:nvPr>
        </p:nvGraphicFramePr>
        <p:xfrm>
          <a:off x="457200" y="1600200"/>
          <a:ext cx="8229600" cy="4782386"/>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395536" y="6382586"/>
            <a:ext cx="8388424" cy="338554"/>
          </a:xfrm>
          <a:prstGeom prst="rect">
            <a:avLst/>
          </a:prstGeom>
          <a:noFill/>
        </p:spPr>
        <p:txBody>
          <a:bodyPr wrap="square" rtlCol="0">
            <a:spAutoFit/>
          </a:bodyPr>
          <a:lstStyle/>
          <a:p>
            <a:pPr algn="r"/>
            <a:r>
              <a:rPr lang="en-GB" sz="1600" dirty="0"/>
              <a:t>Source: 2010 European Working Conditions Survey </a:t>
            </a:r>
            <a:r>
              <a:rPr lang="en-GB" sz="1600" dirty="0" smtClean="0"/>
              <a:t>(adapted from  </a:t>
            </a:r>
            <a:r>
              <a:rPr lang="en-GB" sz="1600" dirty="0"/>
              <a:t>Parent-</a:t>
            </a:r>
            <a:r>
              <a:rPr lang="en-GB" sz="1600" dirty="0" err="1"/>
              <a:t>Thirion</a:t>
            </a:r>
            <a:r>
              <a:rPr lang="en-GB" sz="1600" dirty="0"/>
              <a:t> et al, 2012)</a:t>
            </a:r>
          </a:p>
        </p:txBody>
      </p:sp>
    </p:spTree>
    <p:extLst>
      <p:ext uri="{BB962C8B-B14F-4D97-AF65-F5344CB8AC3E}">
        <p14:creationId xmlns:p14="http://schemas.microsoft.com/office/powerpoint/2010/main" val="317865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b="1" dirty="0">
                <a:solidFill>
                  <a:schemeClr val="accent1"/>
                </a:solidFill>
              </a:rPr>
              <a:t>Gender and health/well-being outcomes</a:t>
            </a:r>
            <a:endParaRPr lang="en-GB" dirty="0"/>
          </a:p>
        </p:txBody>
      </p:sp>
    </p:spTree>
    <p:extLst>
      <p:ext uri="{BB962C8B-B14F-4D97-AF65-F5344CB8AC3E}">
        <p14:creationId xmlns:p14="http://schemas.microsoft.com/office/powerpoint/2010/main" val="21635461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568952" cy="1143000"/>
          </a:xfrm>
        </p:spPr>
        <p:txBody>
          <a:bodyPr>
            <a:normAutofit fontScale="90000"/>
          </a:bodyPr>
          <a:lstStyle/>
          <a:p>
            <a:r>
              <a:rPr lang="en-GB" sz="3000" b="1" dirty="0" smtClean="0">
                <a:solidFill>
                  <a:srgbClr val="4F81BD"/>
                </a:solidFill>
              </a:rPr>
              <a:t>Workers’ perception that their job puts their health and safety at risk, by occupation and gender, EU-27 (%)</a:t>
            </a:r>
            <a:endParaRPr lang="en-GB" sz="3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40001987"/>
              </p:ext>
            </p:extLst>
          </p:nvPr>
        </p:nvGraphicFramePr>
        <p:xfrm>
          <a:off x="457200" y="1340768"/>
          <a:ext cx="8229600" cy="4993813"/>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611560" y="6334581"/>
            <a:ext cx="8064896" cy="338554"/>
          </a:xfrm>
          <a:prstGeom prst="rect">
            <a:avLst/>
          </a:prstGeom>
          <a:noFill/>
        </p:spPr>
        <p:txBody>
          <a:bodyPr wrap="square" rtlCol="0">
            <a:spAutoFit/>
          </a:bodyPr>
          <a:lstStyle/>
          <a:p>
            <a:pPr algn="r"/>
            <a:r>
              <a:rPr lang="en-GB" sz="1600" dirty="0" smtClean="0"/>
              <a:t>Source</a:t>
            </a:r>
            <a:r>
              <a:rPr lang="en-GB" sz="1600" dirty="0"/>
              <a:t>: 2010 European Working Conditions Survey </a:t>
            </a:r>
            <a:r>
              <a:rPr lang="en-GB" sz="1600" dirty="0" smtClean="0"/>
              <a:t>(adapted from  </a:t>
            </a:r>
            <a:r>
              <a:rPr lang="en-GB" sz="1600" dirty="0"/>
              <a:t>Parent-</a:t>
            </a:r>
            <a:r>
              <a:rPr lang="en-GB" sz="1600" dirty="0" err="1"/>
              <a:t>Thirion</a:t>
            </a:r>
            <a:r>
              <a:rPr lang="en-GB" sz="1600" dirty="0"/>
              <a:t> et al, 2012)</a:t>
            </a:r>
          </a:p>
        </p:txBody>
      </p:sp>
    </p:spTree>
    <p:extLst>
      <p:ext uri="{BB962C8B-B14F-4D97-AF65-F5344CB8AC3E}">
        <p14:creationId xmlns:p14="http://schemas.microsoft.com/office/powerpoint/2010/main" val="3674634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altLang="en-US" sz="3600" b="1" dirty="0" smtClean="0">
                <a:solidFill>
                  <a:schemeClr val="accent1"/>
                </a:solidFill>
              </a:rPr>
              <a:t>Introduction – why are there gender inequalities?</a:t>
            </a:r>
            <a:endParaRPr lang="en-GB" sz="3600" dirty="0"/>
          </a:p>
        </p:txBody>
      </p:sp>
      <p:sp>
        <p:nvSpPr>
          <p:cNvPr id="3" name="Content Placeholder 2"/>
          <p:cNvSpPr>
            <a:spLocks noGrp="1"/>
          </p:cNvSpPr>
          <p:nvPr>
            <p:ph idx="1"/>
          </p:nvPr>
        </p:nvSpPr>
        <p:spPr>
          <a:xfrm>
            <a:off x="457200" y="1700808"/>
            <a:ext cx="8229600" cy="4752528"/>
          </a:xfrm>
        </p:spPr>
        <p:txBody>
          <a:bodyPr>
            <a:normAutofit fontScale="85000" lnSpcReduction="10000"/>
          </a:bodyPr>
          <a:lstStyle/>
          <a:p>
            <a:pPr lvl="0">
              <a:spcBef>
                <a:spcPts val="600"/>
              </a:spcBef>
              <a:spcAft>
                <a:spcPts val="600"/>
              </a:spcAft>
            </a:pPr>
            <a:r>
              <a:rPr lang="en-GB" b="1" dirty="0" smtClean="0">
                <a:solidFill>
                  <a:schemeClr val="accent1"/>
                </a:solidFill>
              </a:rPr>
              <a:t>Employment Segregation:</a:t>
            </a:r>
            <a:r>
              <a:rPr lang="en-GB" dirty="0" smtClean="0"/>
              <a:t> Women </a:t>
            </a:r>
            <a:r>
              <a:rPr lang="en-GB" dirty="0"/>
              <a:t>and men work in different jobs </a:t>
            </a:r>
            <a:r>
              <a:rPr lang="en-GB" dirty="0" smtClean="0">
                <a:sym typeface="Wingdings"/>
              </a:rPr>
              <a:t></a:t>
            </a:r>
            <a:r>
              <a:rPr lang="en-GB" dirty="0" smtClean="0"/>
              <a:t> </a:t>
            </a:r>
            <a:r>
              <a:rPr lang="en-GB" dirty="0"/>
              <a:t>job quality impacts on health </a:t>
            </a:r>
          </a:p>
          <a:p>
            <a:pPr lvl="0">
              <a:spcBef>
                <a:spcPts val="600"/>
              </a:spcBef>
              <a:spcAft>
                <a:spcPts val="600"/>
              </a:spcAft>
            </a:pPr>
            <a:r>
              <a:rPr lang="en-GB" b="1" dirty="0" smtClean="0">
                <a:solidFill>
                  <a:schemeClr val="accent1"/>
                </a:solidFill>
              </a:rPr>
              <a:t>Working time:</a:t>
            </a:r>
            <a:r>
              <a:rPr lang="en-GB" dirty="0" smtClean="0"/>
              <a:t> Men </a:t>
            </a:r>
            <a:r>
              <a:rPr lang="en-GB" dirty="0"/>
              <a:t>spend more time in employment over the working week and working lifetime </a:t>
            </a:r>
            <a:r>
              <a:rPr lang="en-GB" dirty="0">
                <a:sym typeface="Wingdings"/>
              </a:rPr>
              <a:t></a:t>
            </a:r>
            <a:r>
              <a:rPr lang="en-GB" dirty="0"/>
              <a:t>working-time impacts on health and on WLB </a:t>
            </a:r>
          </a:p>
          <a:p>
            <a:pPr lvl="0">
              <a:spcBef>
                <a:spcPts val="600"/>
              </a:spcBef>
              <a:spcAft>
                <a:spcPts val="600"/>
              </a:spcAft>
            </a:pPr>
            <a:r>
              <a:rPr lang="en-GB" b="1" dirty="0" smtClean="0">
                <a:solidFill>
                  <a:schemeClr val="accent1"/>
                </a:solidFill>
              </a:rPr>
              <a:t>Domestic division of labour: </a:t>
            </a:r>
            <a:r>
              <a:rPr lang="en-GB" dirty="0" smtClean="0"/>
              <a:t>Women </a:t>
            </a:r>
            <a:r>
              <a:rPr lang="en-GB" dirty="0"/>
              <a:t>have more onerous ‘second shift’ </a:t>
            </a:r>
            <a:r>
              <a:rPr lang="en-GB" dirty="0" smtClean="0"/>
              <a:t>of housework  and care work </a:t>
            </a:r>
            <a:r>
              <a:rPr lang="en-GB" dirty="0" smtClean="0">
                <a:sym typeface="Wingdings"/>
              </a:rPr>
              <a:t></a:t>
            </a:r>
            <a:r>
              <a:rPr lang="en-GB" dirty="0" smtClean="0"/>
              <a:t> </a:t>
            </a:r>
            <a:r>
              <a:rPr lang="en-GB" dirty="0"/>
              <a:t>work-life </a:t>
            </a:r>
            <a:r>
              <a:rPr lang="en-GB" dirty="0" smtClean="0"/>
              <a:t>balance? </a:t>
            </a:r>
            <a:r>
              <a:rPr lang="en-GB" dirty="0"/>
              <a:t>Health?</a:t>
            </a:r>
          </a:p>
          <a:p>
            <a:pPr lvl="0">
              <a:spcBef>
                <a:spcPts val="600"/>
              </a:spcBef>
              <a:spcAft>
                <a:spcPts val="600"/>
              </a:spcAft>
            </a:pPr>
            <a:r>
              <a:rPr lang="en-GB" b="1" dirty="0">
                <a:solidFill>
                  <a:schemeClr val="accent1"/>
                </a:solidFill>
              </a:rPr>
              <a:t>Sexism and sex </a:t>
            </a:r>
            <a:r>
              <a:rPr lang="en-GB" b="1" dirty="0" smtClean="0">
                <a:solidFill>
                  <a:schemeClr val="accent1"/>
                </a:solidFill>
              </a:rPr>
              <a:t>discrimination </a:t>
            </a:r>
          </a:p>
          <a:p>
            <a:pPr lvl="1">
              <a:spcBef>
                <a:spcPts val="600"/>
              </a:spcBef>
              <a:spcAft>
                <a:spcPts val="600"/>
              </a:spcAft>
            </a:pPr>
            <a:r>
              <a:rPr lang="en-GB" dirty="0" smtClean="0"/>
              <a:t>Includes effort to be accepted or ‘prove yourself’ in male-dominated positions (also for men in feminised jobs)</a:t>
            </a:r>
            <a:endParaRPr lang="en-GB" dirty="0"/>
          </a:p>
        </p:txBody>
      </p:sp>
    </p:spTree>
    <p:extLst>
      <p:ext uri="{BB962C8B-B14F-4D97-AF65-F5344CB8AC3E}">
        <p14:creationId xmlns:p14="http://schemas.microsoft.com/office/powerpoint/2010/main" val="94044043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000" b="1" dirty="0" smtClean="0">
                <a:solidFill>
                  <a:schemeClr val="accent1"/>
                </a:solidFill>
              </a:rPr>
              <a:t>Health problems in the last 12 months, EU-27 (%)</a:t>
            </a:r>
            <a:endParaRPr lang="en-GB" sz="3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99430549"/>
              </p:ext>
            </p:extLst>
          </p:nvPr>
        </p:nvGraphicFramePr>
        <p:xfrm>
          <a:off x="683568" y="1844823"/>
          <a:ext cx="7920880" cy="3888432"/>
        </p:xfrm>
        <a:graphic>
          <a:graphicData uri="http://schemas.openxmlformats.org/drawingml/2006/table">
            <a:tbl>
              <a:tblPr>
                <a:tableStyleId>{5C22544A-7EE6-4342-B048-85BDC9FD1C3A}</a:tableStyleId>
              </a:tblPr>
              <a:tblGrid>
                <a:gridCol w="5636010"/>
                <a:gridCol w="1132742"/>
                <a:gridCol w="1152128"/>
              </a:tblGrid>
              <a:tr h="486054">
                <a:tc>
                  <a:txBody>
                    <a:bodyPr/>
                    <a:lstStyle/>
                    <a:p>
                      <a:pPr algn="l" fontAlgn="b"/>
                      <a:endParaRPr lang="en-GB" sz="2000" b="0" i="0" u="none" strike="noStrike" dirty="0">
                        <a:solidFill>
                          <a:srgbClr val="000000"/>
                        </a:solidFill>
                        <a:effectLst/>
                        <a:latin typeface="+mn-lt"/>
                      </a:endParaRPr>
                    </a:p>
                  </a:txBody>
                  <a:tcPr marL="9525" marR="9525" marT="9525" marB="0" anchor="b"/>
                </a:tc>
                <a:tc>
                  <a:txBody>
                    <a:bodyPr/>
                    <a:lstStyle/>
                    <a:p>
                      <a:pPr algn="l" fontAlgn="b"/>
                      <a:r>
                        <a:rPr lang="en-GB" sz="2000" b="1" u="none" strike="noStrike" dirty="0">
                          <a:effectLst/>
                          <a:latin typeface="+mn-lt"/>
                        </a:rPr>
                        <a:t>Women</a:t>
                      </a:r>
                      <a:endParaRPr lang="en-GB" sz="2000" b="1" i="0" u="none" strike="noStrike" dirty="0">
                        <a:solidFill>
                          <a:srgbClr val="000000"/>
                        </a:solidFill>
                        <a:effectLst/>
                        <a:latin typeface="+mn-lt"/>
                      </a:endParaRPr>
                    </a:p>
                  </a:txBody>
                  <a:tcPr marL="9525" marR="9525" marT="9525" marB="0" anchor="b"/>
                </a:tc>
                <a:tc>
                  <a:txBody>
                    <a:bodyPr/>
                    <a:lstStyle/>
                    <a:p>
                      <a:pPr algn="l" fontAlgn="b"/>
                      <a:r>
                        <a:rPr lang="en-GB" sz="2000" b="1" u="none" strike="noStrike" dirty="0">
                          <a:effectLst/>
                          <a:latin typeface="+mn-lt"/>
                        </a:rPr>
                        <a:t>Men</a:t>
                      </a:r>
                      <a:endParaRPr lang="en-GB" sz="2000" b="1" i="0" u="none" strike="noStrike" dirty="0">
                        <a:solidFill>
                          <a:srgbClr val="000000"/>
                        </a:solidFill>
                        <a:effectLst/>
                        <a:latin typeface="+mn-lt"/>
                      </a:endParaRPr>
                    </a:p>
                  </a:txBody>
                  <a:tcPr marL="9525" marR="9525" marT="9525" marB="0" anchor="b"/>
                </a:tc>
              </a:tr>
              <a:tr h="486054">
                <a:tc>
                  <a:txBody>
                    <a:bodyPr/>
                    <a:lstStyle/>
                    <a:p>
                      <a:pPr algn="l" fontAlgn="b"/>
                      <a:r>
                        <a:rPr lang="en-GB" sz="2000" u="none" strike="noStrike" dirty="0">
                          <a:effectLst/>
                          <a:latin typeface="+mn-lt"/>
                        </a:rPr>
                        <a:t>Backache</a:t>
                      </a:r>
                      <a:endParaRPr lang="en-GB" sz="2000" b="0" i="0" u="none" strike="noStrike" dirty="0">
                        <a:solidFill>
                          <a:srgbClr val="000000"/>
                        </a:solidFill>
                        <a:effectLst/>
                        <a:latin typeface="+mn-lt"/>
                      </a:endParaRPr>
                    </a:p>
                  </a:txBody>
                  <a:tcPr marL="9525" marR="9525" marT="9525" marB="0" anchor="b"/>
                </a:tc>
                <a:tc>
                  <a:txBody>
                    <a:bodyPr/>
                    <a:lstStyle/>
                    <a:p>
                      <a:pPr algn="r" fontAlgn="b"/>
                      <a:r>
                        <a:rPr lang="en-GB" sz="2000" u="none" strike="noStrike" dirty="0">
                          <a:effectLst/>
                          <a:latin typeface="+mn-lt"/>
                        </a:rPr>
                        <a:t>47</a:t>
                      </a:r>
                      <a:endParaRPr lang="en-GB" sz="2000" b="0" i="0" u="none" strike="noStrike" dirty="0">
                        <a:solidFill>
                          <a:srgbClr val="000000"/>
                        </a:solidFill>
                        <a:effectLst/>
                        <a:latin typeface="+mn-lt"/>
                      </a:endParaRPr>
                    </a:p>
                  </a:txBody>
                  <a:tcPr marL="9525" marR="9525" marT="9525" marB="0" anchor="b"/>
                </a:tc>
                <a:tc>
                  <a:txBody>
                    <a:bodyPr/>
                    <a:lstStyle/>
                    <a:p>
                      <a:pPr algn="r" fontAlgn="b"/>
                      <a:r>
                        <a:rPr lang="en-GB" sz="2000" u="none" strike="noStrike">
                          <a:effectLst/>
                          <a:latin typeface="+mn-lt"/>
                        </a:rPr>
                        <a:t>46</a:t>
                      </a:r>
                      <a:endParaRPr lang="en-GB" sz="2000" b="0" i="0" u="none" strike="noStrike">
                        <a:solidFill>
                          <a:srgbClr val="000000"/>
                        </a:solidFill>
                        <a:effectLst/>
                        <a:latin typeface="+mn-lt"/>
                      </a:endParaRPr>
                    </a:p>
                  </a:txBody>
                  <a:tcPr marL="9525" marR="9525" marT="9525" marB="0" anchor="b"/>
                </a:tc>
              </a:tr>
              <a:tr h="486054">
                <a:tc>
                  <a:txBody>
                    <a:bodyPr/>
                    <a:lstStyle/>
                    <a:p>
                      <a:pPr algn="l" fontAlgn="b"/>
                      <a:r>
                        <a:rPr lang="en-GB" sz="2000" u="none" strike="noStrike">
                          <a:effectLst/>
                          <a:latin typeface="+mn-lt"/>
                        </a:rPr>
                        <a:t>Muscular pains in shoulders, neck and/or upper limbs</a:t>
                      </a:r>
                      <a:endParaRPr lang="en-GB" sz="2000" b="0" i="0" u="none" strike="noStrike">
                        <a:solidFill>
                          <a:srgbClr val="000000"/>
                        </a:solidFill>
                        <a:effectLst/>
                        <a:latin typeface="+mn-lt"/>
                      </a:endParaRPr>
                    </a:p>
                  </a:txBody>
                  <a:tcPr marL="9525" marR="9525" marT="9525" marB="0" anchor="b"/>
                </a:tc>
                <a:tc>
                  <a:txBody>
                    <a:bodyPr/>
                    <a:lstStyle/>
                    <a:p>
                      <a:pPr algn="r" fontAlgn="b"/>
                      <a:r>
                        <a:rPr lang="en-GB" sz="2000" u="none" strike="noStrike" dirty="0">
                          <a:solidFill>
                            <a:srgbClr val="FF0000"/>
                          </a:solidFill>
                          <a:effectLst/>
                          <a:latin typeface="+mn-lt"/>
                        </a:rPr>
                        <a:t>45</a:t>
                      </a:r>
                      <a:endParaRPr lang="en-GB" sz="2000" b="0" i="0" u="none" strike="noStrike" dirty="0">
                        <a:solidFill>
                          <a:srgbClr val="FF0000"/>
                        </a:solidFill>
                        <a:effectLst/>
                        <a:latin typeface="+mn-lt"/>
                      </a:endParaRPr>
                    </a:p>
                  </a:txBody>
                  <a:tcPr marL="9525" marR="9525" marT="9525" marB="0" anchor="b"/>
                </a:tc>
                <a:tc>
                  <a:txBody>
                    <a:bodyPr/>
                    <a:lstStyle/>
                    <a:p>
                      <a:pPr algn="r" fontAlgn="b"/>
                      <a:r>
                        <a:rPr lang="en-GB" sz="2000" u="none" strike="noStrike" dirty="0">
                          <a:effectLst/>
                          <a:latin typeface="+mn-lt"/>
                        </a:rPr>
                        <a:t>41</a:t>
                      </a:r>
                      <a:endParaRPr lang="en-GB" sz="2000" b="0" i="0" u="none" strike="noStrike" dirty="0">
                        <a:solidFill>
                          <a:srgbClr val="000000"/>
                        </a:solidFill>
                        <a:effectLst/>
                        <a:latin typeface="+mn-lt"/>
                      </a:endParaRPr>
                    </a:p>
                  </a:txBody>
                  <a:tcPr marL="9525" marR="9525" marT="9525" marB="0" anchor="b"/>
                </a:tc>
              </a:tr>
              <a:tr h="486054">
                <a:tc>
                  <a:txBody>
                    <a:bodyPr/>
                    <a:lstStyle/>
                    <a:p>
                      <a:pPr algn="l" fontAlgn="b"/>
                      <a:r>
                        <a:rPr lang="en-GB" sz="2000" u="none" strike="noStrike">
                          <a:effectLst/>
                          <a:latin typeface="+mn-lt"/>
                        </a:rPr>
                        <a:t>Headache/eyestrain</a:t>
                      </a:r>
                      <a:endParaRPr lang="en-GB" sz="2000" b="0" i="0" u="none" strike="noStrike">
                        <a:solidFill>
                          <a:srgbClr val="000000"/>
                        </a:solidFill>
                        <a:effectLst/>
                        <a:latin typeface="+mn-lt"/>
                      </a:endParaRPr>
                    </a:p>
                  </a:txBody>
                  <a:tcPr marL="9525" marR="9525" marT="9525" marB="0" anchor="b"/>
                </a:tc>
                <a:tc>
                  <a:txBody>
                    <a:bodyPr/>
                    <a:lstStyle/>
                    <a:p>
                      <a:pPr algn="r" fontAlgn="b"/>
                      <a:r>
                        <a:rPr lang="en-GB" sz="2000" b="1" u="none" strike="noStrike" dirty="0">
                          <a:solidFill>
                            <a:srgbClr val="FF0000"/>
                          </a:solidFill>
                          <a:effectLst/>
                          <a:latin typeface="+mn-lt"/>
                        </a:rPr>
                        <a:t>46</a:t>
                      </a:r>
                      <a:endParaRPr lang="en-GB" sz="2000" b="1" i="0" u="none" strike="noStrike" dirty="0">
                        <a:solidFill>
                          <a:srgbClr val="FF0000"/>
                        </a:solidFill>
                        <a:effectLst/>
                        <a:latin typeface="+mn-lt"/>
                      </a:endParaRPr>
                    </a:p>
                  </a:txBody>
                  <a:tcPr marL="9525" marR="9525" marT="9525" marB="0" anchor="b"/>
                </a:tc>
                <a:tc>
                  <a:txBody>
                    <a:bodyPr/>
                    <a:lstStyle/>
                    <a:p>
                      <a:pPr algn="r" fontAlgn="b"/>
                      <a:r>
                        <a:rPr lang="en-GB" sz="2000" u="none" strike="noStrike" dirty="0">
                          <a:effectLst/>
                          <a:latin typeface="+mn-lt"/>
                        </a:rPr>
                        <a:t>33</a:t>
                      </a:r>
                      <a:endParaRPr lang="en-GB" sz="2000" b="0" i="0" u="none" strike="noStrike" dirty="0">
                        <a:solidFill>
                          <a:srgbClr val="000000"/>
                        </a:solidFill>
                        <a:effectLst/>
                        <a:latin typeface="+mn-lt"/>
                      </a:endParaRPr>
                    </a:p>
                  </a:txBody>
                  <a:tcPr marL="9525" marR="9525" marT="9525" marB="0" anchor="b"/>
                </a:tc>
              </a:tr>
              <a:tr h="486054">
                <a:tc>
                  <a:txBody>
                    <a:bodyPr/>
                    <a:lstStyle/>
                    <a:p>
                      <a:pPr algn="l" fontAlgn="b"/>
                      <a:r>
                        <a:rPr lang="en-GB" sz="2000" u="none" strike="noStrike">
                          <a:effectLst/>
                          <a:latin typeface="+mn-lt"/>
                        </a:rPr>
                        <a:t>Muscular pains in lower limbs</a:t>
                      </a:r>
                      <a:endParaRPr lang="en-GB" sz="2000" b="0" i="0" u="none" strike="noStrike">
                        <a:solidFill>
                          <a:srgbClr val="000000"/>
                        </a:solidFill>
                        <a:effectLst/>
                        <a:latin typeface="+mn-lt"/>
                      </a:endParaRPr>
                    </a:p>
                  </a:txBody>
                  <a:tcPr marL="9525" marR="9525" marT="9525" marB="0" anchor="b"/>
                </a:tc>
                <a:tc>
                  <a:txBody>
                    <a:bodyPr/>
                    <a:lstStyle/>
                    <a:p>
                      <a:pPr algn="r" fontAlgn="b"/>
                      <a:r>
                        <a:rPr lang="en-GB" sz="2000" u="none" strike="noStrike" dirty="0">
                          <a:effectLst/>
                          <a:latin typeface="+mn-lt"/>
                        </a:rPr>
                        <a:t>30</a:t>
                      </a:r>
                      <a:endParaRPr lang="en-GB" sz="2000" b="0" i="0" u="none" strike="noStrike" dirty="0">
                        <a:solidFill>
                          <a:srgbClr val="000000"/>
                        </a:solidFill>
                        <a:effectLst/>
                        <a:latin typeface="+mn-lt"/>
                      </a:endParaRPr>
                    </a:p>
                  </a:txBody>
                  <a:tcPr marL="9525" marR="9525" marT="9525" marB="0" anchor="b"/>
                </a:tc>
                <a:tc>
                  <a:txBody>
                    <a:bodyPr/>
                    <a:lstStyle/>
                    <a:p>
                      <a:pPr algn="r" fontAlgn="b"/>
                      <a:r>
                        <a:rPr lang="en-GB" sz="2000" u="none" strike="noStrike" dirty="0">
                          <a:effectLst/>
                          <a:latin typeface="+mn-lt"/>
                        </a:rPr>
                        <a:t>30</a:t>
                      </a:r>
                      <a:endParaRPr lang="en-GB" sz="2000" b="0" i="0" u="none" strike="noStrike" dirty="0">
                        <a:solidFill>
                          <a:srgbClr val="000000"/>
                        </a:solidFill>
                        <a:effectLst/>
                        <a:latin typeface="+mn-lt"/>
                      </a:endParaRPr>
                    </a:p>
                  </a:txBody>
                  <a:tcPr marL="9525" marR="9525" marT="9525" marB="0" anchor="b"/>
                </a:tc>
              </a:tr>
              <a:tr h="486054">
                <a:tc>
                  <a:txBody>
                    <a:bodyPr/>
                    <a:lstStyle/>
                    <a:p>
                      <a:pPr algn="l" fontAlgn="b"/>
                      <a:r>
                        <a:rPr lang="en-GB" sz="2000" u="none" strike="noStrike" dirty="0">
                          <a:effectLst/>
                          <a:latin typeface="+mn-lt"/>
                        </a:rPr>
                        <a:t>Insomnia or general sleep difficulties</a:t>
                      </a:r>
                      <a:endParaRPr lang="en-GB" sz="2000" b="0" i="0" u="none" strike="noStrike" dirty="0">
                        <a:solidFill>
                          <a:srgbClr val="000000"/>
                        </a:solidFill>
                        <a:effectLst/>
                        <a:latin typeface="+mn-lt"/>
                      </a:endParaRPr>
                    </a:p>
                  </a:txBody>
                  <a:tcPr marL="9525" marR="9525" marT="9525" marB="0" anchor="b"/>
                </a:tc>
                <a:tc>
                  <a:txBody>
                    <a:bodyPr/>
                    <a:lstStyle/>
                    <a:p>
                      <a:pPr algn="r" fontAlgn="b"/>
                      <a:r>
                        <a:rPr lang="en-GB" sz="2000" b="1" u="none" strike="noStrike" dirty="0">
                          <a:solidFill>
                            <a:srgbClr val="FF0000"/>
                          </a:solidFill>
                          <a:effectLst/>
                          <a:latin typeface="+mn-lt"/>
                        </a:rPr>
                        <a:t>21</a:t>
                      </a:r>
                      <a:endParaRPr lang="en-GB" sz="2000" b="1" i="0" u="none" strike="noStrike" dirty="0">
                        <a:solidFill>
                          <a:srgbClr val="FF0000"/>
                        </a:solidFill>
                        <a:effectLst/>
                        <a:latin typeface="+mn-lt"/>
                      </a:endParaRPr>
                    </a:p>
                  </a:txBody>
                  <a:tcPr marL="9525" marR="9525" marT="9525" marB="0" anchor="b"/>
                </a:tc>
                <a:tc>
                  <a:txBody>
                    <a:bodyPr/>
                    <a:lstStyle/>
                    <a:p>
                      <a:pPr algn="r" fontAlgn="b"/>
                      <a:r>
                        <a:rPr lang="en-GB" sz="2000" u="none" strike="noStrike" dirty="0">
                          <a:effectLst/>
                          <a:latin typeface="+mn-lt"/>
                        </a:rPr>
                        <a:t>16</a:t>
                      </a:r>
                      <a:endParaRPr lang="en-GB" sz="2000" b="0" i="0" u="none" strike="noStrike" dirty="0">
                        <a:solidFill>
                          <a:srgbClr val="000000"/>
                        </a:solidFill>
                        <a:effectLst/>
                        <a:latin typeface="+mn-lt"/>
                      </a:endParaRPr>
                    </a:p>
                  </a:txBody>
                  <a:tcPr marL="9525" marR="9525" marT="9525" marB="0" anchor="b"/>
                </a:tc>
              </a:tr>
              <a:tr h="486054">
                <a:tc>
                  <a:txBody>
                    <a:bodyPr/>
                    <a:lstStyle/>
                    <a:p>
                      <a:pPr algn="l" fontAlgn="b"/>
                      <a:r>
                        <a:rPr lang="en-GB" sz="2000" u="none" strike="noStrike">
                          <a:effectLst/>
                          <a:latin typeface="+mn-lt"/>
                        </a:rPr>
                        <a:t>Stomach ache</a:t>
                      </a:r>
                      <a:endParaRPr lang="en-GB" sz="2000" b="0" i="0" u="none" strike="noStrike">
                        <a:solidFill>
                          <a:srgbClr val="000000"/>
                        </a:solidFill>
                        <a:effectLst/>
                        <a:latin typeface="+mn-lt"/>
                      </a:endParaRPr>
                    </a:p>
                  </a:txBody>
                  <a:tcPr marL="9525" marR="9525" marT="9525" marB="0" anchor="b"/>
                </a:tc>
                <a:tc>
                  <a:txBody>
                    <a:bodyPr/>
                    <a:lstStyle/>
                    <a:p>
                      <a:pPr algn="r" fontAlgn="b"/>
                      <a:r>
                        <a:rPr lang="en-GB" sz="2000" u="none" strike="noStrike" dirty="0">
                          <a:effectLst/>
                          <a:latin typeface="+mn-lt"/>
                        </a:rPr>
                        <a:t>15</a:t>
                      </a:r>
                      <a:endParaRPr lang="en-GB" sz="2000" b="0" i="0" u="none" strike="noStrike" dirty="0">
                        <a:solidFill>
                          <a:srgbClr val="000000"/>
                        </a:solidFill>
                        <a:effectLst/>
                        <a:latin typeface="+mn-lt"/>
                      </a:endParaRPr>
                    </a:p>
                  </a:txBody>
                  <a:tcPr marL="9525" marR="9525" marT="9525" marB="0" anchor="b"/>
                </a:tc>
                <a:tc>
                  <a:txBody>
                    <a:bodyPr/>
                    <a:lstStyle/>
                    <a:p>
                      <a:pPr algn="r" fontAlgn="b"/>
                      <a:r>
                        <a:rPr lang="en-GB" sz="2000" u="none" strike="noStrike" dirty="0">
                          <a:effectLst/>
                          <a:latin typeface="+mn-lt"/>
                        </a:rPr>
                        <a:t>12</a:t>
                      </a:r>
                      <a:endParaRPr lang="en-GB" sz="2000" b="0" i="0" u="none" strike="noStrike" dirty="0">
                        <a:solidFill>
                          <a:srgbClr val="000000"/>
                        </a:solidFill>
                        <a:effectLst/>
                        <a:latin typeface="+mn-lt"/>
                      </a:endParaRPr>
                    </a:p>
                  </a:txBody>
                  <a:tcPr marL="9525" marR="9525" marT="9525" marB="0" anchor="b"/>
                </a:tc>
              </a:tr>
              <a:tr h="486054">
                <a:tc>
                  <a:txBody>
                    <a:bodyPr/>
                    <a:lstStyle/>
                    <a:p>
                      <a:pPr algn="l" fontAlgn="b"/>
                      <a:r>
                        <a:rPr lang="en-GB" sz="2000" u="none" strike="noStrike">
                          <a:effectLst/>
                          <a:latin typeface="+mn-lt"/>
                        </a:rPr>
                        <a:t>Injury</a:t>
                      </a:r>
                      <a:endParaRPr lang="en-GB" sz="2000" b="0" i="0" u="none" strike="noStrike">
                        <a:solidFill>
                          <a:srgbClr val="000000"/>
                        </a:solidFill>
                        <a:effectLst/>
                        <a:latin typeface="+mn-lt"/>
                      </a:endParaRPr>
                    </a:p>
                  </a:txBody>
                  <a:tcPr marL="9525" marR="9525" marT="9525" marB="0" anchor="b"/>
                </a:tc>
                <a:tc>
                  <a:txBody>
                    <a:bodyPr/>
                    <a:lstStyle/>
                    <a:p>
                      <a:pPr algn="r" fontAlgn="b"/>
                      <a:r>
                        <a:rPr lang="en-GB" sz="2000" u="none" strike="noStrike">
                          <a:effectLst/>
                          <a:latin typeface="+mn-lt"/>
                        </a:rPr>
                        <a:t>6</a:t>
                      </a:r>
                      <a:endParaRPr lang="en-GB" sz="2000" b="0" i="0" u="none" strike="noStrike">
                        <a:solidFill>
                          <a:srgbClr val="000000"/>
                        </a:solidFill>
                        <a:effectLst/>
                        <a:latin typeface="+mn-lt"/>
                      </a:endParaRPr>
                    </a:p>
                  </a:txBody>
                  <a:tcPr marL="9525" marR="9525" marT="9525" marB="0" anchor="b"/>
                </a:tc>
                <a:tc>
                  <a:txBody>
                    <a:bodyPr/>
                    <a:lstStyle/>
                    <a:p>
                      <a:pPr algn="r" fontAlgn="b"/>
                      <a:r>
                        <a:rPr lang="en-GB" sz="2000" b="1" u="none" strike="noStrike" dirty="0">
                          <a:solidFill>
                            <a:srgbClr val="FF0000"/>
                          </a:solidFill>
                          <a:effectLst/>
                          <a:latin typeface="+mn-lt"/>
                        </a:rPr>
                        <a:t>11</a:t>
                      </a:r>
                      <a:endParaRPr lang="en-GB" sz="2000" b="1" i="0" u="none" strike="noStrike" dirty="0">
                        <a:solidFill>
                          <a:srgbClr val="FF0000"/>
                        </a:solidFill>
                        <a:effectLst/>
                        <a:latin typeface="+mn-lt"/>
                      </a:endParaRPr>
                    </a:p>
                  </a:txBody>
                  <a:tcPr marL="9525" marR="9525" marT="9525" marB="0" anchor="b"/>
                </a:tc>
              </a:tr>
            </a:tbl>
          </a:graphicData>
        </a:graphic>
      </p:graphicFrame>
      <p:sp>
        <p:nvSpPr>
          <p:cNvPr id="3" name="TextBox 2"/>
          <p:cNvSpPr txBox="1"/>
          <p:nvPr/>
        </p:nvSpPr>
        <p:spPr>
          <a:xfrm>
            <a:off x="611560" y="6165304"/>
            <a:ext cx="8064896" cy="338554"/>
          </a:xfrm>
          <a:prstGeom prst="rect">
            <a:avLst/>
          </a:prstGeom>
          <a:noFill/>
        </p:spPr>
        <p:txBody>
          <a:bodyPr wrap="square" rtlCol="0">
            <a:spAutoFit/>
          </a:bodyPr>
          <a:lstStyle/>
          <a:p>
            <a:pPr algn="r"/>
            <a:r>
              <a:rPr lang="en-GB" sz="1600" dirty="0" smtClean="0"/>
              <a:t>Source</a:t>
            </a:r>
            <a:r>
              <a:rPr lang="en-GB" sz="1600" dirty="0"/>
              <a:t>: 2010 European Working Conditions Survey </a:t>
            </a:r>
            <a:r>
              <a:rPr lang="en-GB" sz="1600" dirty="0" smtClean="0"/>
              <a:t>(extracted from  </a:t>
            </a:r>
            <a:r>
              <a:rPr lang="en-GB" sz="1600" dirty="0"/>
              <a:t>Parent-</a:t>
            </a:r>
            <a:r>
              <a:rPr lang="en-GB" sz="1600" dirty="0" err="1"/>
              <a:t>Thirion</a:t>
            </a:r>
            <a:r>
              <a:rPr lang="en-GB" sz="1600" dirty="0"/>
              <a:t> et al, 2012)</a:t>
            </a:r>
          </a:p>
        </p:txBody>
      </p:sp>
    </p:spTree>
    <p:extLst>
      <p:ext uri="{BB962C8B-B14F-4D97-AF65-F5344CB8AC3E}">
        <p14:creationId xmlns:p14="http://schemas.microsoft.com/office/powerpoint/2010/main" val="29062346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b="1" dirty="0" smtClean="0">
                <a:solidFill>
                  <a:srgbClr val="4F81BD"/>
                </a:solidFill>
              </a:rPr>
              <a:t>Poor general health, EU-27 (%)</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78186731"/>
              </p:ext>
            </p:extLst>
          </p:nvPr>
        </p:nvGraphicFramePr>
        <p:xfrm>
          <a:off x="457200" y="1340768"/>
          <a:ext cx="8229600" cy="4993813"/>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611560" y="6334581"/>
            <a:ext cx="8064896" cy="338554"/>
          </a:xfrm>
          <a:prstGeom prst="rect">
            <a:avLst/>
          </a:prstGeom>
          <a:noFill/>
        </p:spPr>
        <p:txBody>
          <a:bodyPr wrap="square" rtlCol="0">
            <a:spAutoFit/>
          </a:bodyPr>
          <a:lstStyle/>
          <a:p>
            <a:pPr algn="r"/>
            <a:r>
              <a:rPr lang="en-GB" sz="1600" dirty="0" smtClean="0"/>
              <a:t>Source</a:t>
            </a:r>
            <a:r>
              <a:rPr lang="en-GB" sz="1600" dirty="0"/>
              <a:t>: 2010 European Working Conditions Survey </a:t>
            </a:r>
            <a:r>
              <a:rPr lang="en-GB" sz="1600" dirty="0" smtClean="0"/>
              <a:t>(adapted from  </a:t>
            </a:r>
            <a:r>
              <a:rPr lang="en-GB" sz="1600" dirty="0"/>
              <a:t>Parent-</a:t>
            </a:r>
            <a:r>
              <a:rPr lang="en-GB" sz="1600" dirty="0" err="1"/>
              <a:t>Thirion</a:t>
            </a:r>
            <a:r>
              <a:rPr lang="en-GB" sz="1600" dirty="0"/>
              <a:t> et al, 2012)</a:t>
            </a:r>
          </a:p>
        </p:txBody>
      </p:sp>
    </p:spTree>
    <p:extLst>
      <p:ext uri="{BB962C8B-B14F-4D97-AF65-F5344CB8AC3E}">
        <p14:creationId xmlns:p14="http://schemas.microsoft.com/office/powerpoint/2010/main" val="42571231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b="1" dirty="0" smtClean="0">
                <a:solidFill>
                  <a:srgbClr val="4F81BD"/>
                </a:solidFill>
              </a:rPr>
              <a:t>Mental health at risk (WHO-5), EU-27 (%)</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3408268"/>
              </p:ext>
            </p:extLst>
          </p:nvPr>
        </p:nvGraphicFramePr>
        <p:xfrm>
          <a:off x="457200" y="1412776"/>
          <a:ext cx="8229600" cy="4921805"/>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611560" y="6334581"/>
            <a:ext cx="8064896" cy="338554"/>
          </a:xfrm>
          <a:prstGeom prst="rect">
            <a:avLst/>
          </a:prstGeom>
          <a:noFill/>
        </p:spPr>
        <p:txBody>
          <a:bodyPr wrap="square" rtlCol="0">
            <a:spAutoFit/>
          </a:bodyPr>
          <a:lstStyle/>
          <a:p>
            <a:pPr algn="r"/>
            <a:r>
              <a:rPr lang="en-GB" sz="1600" dirty="0" smtClean="0"/>
              <a:t>Source</a:t>
            </a:r>
            <a:r>
              <a:rPr lang="en-GB" sz="1600" dirty="0"/>
              <a:t>: 2010 European Working Conditions Survey </a:t>
            </a:r>
            <a:r>
              <a:rPr lang="en-GB" sz="1600" dirty="0" smtClean="0"/>
              <a:t>(adapted from  </a:t>
            </a:r>
            <a:r>
              <a:rPr lang="en-GB" sz="1600" dirty="0"/>
              <a:t>Parent-</a:t>
            </a:r>
            <a:r>
              <a:rPr lang="en-GB" sz="1600" dirty="0" err="1"/>
              <a:t>Thirion</a:t>
            </a:r>
            <a:r>
              <a:rPr lang="en-GB" sz="1600" dirty="0"/>
              <a:t> et al, 2012)</a:t>
            </a:r>
          </a:p>
        </p:txBody>
      </p:sp>
    </p:spTree>
    <p:extLst>
      <p:ext uri="{BB962C8B-B14F-4D97-AF65-F5344CB8AC3E}">
        <p14:creationId xmlns:p14="http://schemas.microsoft.com/office/powerpoint/2010/main" val="18925921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solidFill>
                  <a:schemeClr val="accent1"/>
                </a:solidFill>
              </a:rPr>
              <a:t>Wellbeing across occupations, EU-27</a:t>
            </a:r>
            <a:endParaRPr lang="en-GB" dirty="0"/>
          </a:p>
        </p:txBody>
      </p:sp>
      <p:pic>
        <p:nvPicPr>
          <p:cNvPr id="11266" name="Picture 2"/>
          <p:cNvPicPr>
            <a:picLocks noGrp="1" noChangeAspect="1" noChangeArrowheads="1"/>
          </p:cNvPicPr>
          <p:nvPr>
            <p:ph idx="1"/>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179512" y="1772816"/>
            <a:ext cx="8640960" cy="4032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1547664" y="6046549"/>
            <a:ext cx="7344816" cy="584775"/>
          </a:xfrm>
          <a:prstGeom prst="rect">
            <a:avLst/>
          </a:prstGeom>
          <a:noFill/>
        </p:spPr>
        <p:txBody>
          <a:bodyPr wrap="square" rtlCol="0">
            <a:spAutoFit/>
          </a:bodyPr>
          <a:lstStyle/>
          <a:p>
            <a:r>
              <a:rPr lang="en-GB" sz="1600" dirty="0" smtClean="0"/>
              <a:t>Note: High = 5 Low = 1 (WHO-5 scale). Occupations are based on ISCO-08 categories</a:t>
            </a:r>
          </a:p>
          <a:p>
            <a:r>
              <a:rPr lang="en-GB" sz="1600" dirty="0" smtClean="0"/>
              <a:t>Source: 2010 </a:t>
            </a:r>
            <a:r>
              <a:rPr lang="en-GB" sz="1600" dirty="0"/>
              <a:t>European Working Conditions Survey </a:t>
            </a:r>
            <a:r>
              <a:rPr lang="en-GB" sz="1600" dirty="0" smtClean="0"/>
              <a:t>(extracted from  Smith </a:t>
            </a:r>
            <a:r>
              <a:rPr lang="en-GB" sz="1600" dirty="0"/>
              <a:t>et al, </a:t>
            </a:r>
            <a:r>
              <a:rPr lang="en-GB" sz="1600" dirty="0" smtClean="0"/>
              <a:t>2013)</a:t>
            </a:r>
            <a:endParaRPr lang="en-GB" sz="1600" dirty="0"/>
          </a:p>
        </p:txBody>
      </p:sp>
    </p:spTree>
    <p:extLst>
      <p:ext uri="{BB962C8B-B14F-4D97-AF65-F5344CB8AC3E}">
        <p14:creationId xmlns:p14="http://schemas.microsoft.com/office/powerpoint/2010/main" val="353206804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chemeClr val="accent1"/>
                </a:solidFill>
              </a:rPr>
              <a:t>Conclusions</a:t>
            </a:r>
            <a:endParaRPr lang="en-GB" b="1" dirty="0">
              <a:solidFill>
                <a:schemeClr val="accent1"/>
              </a:solidFill>
            </a:endParaRPr>
          </a:p>
        </p:txBody>
      </p:sp>
      <p:sp>
        <p:nvSpPr>
          <p:cNvPr id="3" name="Content Placeholder 2"/>
          <p:cNvSpPr>
            <a:spLocks noGrp="1"/>
          </p:cNvSpPr>
          <p:nvPr>
            <p:ph idx="1"/>
          </p:nvPr>
        </p:nvSpPr>
        <p:spPr/>
        <p:txBody>
          <a:bodyPr>
            <a:normAutofit fontScale="92500" lnSpcReduction="20000"/>
          </a:bodyPr>
          <a:lstStyle/>
          <a:p>
            <a:r>
              <a:rPr lang="en-GB" dirty="0" smtClean="0"/>
              <a:t>Men and women are employed in different jobs, with different exposures to health risks</a:t>
            </a:r>
          </a:p>
          <a:p>
            <a:endParaRPr lang="en-GB" dirty="0"/>
          </a:p>
          <a:p>
            <a:r>
              <a:rPr lang="en-GB" dirty="0" smtClean="0"/>
              <a:t>Gender inequalities in health outcomes – women have more health problems and lower wellbeing scores</a:t>
            </a:r>
          </a:p>
          <a:p>
            <a:endParaRPr lang="en-GB" dirty="0"/>
          </a:p>
          <a:p>
            <a:r>
              <a:rPr lang="en-GB" dirty="0" smtClean="0"/>
              <a:t>Men work longer hours – longer absolute exposure to work hazards, including hazard of long work hours on health and work-life imbalance</a:t>
            </a:r>
            <a:endParaRPr lang="en-GB" dirty="0"/>
          </a:p>
        </p:txBody>
      </p:sp>
    </p:spTree>
    <p:extLst>
      <p:ext uri="{BB962C8B-B14F-4D97-AF65-F5344CB8AC3E}">
        <p14:creationId xmlns:p14="http://schemas.microsoft.com/office/powerpoint/2010/main" val="32302368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chemeClr val="accent1"/>
                </a:solidFill>
              </a:rPr>
              <a:t>References</a:t>
            </a:r>
            <a:endParaRPr lang="en-GB" dirty="0"/>
          </a:p>
        </p:txBody>
      </p:sp>
      <p:sp>
        <p:nvSpPr>
          <p:cNvPr id="3" name="Content Placeholder 2"/>
          <p:cNvSpPr>
            <a:spLocks noGrp="1"/>
          </p:cNvSpPr>
          <p:nvPr>
            <p:ph idx="1"/>
          </p:nvPr>
        </p:nvSpPr>
        <p:spPr>
          <a:xfrm>
            <a:off x="457200" y="1600200"/>
            <a:ext cx="8229600" cy="4925144"/>
          </a:xfrm>
        </p:spPr>
        <p:txBody>
          <a:bodyPr>
            <a:normAutofit lnSpcReduction="10000"/>
          </a:bodyPr>
          <a:lstStyle/>
          <a:p>
            <a:pPr>
              <a:spcBef>
                <a:spcPts val="1200"/>
              </a:spcBef>
            </a:pPr>
            <a:r>
              <a:rPr lang="en-GB" sz="2200" dirty="0" smtClean="0"/>
              <a:t>Parent </a:t>
            </a:r>
            <a:r>
              <a:rPr lang="en-GB" sz="2200" dirty="0" err="1" smtClean="0"/>
              <a:t>Thirion</a:t>
            </a:r>
            <a:r>
              <a:rPr lang="en-GB" sz="2200" dirty="0" smtClean="0"/>
              <a:t>, A.P., Vermeylen, G., </a:t>
            </a:r>
            <a:r>
              <a:rPr lang="en-GB" sz="2200" dirty="0"/>
              <a:t>van </a:t>
            </a:r>
            <a:r>
              <a:rPr lang="en-GB" sz="2200" dirty="0" err="1" smtClean="0"/>
              <a:t>Houten</a:t>
            </a:r>
            <a:r>
              <a:rPr lang="en-GB" sz="2200" dirty="0" smtClean="0"/>
              <a:t>, G., Lyly-</a:t>
            </a:r>
            <a:r>
              <a:rPr lang="en-GB" sz="2200" dirty="0" err="1" smtClean="0"/>
              <a:t>Yrjänäinen</a:t>
            </a:r>
            <a:r>
              <a:rPr lang="en-GB" sz="2200" dirty="0" smtClean="0"/>
              <a:t>, M., </a:t>
            </a:r>
            <a:r>
              <a:rPr lang="en-GB" sz="2200" dirty="0" err="1" smtClean="0"/>
              <a:t>Biletta</a:t>
            </a:r>
            <a:r>
              <a:rPr lang="en-GB" sz="2200" dirty="0" smtClean="0"/>
              <a:t>, I.,</a:t>
            </a:r>
            <a:r>
              <a:rPr lang="en-GB" sz="2200" dirty="0"/>
              <a:t> </a:t>
            </a:r>
            <a:r>
              <a:rPr lang="en-GB" sz="2200" dirty="0" err="1" smtClean="0"/>
              <a:t>Cabrita</a:t>
            </a:r>
            <a:r>
              <a:rPr lang="en-GB" sz="2200" dirty="0" smtClean="0"/>
              <a:t>, J. (2012) </a:t>
            </a:r>
            <a:r>
              <a:rPr lang="en-GB" sz="2200" b="1" dirty="0" smtClean="0">
                <a:solidFill>
                  <a:schemeClr val="accent1"/>
                </a:solidFill>
              </a:rPr>
              <a:t>Fifth </a:t>
            </a:r>
            <a:r>
              <a:rPr lang="en-GB" sz="2200" b="1" dirty="0">
                <a:solidFill>
                  <a:schemeClr val="accent1"/>
                </a:solidFill>
              </a:rPr>
              <a:t>European Working Conditions Survey</a:t>
            </a:r>
            <a:r>
              <a:rPr lang="en-GB" sz="2200" dirty="0"/>
              <a:t>, Publications </a:t>
            </a:r>
            <a:r>
              <a:rPr lang="en-GB" sz="2200" dirty="0" smtClean="0"/>
              <a:t>Office </a:t>
            </a:r>
            <a:r>
              <a:rPr lang="en-GB" sz="2200" dirty="0"/>
              <a:t>of the European </a:t>
            </a:r>
            <a:r>
              <a:rPr lang="en-GB" sz="2200" dirty="0" smtClean="0"/>
              <a:t>Union, </a:t>
            </a:r>
            <a:r>
              <a:rPr lang="en-GB" sz="2200" dirty="0" err="1" smtClean="0"/>
              <a:t>Eurofound</a:t>
            </a:r>
            <a:r>
              <a:rPr lang="en-GB" sz="2200" dirty="0" smtClean="0"/>
              <a:t>: Luxembourg.</a:t>
            </a:r>
            <a:r>
              <a:rPr lang="en-GB" sz="2200" dirty="0"/>
              <a:t> </a:t>
            </a:r>
            <a:endParaRPr lang="en-GB" sz="2200" dirty="0" smtClean="0"/>
          </a:p>
          <a:p>
            <a:pPr>
              <a:spcBef>
                <a:spcPts val="1200"/>
              </a:spcBef>
            </a:pPr>
            <a:r>
              <a:rPr lang="en-GB" sz="2200" dirty="0" smtClean="0"/>
              <a:t>Smith, M., </a:t>
            </a:r>
            <a:r>
              <a:rPr lang="en-GB" sz="2200" dirty="0" err="1" smtClean="0"/>
              <a:t>Piasna</a:t>
            </a:r>
            <a:r>
              <a:rPr lang="en-GB" sz="2200" dirty="0" smtClean="0"/>
              <a:t>, A., </a:t>
            </a:r>
            <a:r>
              <a:rPr lang="en-GB" sz="2200" dirty="0" err="1" smtClean="0"/>
              <a:t>Burchell</a:t>
            </a:r>
            <a:r>
              <a:rPr lang="en-GB" sz="2200" dirty="0" smtClean="0"/>
              <a:t>, B., Rubery, J., Rafferty, A., Rose, J., Carter, L. (2013) </a:t>
            </a:r>
            <a:r>
              <a:rPr lang="en-GB" sz="2200" b="1" dirty="0" smtClean="0">
                <a:solidFill>
                  <a:schemeClr val="accent1"/>
                </a:solidFill>
              </a:rPr>
              <a:t>Women</a:t>
            </a:r>
            <a:r>
              <a:rPr lang="en-GB" sz="2200" b="1" dirty="0">
                <a:solidFill>
                  <a:schemeClr val="accent1"/>
                </a:solidFill>
              </a:rPr>
              <a:t>, men and working conditions in Europe</a:t>
            </a:r>
            <a:r>
              <a:rPr lang="en-GB" sz="2200" dirty="0"/>
              <a:t>, Publications Office of the European </a:t>
            </a:r>
            <a:r>
              <a:rPr lang="en-GB" sz="2200" dirty="0" smtClean="0"/>
              <a:t>Union</a:t>
            </a:r>
            <a:r>
              <a:rPr lang="en-GB" sz="2200" dirty="0"/>
              <a:t>, </a:t>
            </a:r>
            <a:r>
              <a:rPr lang="en-GB" sz="2200" dirty="0" err="1" smtClean="0"/>
              <a:t>Eurofound</a:t>
            </a:r>
            <a:r>
              <a:rPr lang="en-GB" sz="2200" dirty="0" smtClean="0"/>
              <a:t>: Luxembourg.</a:t>
            </a:r>
          </a:p>
          <a:p>
            <a:pPr>
              <a:spcBef>
                <a:spcPts val="1200"/>
              </a:spcBef>
            </a:pPr>
            <a:r>
              <a:rPr lang="en-GB" sz="2200" dirty="0" err="1"/>
              <a:t>Burchell</a:t>
            </a:r>
            <a:r>
              <a:rPr lang="en-GB" sz="2200" dirty="0"/>
              <a:t>, B., Fagan, C., O’Brien, C., Smith, M. (2007): </a:t>
            </a:r>
            <a:r>
              <a:rPr lang="en-GB" sz="2200" b="1" dirty="0">
                <a:solidFill>
                  <a:schemeClr val="accent1"/>
                </a:solidFill>
              </a:rPr>
              <a:t>Working conditions in </a:t>
            </a:r>
            <a:r>
              <a:rPr lang="en-GB" sz="2200" b="1" dirty="0" smtClean="0">
                <a:solidFill>
                  <a:schemeClr val="accent1"/>
                </a:solidFill>
              </a:rPr>
              <a:t>the European Union: The </a:t>
            </a:r>
            <a:r>
              <a:rPr lang="en-GB" sz="2200" b="1" dirty="0">
                <a:solidFill>
                  <a:schemeClr val="accent1"/>
                </a:solidFill>
              </a:rPr>
              <a:t>gender </a:t>
            </a:r>
            <a:r>
              <a:rPr lang="en-GB" sz="2200" b="1" dirty="0" smtClean="0">
                <a:solidFill>
                  <a:schemeClr val="accent1"/>
                </a:solidFill>
              </a:rPr>
              <a:t>perspective</a:t>
            </a:r>
            <a:r>
              <a:rPr lang="en-GB" sz="2200" dirty="0" smtClean="0"/>
              <a:t>, </a:t>
            </a:r>
            <a:r>
              <a:rPr lang="en-GB" sz="2200" dirty="0"/>
              <a:t>Luxembourg: Office for Official Publications of the European </a:t>
            </a:r>
            <a:r>
              <a:rPr lang="en-GB" sz="2200" dirty="0" smtClean="0"/>
              <a:t>Communities.</a:t>
            </a:r>
          </a:p>
          <a:p>
            <a:pPr>
              <a:spcBef>
                <a:spcPts val="1200"/>
              </a:spcBef>
            </a:pPr>
            <a:r>
              <a:rPr lang="en-GB" sz="2200" dirty="0" err="1" smtClean="0"/>
              <a:t>Burchell</a:t>
            </a:r>
            <a:r>
              <a:rPr lang="en-GB" sz="2200" dirty="0" smtClean="0"/>
              <a:t>, B., Fagan, C. (2002): </a:t>
            </a:r>
            <a:r>
              <a:rPr lang="en-GB" sz="2200" b="1" dirty="0">
                <a:solidFill>
                  <a:schemeClr val="accent1"/>
                </a:solidFill>
              </a:rPr>
              <a:t>Gender, jobs and working </a:t>
            </a:r>
            <a:r>
              <a:rPr lang="en-GB" sz="2200" b="1" dirty="0" smtClean="0">
                <a:solidFill>
                  <a:schemeClr val="accent1"/>
                </a:solidFill>
              </a:rPr>
              <a:t>conditions in </a:t>
            </a:r>
            <a:r>
              <a:rPr lang="en-GB" sz="2200" b="1" dirty="0">
                <a:solidFill>
                  <a:schemeClr val="accent1"/>
                </a:solidFill>
              </a:rPr>
              <a:t>the European </a:t>
            </a:r>
            <a:r>
              <a:rPr lang="en-GB" sz="2200" b="1" dirty="0" smtClean="0">
                <a:solidFill>
                  <a:schemeClr val="accent1"/>
                </a:solidFill>
              </a:rPr>
              <a:t>Union</a:t>
            </a:r>
            <a:r>
              <a:rPr lang="en-GB" sz="2200" dirty="0" smtClean="0"/>
              <a:t>, Luxembourg</a:t>
            </a:r>
            <a:r>
              <a:rPr lang="en-GB" sz="2200" dirty="0"/>
              <a:t>: Office for Official Publications of the European </a:t>
            </a:r>
            <a:r>
              <a:rPr lang="en-GB" sz="2200" dirty="0" smtClean="0"/>
              <a:t>Communities.</a:t>
            </a:r>
            <a:endParaRPr lang="en-GB" sz="2200" dirty="0"/>
          </a:p>
          <a:p>
            <a:endParaRPr lang="en-GB" sz="2000" dirty="0" smtClean="0"/>
          </a:p>
        </p:txBody>
      </p:sp>
    </p:spTree>
    <p:extLst>
      <p:ext uri="{BB962C8B-B14F-4D97-AF65-F5344CB8AC3E}">
        <p14:creationId xmlns:p14="http://schemas.microsoft.com/office/powerpoint/2010/main" val="18493740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2130425"/>
            <a:ext cx="7772400" cy="2018655"/>
          </a:xfrm>
        </p:spPr>
        <p:txBody>
          <a:bodyPr>
            <a:normAutofit fontScale="90000"/>
          </a:bodyPr>
          <a:lstStyle/>
          <a:p>
            <a:r>
              <a:rPr lang="en-GB" b="1" dirty="0" smtClean="0">
                <a:solidFill>
                  <a:schemeClr val="accent1"/>
                </a:solidFill>
              </a:rPr>
              <a:t>END OF PRESENTATION</a:t>
            </a:r>
            <a:br>
              <a:rPr lang="en-GB" b="1" dirty="0" smtClean="0">
                <a:solidFill>
                  <a:schemeClr val="accent1"/>
                </a:solidFill>
              </a:rPr>
            </a:br>
            <a:r>
              <a:rPr lang="en-GB" b="1" dirty="0">
                <a:solidFill>
                  <a:schemeClr val="accent1"/>
                </a:solidFill>
              </a:rPr>
              <a:t/>
            </a:r>
            <a:br>
              <a:rPr lang="en-GB" b="1" dirty="0">
                <a:solidFill>
                  <a:schemeClr val="accent1"/>
                </a:solidFill>
              </a:rPr>
            </a:br>
            <a:r>
              <a:rPr lang="en-GB" b="1" dirty="0" smtClean="0">
                <a:solidFill>
                  <a:schemeClr val="accent1"/>
                </a:solidFill>
              </a:rPr>
              <a:t>Background slides (reference only)</a:t>
            </a:r>
            <a:endParaRPr lang="en-GB" dirty="0"/>
          </a:p>
        </p:txBody>
      </p:sp>
    </p:spTree>
    <p:extLst>
      <p:ext uri="{BB962C8B-B14F-4D97-AF65-F5344CB8AC3E}">
        <p14:creationId xmlns:p14="http://schemas.microsoft.com/office/powerpoint/2010/main" val="300312154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88640"/>
            <a:ext cx="8640960" cy="576064"/>
          </a:xfrm>
        </p:spPr>
        <p:txBody>
          <a:bodyPr>
            <a:noAutofit/>
          </a:bodyPr>
          <a:lstStyle/>
          <a:p>
            <a:r>
              <a:rPr lang="en-GB" altLang="en-US" sz="2400" b="1" dirty="0" smtClean="0">
                <a:solidFill>
                  <a:schemeClr val="accent1"/>
                </a:solidFill>
              </a:rPr>
              <a:t>Women’s employment rate (aged 15-64) and gender gap (%), 2013</a:t>
            </a:r>
            <a:endParaRPr lang="en-GB" sz="2400" dirty="0"/>
          </a:p>
        </p:txBody>
      </p:sp>
      <p:sp>
        <p:nvSpPr>
          <p:cNvPr id="5" name="TextBox 4"/>
          <p:cNvSpPr txBox="1"/>
          <p:nvPr/>
        </p:nvSpPr>
        <p:spPr>
          <a:xfrm>
            <a:off x="4499992" y="6334581"/>
            <a:ext cx="4392488" cy="338554"/>
          </a:xfrm>
          <a:prstGeom prst="rect">
            <a:avLst/>
          </a:prstGeom>
          <a:noFill/>
        </p:spPr>
        <p:txBody>
          <a:bodyPr wrap="square" rtlCol="0">
            <a:spAutoFit/>
          </a:bodyPr>
          <a:lstStyle/>
          <a:p>
            <a:pPr algn="r"/>
            <a:r>
              <a:rPr lang="en-GB" sz="1600" dirty="0" smtClean="0"/>
              <a:t>Source: 2013 European Labour Force Survey</a:t>
            </a:r>
            <a:endParaRPr lang="en-GB" sz="16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507334461"/>
              </p:ext>
            </p:extLst>
          </p:nvPr>
        </p:nvGraphicFramePr>
        <p:xfrm>
          <a:off x="467544" y="836712"/>
          <a:ext cx="8424936" cy="566714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406834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712968" cy="778098"/>
          </a:xfrm>
        </p:spPr>
        <p:txBody>
          <a:bodyPr>
            <a:noAutofit/>
          </a:bodyPr>
          <a:lstStyle/>
          <a:p>
            <a:r>
              <a:rPr lang="en-GB" sz="2600" b="1" dirty="0" smtClean="0">
                <a:solidFill>
                  <a:schemeClr val="accent1"/>
                </a:solidFill>
              </a:rPr>
              <a:t>% of the employed (aged 15-64) who work part-time, 2013</a:t>
            </a:r>
            <a:endParaRPr lang="en-GB" sz="2600" b="1" dirty="0">
              <a:solidFill>
                <a:schemeClr val="accent1"/>
              </a:solidFill>
            </a:endParaRPr>
          </a:p>
        </p:txBody>
      </p:sp>
      <p:sp>
        <p:nvSpPr>
          <p:cNvPr id="5" name="TextBox 4"/>
          <p:cNvSpPr txBox="1"/>
          <p:nvPr/>
        </p:nvSpPr>
        <p:spPr>
          <a:xfrm>
            <a:off x="4788024" y="6381328"/>
            <a:ext cx="3960440" cy="338554"/>
          </a:xfrm>
          <a:prstGeom prst="rect">
            <a:avLst/>
          </a:prstGeom>
          <a:noFill/>
        </p:spPr>
        <p:txBody>
          <a:bodyPr wrap="square" rtlCol="0">
            <a:spAutoFit/>
          </a:bodyPr>
          <a:lstStyle/>
          <a:p>
            <a:r>
              <a:rPr lang="en-GB" sz="1600" dirty="0" smtClean="0"/>
              <a:t>Source: 2013 European Labour Force Survey</a:t>
            </a:r>
            <a:endParaRPr lang="en-GB" sz="1600" dirty="0"/>
          </a:p>
        </p:txBody>
      </p:sp>
      <p:graphicFrame>
        <p:nvGraphicFramePr>
          <p:cNvPr id="6" name="Chart 5"/>
          <p:cNvGraphicFramePr>
            <a:graphicFrameLocks/>
          </p:cNvGraphicFramePr>
          <p:nvPr>
            <p:extLst>
              <p:ext uri="{D42A27DB-BD31-4B8C-83A1-F6EECF244321}">
                <p14:modId xmlns:p14="http://schemas.microsoft.com/office/powerpoint/2010/main" val="1484784242"/>
              </p:ext>
            </p:extLst>
          </p:nvPr>
        </p:nvGraphicFramePr>
        <p:xfrm>
          <a:off x="179512" y="1124744"/>
          <a:ext cx="8784976" cy="525658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884385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b="1" dirty="0" smtClean="0">
                <a:solidFill>
                  <a:schemeClr val="accent1"/>
                </a:solidFill>
              </a:rPr>
              <a:t>% Employees with a temporary contract (fixed term or temporary agency), EU-27</a:t>
            </a:r>
            <a:endParaRPr lang="en-GB" sz="3200" b="1" dirty="0">
              <a:solidFill>
                <a:schemeClr val="accent1"/>
              </a:solidFill>
            </a:endParaRPr>
          </a:p>
        </p:txBody>
      </p:sp>
      <p:sp>
        <p:nvSpPr>
          <p:cNvPr id="8" name="TextBox 7"/>
          <p:cNvSpPr txBox="1"/>
          <p:nvPr/>
        </p:nvSpPr>
        <p:spPr>
          <a:xfrm>
            <a:off x="2926093" y="6237312"/>
            <a:ext cx="5544616" cy="338554"/>
          </a:xfrm>
          <a:prstGeom prst="rect">
            <a:avLst/>
          </a:prstGeom>
          <a:noFill/>
        </p:spPr>
        <p:txBody>
          <a:bodyPr wrap="square" rtlCol="0">
            <a:spAutoFit/>
          </a:bodyPr>
          <a:lstStyle/>
          <a:p>
            <a:pPr lvl="0"/>
            <a:r>
              <a:rPr lang="en-GB" sz="1600" dirty="0">
                <a:solidFill>
                  <a:prstClr val="black"/>
                </a:solidFill>
              </a:rPr>
              <a:t>Source: </a:t>
            </a:r>
            <a:r>
              <a:rPr lang="en-GB" sz="1600" dirty="0" smtClean="0">
                <a:solidFill>
                  <a:prstClr val="black"/>
                </a:solidFill>
              </a:rPr>
              <a:t>2010 European </a:t>
            </a:r>
            <a:r>
              <a:rPr lang="en-GB" sz="1600" dirty="0">
                <a:solidFill>
                  <a:prstClr val="black"/>
                </a:solidFill>
              </a:rPr>
              <a:t>Working Conditions Survey, </a:t>
            </a:r>
            <a:r>
              <a:rPr lang="en-GB" sz="1600" dirty="0" smtClean="0">
                <a:solidFill>
                  <a:prstClr val="black"/>
                </a:solidFill>
              </a:rPr>
              <a:t> n = 27,403</a:t>
            </a:r>
            <a:endParaRPr lang="en-GB" sz="1600" dirty="0">
              <a:solidFill>
                <a:prstClr val="black"/>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56958598"/>
              </p:ext>
            </p:extLst>
          </p:nvPr>
        </p:nvGraphicFramePr>
        <p:xfrm>
          <a:off x="621577" y="2204864"/>
          <a:ext cx="7848870" cy="2448272"/>
        </p:xfrm>
        <a:graphic>
          <a:graphicData uri="http://schemas.openxmlformats.org/drawingml/2006/table">
            <a:tbl>
              <a:tblPr>
                <a:tableStyleId>{5C22544A-7EE6-4342-B048-85BDC9FD1C3A}</a:tableStyleId>
              </a:tblPr>
              <a:tblGrid>
                <a:gridCol w="4680519"/>
                <a:gridCol w="1060857"/>
                <a:gridCol w="1100236"/>
                <a:gridCol w="1007258"/>
              </a:tblGrid>
              <a:tr h="552836">
                <a:tc>
                  <a:txBody>
                    <a:bodyPr/>
                    <a:lstStyle/>
                    <a:p>
                      <a:pPr algn="l" fontAlgn="b"/>
                      <a:endParaRPr lang="en-GB" sz="2000" b="1" i="0" u="none" strike="noStrike" dirty="0">
                        <a:solidFill>
                          <a:srgbClr val="000000"/>
                        </a:solidFill>
                        <a:effectLst/>
                        <a:latin typeface="+mn-lt"/>
                      </a:endParaRPr>
                    </a:p>
                  </a:txBody>
                  <a:tcPr marL="9525" marR="9525" marT="9525" marB="0" anchor="b"/>
                </a:tc>
                <a:tc>
                  <a:txBody>
                    <a:bodyPr/>
                    <a:lstStyle/>
                    <a:p>
                      <a:pPr algn="ctr" fontAlgn="b"/>
                      <a:r>
                        <a:rPr lang="en-GB" sz="2000" b="1" u="none" strike="noStrike">
                          <a:effectLst/>
                          <a:latin typeface="+mn-lt"/>
                        </a:rPr>
                        <a:t>Men</a:t>
                      </a:r>
                      <a:endParaRPr lang="en-GB" sz="2000" b="1" i="0" u="none" strike="noStrike">
                        <a:solidFill>
                          <a:srgbClr val="000000"/>
                        </a:solidFill>
                        <a:effectLst/>
                        <a:latin typeface="+mn-lt"/>
                      </a:endParaRPr>
                    </a:p>
                  </a:txBody>
                  <a:tcPr marL="9525" marR="9525" marT="9525" marB="0" anchor="b"/>
                </a:tc>
                <a:tc>
                  <a:txBody>
                    <a:bodyPr/>
                    <a:lstStyle/>
                    <a:p>
                      <a:pPr algn="ctr" fontAlgn="b"/>
                      <a:r>
                        <a:rPr lang="en-GB" sz="2000" b="1" u="none" strike="noStrike">
                          <a:effectLst/>
                          <a:latin typeface="+mn-lt"/>
                        </a:rPr>
                        <a:t>Women</a:t>
                      </a:r>
                      <a:endParaRPr lang="en-GB" sz="2000" b="1" i="0" u="none" strike="noStrike">
                        <a:solidFill>
                          <a:srgbClr val="000000"/>
                        </a:solidFill>
                        <a:effectLst/>
                        <a:latin typeface="+mn-lt"/>
                      </a:endParaRPr>
                    </a:p>
                  </a:txBody>
                  <a:tcPr marL="9525" marR="9525" marT="9525" marB="0" anchor="b"/>
                </a:tc>
                <a:tc>
                  <a:txBody>
                    <a:bodyPr/>
                    <a:lstStyle/>
                    <a:p>
                      <a:pPr algn="ctr" fontAlgn="b"/>
                      <a:r>
                        <a:rPr lang="en-GB" sz="2000" b="1" u="none" strike="noStrike" dirty="0">
                          <a:effectLst/>
                          <a:latin typeface="+mn-lt"/>
                        </a:rPr>
                        <a:t>All</a:t>
                      </a:r>
                      <a:endParaRPr lang="en-GB" sz="2000" b="1" i="0" u="none" strike="noStrike" dirty="0">
                        <a:solidFill>
                          <a:srgbClr val="000000"/>
                        </a:solidFill>
                        <a:effectLst/>
                        <a:latin typeface="+mn-lt"/>
                      </a:endParaRPr>
                    </a:p>
                  </a:txBody>
                  <a:tcPr marL="9525" marR="9525" marT="9525" marB="0" anchor="b"/>
                </a:tc>
              </a:tr>
              <a:tr h="631812">
                <a:tc>
                  <a:txBody>
                    <a:bodyPr/>
                    <a:lstStyle/>
                    <a:p>
                      <a:pPr algn="l" fontAlgn="b"/>
                      <a:r>
                        <a:rPr lang="en-GB" sz="2000" u="none" strike="noStrike" dirty="0">
                          <a:effectLst/>
                          <a:latin typeface="+mn-lt"/>
                        </a:rPr>
                        <a:t>All employees</a:t>
                      </a:r>
                      <a:endParaRPr lang="en-GB" sz="2000" b="0" i="0" u="none" strike="noStrike" dirty="0">
                        <a:solidFill>
                          <a:srgbClr val="000000"/>
                        </a:solidFill>
                        <a:effectLst/>
                        <a:latin typeface="+mn-lt"/>
                      </a:endParaRPr>
                    </a:p>
                  </a:txBody>
                  <a:tcPr marL="9525" marR="9525" marT="9525" marB="0" anchor="b"/>
                </a:tc>
                <a:tc>
                  <a:txBody>
                    <a:bodyPr/>
                    <a:lstStyle/>
                    <a:p>
                      <a:pPr algn="ctr" fontAlgn="b"/>
                      <a:r>
                        <a:rPr lang="en-GB" sz="2000" u="none" strike="noStrike">
                          <a:effectLst/>
                          <a:latin typeface="+mn-lt"/>
                        </a:rPr>
                        <a:t>11.6</a:t>
                      </a:r>
                      <a:endParaRPr lang="en-GB" sz="2000" b="0" i="0" u="none" strike="noStrike">
                        <a:solidFill>
                          <a:srgbClr val="000000"/>
                        </a:solidFill>
                        <a:effectLst/>
                        <a:latin typeface="+mn-lt"/>
                      </a:endParaRPr>
                    </a:p>
                  </a:txBody>
                  <a:tcPr marL="9525" marR="9525" marT="9525" marB="0" anchor="b"/>
                </a:tc>
                <a:tc>
                  <a:txBody>
                    <a:bodyPr/>
                    <a:lstStyle/>
                    <a:p>
                      <a:pPr algn="ctr" fontAlgn="b"/>
                      <a:r>
                        <a:rPr lang="en-GB" sz="2000" u="none" strike="noStrike">
                          <a:effectLst/>
                          <a:latin typeface="+mn-lt"/>
                        </a:rPr>
                        <a:t>14</a:t>
                      </a:r>
                      <a:endParaRPr lang="en-GB" sz="2000" b="0" i="0" u="none" strike="noStrike">
                        <a:solidFill>
                          <a:srgbClr val="000000"/>
                        </a:solidFill>
                        <a:effectLst/>
                        <a:latin typeface="+mn-lt"/>
                      </a:endParaRPr>
                    </a:p>
                  </a:txBody>
                  <a:tcPr marL="9525" marR="9525" marT="9525" marB="0" anchor="b"/>
                </a:tc>
                <a:tc>
                  <a:txBody>
                    <a:bodyPr/>
                    <a:lstStyle/>
                    <a:p>
                      <a:pPr algn="ctr" fontAlgn="b"/>
                      <a:r>
                        <a:rPr lang="en-GB" sz="2000" u="none" strike="noStrike">
                          <a:effectLst/>
                          <a:latin typeface="+mn-lt"/>
                        </a:rPr>
                        <a:t>12.7</a:t>
                      </a:r>
                      <a:endParaRPr lang="en-GB" sz="2000" b="0" i="0" u="none" strike="noStrike">
                        <a:solidFill>
                          <a:srgbClr val="000000"/>
                        </a:solidFill>
                        <a:effectLst/>
                        <a:latin typeface="+mn-lt"/>
                      </a:endParaRPr>
                    </a:p>
                  </a:txBody>
                  <a:tcPr marL="9525" marR="9525" marT="9525" marB="0" anchor="b"/>
                </a:tc>
              </a:tr>
              <a:tr h="631812">
                <a:tc>
                  <a:txBody>
                    <a:bodyPr/>
                    <a:lstStyle/>
                    <a:p>
                      <a:pPr algn="l" fontAlgn="b"/>
                      <a:r>
                        <a:rPr lang="en-GB" sz="2000" u="none" strike="noStrike">
                          <a:effectLst/>
                          <a:latin typeface="+mn-lt"/>
                        </a:rPr>
                        <a:t>Full-time employees (&gt;30 hours per week)</a:t>
                      </a:r>
                      <a:endParaRPr lang="en-GB" sz="2000" b="0" i="0" u="none" strike="noStrike">
                        <a:solidFill>
                          <a:srgbClr val="000000"/>
                        </a:solidFill>
                        <a:effectLst/>
                        <a:latin typeface="+mn-lt"/>
                      </a:endParaRPr>
                    </a:p>
                  </a:txBody>
                  <a:tcPr marL="9525" marR="9525" marT="9525" marB="0" anchor="b"/>
                </a:tc>
                <a:tc>
                  <a:txBody>
                    <a:bodyPr/>
                    <a:lstStyle/>
                    <a:p>
                      <a:pPr algn="ctr" fontAlgn="b"/>
                      <a:r>
                        <a:rPr lang="en-GB" sz="2000" b="0" i="0" u="none" strike="noStrike" dirty="0" smtClean="0">
                          <a:solidFill>
                            <a:schemeClr val="dk1"/>
                          </a:solidFill>
                          <a:effectLst/>
                          <a:latin typeface="+mn-lt"/>
                        </a:rPr>
                        <a:t>10.1</a:t>
                      </a:r>
                      <a:endParaRPr lang="en-GB" sz="2000" b="0" i="0" u="none" strike="noStrike" dirty="0">
                        <a:solidFill>
                          <a:srgbClr val="000000"/>
                        </a:solidFill>
                        <a:effectLst/>
                        <a:latin typeface="+mn-lt"/>
                      </a:endParaRPr>
                    </a:p>
                  </a:txBody>
                  <a:tcPr marL="9525" marR="9525" marT="9525" marB="0" anchor="b"/>
                </a:tc>
                <a:tc>
                  <a:txBody>
                    <a:bodyPr/>
                    <a:lstStyle/>
                    <a:p>
                      <a:pPr algn="ctr" fontAlgn="b"/>
                      <a:r>
                        <a:rPr lang="en-GB" sz="2000" u="none" strike="noStrike" dirty="0">
                          <a:effectLst/>
                          <a:latin typeface="+mn-lt"/>
                        </a:rPr>
                        <a:t>9</a:t>
                      </a:r>
                      <a:r>
                        <a:rPr lang="en-GB" sz="2000" u="none" strike="noStrike" dirty="0" smtClean="0">
                          <a:effectLst/>
                          <a:latin typeface="+mn-lt"/>
                        </a:rPr>
                        <a:t>.1</a:t>
                      </a:r>
                      <a:endParaRPr lang="en-GB" sz="2000" b="0" i="0" u="none" strike="noStrike" dirty="0">
                        <a:solidFill>
                          <a:srgbClr val="000000"/>
                        </a:solidFill>
                        <a:effectLst/>
                        <a:latin typeface="+mn-lt"/>
                      </a:endParaRPr>
                    </a:p>
                  </a:txBody>
                  <a:tcPr marL="9525" marR="9525" marT="9525" marB="0" anchor="b"/>
                </a:tc>
                <a:tc>
                  <a:txBody>
                    <a:bodyPr/>
                    <a:lstStyle/>
                    <a:p>
                      <a:pPr algn="ctr" fontAlgn="b"/>
                      <a:r>
                        <a:rPr lang="en-GB" sz="2000" u="none" strike="noStrike" dirty="0" smtClean="0">
                          <a:effectLst/>
                          <a:latin typeface="+mn-lt"/>
                        </a:rPr>
                        <a:t>9.7</a:t>
                      </a:r>
                      <a:endParaRPr lang="en-GB" sz="2000" b="0" i="0" u="none" strike="noStrike" dirty="0">
                        <a:solidFill>
                          <a:srgbClr val="000000"/>
                        </a:solidFill>
                        <a:effectLst/>
                        <a:latin typeface="+mn-lt"/>
                      </a:endParaRPr>
                    </a:p>
                  </a:txBody>
                  <a:tcPr marL="9525" marR="9525" marT="9525" marB="0" anchor="b"/>
                </a:tc>
              </a:tr>
              <a:tr h="631812">
                <a:tc>
                  <a:txBody>
                    <a:bodyPr/>
                    <a:lstStyle/>
                    <a:p>
                      <a:pPr algn="l" fontAlgn="b"/>
                      <a:r>
                        <a:rPr lang="en-GB" sz="2000" u="none" strike="noStrike">
                          <a:effectLst/>
                          <a:latin typeface="+mn-lt"/>
                        </a:rPr>
                        <a:t>Part-time employees (&lt;30 hours per week)</a:t>
                      </a:r>
                      <a:endParaRPr lang="en-GB" sz="2000" b="0" i="0" u="none" strike="noStrike">
                        <a:solidFill>
                          <a:srgbClr val="000000"/>
                        </a:solidFill>
                        <a:effectLst/>
                        <a:latin typeface="+mn-lt"/>
                      </a:endParaRPr>
                    </a:p>
                  </a:txBody>
                  <a:tcPr marL="9525" marR="9525" marT="9525" marB="0" anchor="b"/>
                </a:tc>
                <a:tc>
                  <a:txBody>
                    <a:bodyPr/>
                    <a:lstStyle/>
                    <a:p>
                      <a:pPr algn="ctr" fontAlgn="b"/>
                      <a:r>
                        <a:rPr lang="en-GB" sz="2000" u="none" strike="noStrike" dirty="0" smtClean="0">
                          <a:effectLst/>
                          <a:latin typeface="+mn-lt"/>
                        </a:rPr>
                        <a:t>1.5</a:t>
                      </a:r>
                      <a:endParaRPr lang="en-GB" sz="2000" b="0" i="0" u="none" strike="noStrike" dirty="0">
                        <a:solidFill>
                          <a:srgbClr val="000000"/>
                        </a:solidFill>
                        <a:effectLst/>
                        <a:latin typeface="+mn-lt"/>
                      </a:endParaRPr>
                    </a:p>
                  </a:txBody>
                  <a:tcPr marL="9525" marR="9525" marT="9525" marB="0" anchor="b"/>
                </a:tc>
                <a:tc>
                  <a:txBody>
                    <a:bodyPr/>
                    <a:lstStyle/>
                    <a:p>
                      <a:pPr algn="ctr" fontAlgn="b"/>
                      <a:r>
                        <a:rPr lang="en-GB" sz="2000" u="none" strike="noStrike" dirty="0" smtClean="0">
                          <a:effectLst/>
                          <a:latin typeface="+mn-lt"/>
                        </a:rPr>
                        <a:t>4.9</a:t>
                      </a:r>
                      <a:endParaRPr lang="en-GB" sz="2000" b="0" i="0" u="none" strike="noStrike" dirty="0">
                        <a:solidFill>
                          <a:srgbClr val="000000"/>
                        </a:solidFill>
                        <a:effectLst/>
                        <a:latin typeface="+mn-lt"/>
                      </a:endParaRPr>
                    </a:p>
                  </a:txBody>
                  <a:tcPr marL="9525" marR="9525" marT="9525" marB="0" anchor="b"/>
                </a:tc>
                <a:tc>
                  <a:txBody>
                    <a:bodyPr/>
                    <a:lstStyle/>
                    <a:p>
                      <a:pPr algn="ctr" fontAlgn="b"/>
                      <a:r>
                        <a:rPr lang="en-GB" sz="2000" u="none" strike="noStrike" dirty="0" smtClean="0">
                          <a:effectLst/>
                          <a:latin typeface="+mn-lt"/>
                        </a:rPr>
                        <a:t>3</a:t>
                      </a:r>
                      <a:r>
                        <a:rPr lang="en-GB" sz="2000" b="0" i="0" u="none" strike="noStrike" dirty="0" smtClean="0">
                          <a:solidFill>
                            <a:srgbClr val="000000"/>
                          </a:solidFill>
                          <a:effectLst/>
                          <a:latin typeface="+mn-lt"/>
                        </a:rPr>
                        <a:t>.1</a:t>
                      </a:r>
                      <a:endParaRPr lang="en-GB" sz="2000" u="none" strike="noStrike" dirty="0" smtClean="0">
                        <a:effectLst/>
                        <a:latin typeface="+mn-lt"/>
                      </a:endParaRPr>
                    </a:p>
                  </a:txBody>
                  <a:tcPr marL="9525" marR="9525" marT="9525" marB="0" anchor="b"/>
                </a:tc>
              </a:tr>
            </a:tbl>
          </a:graphicData>
        </a:graphic>
      </p:graphicFrame>
    </p:spTree>
    <p:extLst>
      <p:ext uri="{BB962C8B-B14F-4D97-AF65-F5344CB8AC3E}">
        <p14:creationId xmlns:p14="http://schemas.microsoft.com/office/powerpoint/2010/main" val="6594810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smtClean="0">
                <a:solidFill>
                  <a:schemeClr val="accent1"/>
                </a:solidFill>
              </a:rPr>
              <a:t>Basic gender gaps in employment</a:t>
            </a:r>
            <a:endParaRPr lang="en-GB" sz="3600" dirty="0"/>
          </a:p>
        </p:txBody>
      </p:sp>
      <p:sp>
        <p:nvSpPr>
          <p:cNvPr id="3" name="Content Placeholder 2"/>
          <p:cNvSpPr>
            <a:spLocks noGrp="1"/>
          </p:cNvSpPr>
          <p:nvPr>
            <p:ph idx="1"/>
          </p:nvPr>
        </p:nvSpPr>
        <p:spPr>
          <a:xfrm>
            <a:off x="457200" y="1340768"/>
            <a:ext cx="8229600" cy="5517232"/>
          </a:xfrm>
        </p:spPr>
        <p:txBody>
          <a:bodyPr>
            <a:normAutofit fontScale="25000" lnSpcReduction="20000"/>
          </a:bodyPr>
          <a:lstStyle/>
          <a:p>
            <a:pPr lvl="0">
              <a:spcBef>
                <a:spcPts val="600"/>
              </a:spcBef>
              <a:spcAft>
                <a:spcPts val="600"/>
              </a:spcAft>
            </a:pPr>
            <a:r>
              <a:rPr lang="en-GB" sz="9600" b="1" dirty="0" smtClean="0">
                <a:solidFill>
                  <a:schemeClr val="accent1"/>
                </a:solidFill>
              </a:rPr>
              <a:t>Employment rate is lower for women</a:t>
            </a:r>
            <a:r>
              <a:rPr lang="en-GB" sz="9600" b="1" dirty="0" smtClean="0"/>
              <a:t> </a:t>
            </a:r>
          </a:p>
          <a:p>
            <a:pPr lvl="1">
              <a:spcBef>
                <a:spcPts val="600"/>
              </a:spcBef>
              <a:spcAft>
                <a:spcPts val="600"/>
              </a:spcAft>
            </a:pPr>
            <a:r>
              <a:rPr lang="en-GB" sz="8000" dirty="0" smtClean="0"/>
              <a:t>EU27, 2013: 69.5% for men and 59.8% for women (gender gap = 10.6 percentage points, falls to 3.8 in Sweden)</a:t>
            </a:r>
            <a:endParaRPr lang="en-GB" sz="4900" dirty="0"/>
          </a:p>
          <a:p>
            <a:pPr>
              <a:spcBef>
                <a:spcPts val="600"/>
              </a:spcBef>
              <a:spcAft>
                <a:spcPts val="600"/>
              </a:spcAft>
            </a:pPr>
            <a:r>
              <a:rPr lang="en-GB" sz="9600" b="1" dirty="0" smtClean="0">
                <a:solidFill>
                  <a:schemeClr val="accent1"/>
                </a:solidFill>
              </a:rPr>
              <a:t>Women’s jobs more likely to be part-time or temporary </a:t>
            </a:r>
          </a:p>
          <a:p>
            <a:pPr lvl="1">
              <a:spcBef>
                <a:spcPts val="600"/>
              </a:spcBef>
              <a:spcAft>
                <a:spcPts val="600"/>
              </a:spcAft>
            </a:pPr>
            <a:r>
              <a:rPr lang="en-GB" sz="7600" b="1" dirty="0" smtClean="0">
                <a:solidFill>
                  <a:schemeClr val="accent1"/>
                </a:solidFill>
              </a:rPr>
              <a:t>Part-time: </a:t>
            </a:r>
            <a:r>
              <a:rPr lang="en-GB" sz="7600" dirty="0" smtClean="0"/>
              <a:t>32.5% of employed women and 8.7% of employed men in EU27, 2013</a:t>
            </a:r>
          </a:p>
          <a:p>
            <a:pPr lvl="1">
              <a:spcBef>
                <a:spcPts val="600"/>
              </a:spcBef>
              <a:spcAft>
                <a:spcPts val="600"/>
              </a:spcAft>
            </a:pPr>
            <a:r>
              <a:rPr lang="en-GB" sz="8000" b="1" dirty="0" smtClean="0">
                <a:solidFill>
                  <a:schemeClr val="accent1"/>
                </a:solidFill>
              </a:rPr>
              <a:t>Fixed-term contract/temporary agency work</a:t>
            </a:r>
            <a:r>
              <a:rPr lang="en-GB" sz="8000" dirty="0" smtClean="0"/>
              <a:t>: 12</a:t>
            </a:r>
            <a:r>
              <a:rPr lang="en-GB" sz="8000" dirty="0"/>
              <a:t>% of </a:t>
            </a:r>
            <a:r>
              <a:rPr lang="en-GB" sz="8000" dirty="0" smtClean="0"/>
              <a:t>male, 14</a:t>
            </a:r>
            <a:r>
              <a:rPr lang="en-GB" sz="8000" dirty="0"/>
              <a:t>% of female </a:t>
            </a:r>
            <a:r>
              <a:rPr lang="en-GB" sz="8000" dirty="0" smtClean="0"/>
              <a:t> (includes 5% of female part-time employees), EWCS 2010</a:t>
            </a:r>
          </a:p>
          <a:p>
            <a:pPr lvl="1">
              <a:spcBef>
                <a:spcPts val="600"/>
              </a:spcBef>
              <a:spcAft>
                <a:spcPts val="600"/>
              </a:spcAft>
            </a:pPr>
            <a:r>
              <a:rPr lang="en-GB" sz="8000" b="1" dirty="0" smtClean="0">
                <a:solidFill>
                  <a:schemeClr val="accent1"/>
                </a:solidFill>
              </a:rPr>
              <a:t>Self employment </a:t>
            </a:r>
            <a:r>
              <a:rPr lang="en-GB" sz="8000" dirty="0" smtClean="0"/>
              <a:t>more common for men (18%) than women (10%)</a:t>
            </a:r>
          </a:p>
          <a:p>
            <a:pPr lvl="1">
              <a:spcBef>
                <a:spcPts val="600"/>
              </a:spcBef>
              <a:spcAft>
                <a:spcPts val="600"/>
              </a:spcAft>
            </a:pPr>
            <a:r>
              <a:rPr lang="en-GB" sz="8000" dirty="0" smtClean="0"/>
              <a:t>Similar rates of </a:t>
            </a:r>
            <a:r>
              <a:rPr lang="en-GB" sz="8000" b="1" dirty="0" smtClean="0">
                <a:solidFill>
                  <a:schemeClr val="accent1"/>
                </a:solidFill>
              </a:rPr>
              <a:t>multiple job holding </a:t>
            </a:r>
            <a:r>
              <a:rPr lang="en-GB" sz="8000" dirty="0" smtClean="0"/>
              <a:t>(7% of employed men and women in EU27, EWCS 2010)</a:t>
            </a:r>
            <a:endParaRPr lang="en-GB" sz="4900" dirty="0" smtClean="0"/>
          </a:p>
          <a:p>
            <a:pPr>
              <a:spcBef>
                <a:spcPts val="600"/>
              </a:spcBef>
              <a:spcAft>
                <a:spcPts val="600"/>
              </a:spcAft>
            </a:pPr>
            <a:r>
              <a:rPr lang="en-GB" sz="9600" b="1" dirty="0" smtClean="0">
                <a:solidFill>
                  <a:schemeClr val="accent1"/>
                </a:solidFill>
              </a:rPr>
              <a:t>Gender pay gap - women are paid less , even in similar jobs</a:t>
            </a:r>
            <a:r>
              <a:rPr lang="en-GB" sz="9600" b="1" dirty="0">
                <a:solidFill>
                  <a:schemeClr val="accent1"/>
                </a:solidFill>
              </a:rPr>
              <a:t> (~16% in EU27)</a:t>
            </a:r>
            <a:r>
              <a:rPr lang="en-GB" sz="9600" b="1" dirty="0" smtClean="0">
                <a:solidFill>
                  <a:schemeClr val="accent1"/>
                </a:solidFill>
              </a:rPr>
              <a:t> </a:t>
            </a:r>
          </a:p>
          <a:p>
            <a:pPr lvl="1">
              <a:spcBef>
                <a:spcPts val="600"/>
              </a:spcBef>
              <a:spcAft>
                <a:spcPts val="600"/>
              </a:spcAft>
            </a:pPr>
            <a:r>
              <a:rPr lang="en-GB" sz="8000" dirty="0" smtClean="0"/>
              <a:t>Minimum wage jobs; lack of equal pay for equal value, slower promotion</a:t>
            </a:r>
          </a:p>
        </p:txBody>
      </p:sp>
    </p:spTree>
    <p:extLst>
      <p:ext uri="{BB962C8B-B14F-4D97-AF65-F5344CB8AC3E}">
        <p14:creationId xmlns:p14="http://schemas.microsoft.com/office/powerpoint/2010/main" val="354546698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3600" b="1" dirty="0" smtClean="0">
                <a:solidFill>
                  <a:schemeClr val="accent1"/>
                </a:solidFill>
              </a:rPr>
              <a:t>% of the employed with more than one job, EU-27</a:t>
            </a:r>
            <a:endParaRPr lang="en-GB" sz="3600" b="1" dirty="0">
              <a:solidFill>
                <a:schemeClr val="accent1"/>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801556859"/>
              </p:ext>
            </p:extLst>
          </p:nvPr>
        </p:nvGraphicFramePr>
        <p:xfrm>
          <a:off x="457200" y="1412776"/>
          <a:ext cx="8229600" cy="4713387"/>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3275856" y="6165304"/>
            <a:ext cx="5328592" cy="615553"/>
          </a:xfrm>
          <a:prstGeom prst="rect">
            <a:avLst/>
          </a:prstGeom>
          <a:noFill/>
        </p:spPr>
        <p:txBody>
          <a:bodyPr wrap="square" rtlCol="0">
            <a:spAutoFit/>
          </a:bodyPr>
          <a:lstStyle/>
          <a:p>
            <a:pPr lvl="0"/>
            <a:r>
              <a:rPr lang="en-GB" sz="1600" dirty="0">
                <a:solidFill>
                  <a:prstClr val="black"/>
                </a:solidFill>
              </a:rPr>
              <a:t>Source: </a:t>
            </a:r>
            <a:r>
              <a:rPr lang="en-GB" sz="1600" dirty="0" smtClean="0">
                <a:solidFill>
                  <a:prstClr val="black"/>
                </a:solidFill>
              </a:rPr>
              <a:t>2010 European </a:t>
            </a:r>
            <a:r>
              <a:rPr lang="en-GB" sz="1600" dirty="0">
                <a:solidFill>
                  <a:prstClr val="black"/>
                </a:solidFill>
              </a:rPr>
              <a:t>Working Conditions Survey, </a:t>
            </a:r>
            <a:r>
              <a:rPr lang="en-GB" sz="1600" dirty="0" smtClean="0">
                <a:solidFill>
                  <a:prstClr val="black"/>
                </a:solidFill>
              </a:rPr>
              <a:t>n=32,691</a:t>
            </a:r>
            <a:endParaRPr lang="en-GB" sz="1600" dirty="0">
              <a:solidFill>
                <a:prstClr val="black"/>
              </a:solidFill>
            </a:endParaRPr>
          </a:p>
          <a:p>
            <a:endParaRPr lang="en-GB" dirty="0"/>
          </a:p>
        </p:txBody>
      </p:sp>
    </p:spTree>
    <p:extLst>
      <p:ext uri="{BB962C8B-B14F-4D97-AF65-F5344CB8AC3E}">
        <p14:creationId xmlns:p14="http://schemas.microsoft.com/office/powerpoint/2010/main" val="40657866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88640"/>
            <a:ext cx="8964488" cy="778098"/>
          </a:xfrm>
        </p:spPr>
        <p:txBody>
          <a:bodyPr>
            <a:normAutofit fontScale="90000"/>
          </a:bodyPr>
          <a:lstStyle/>
          <a:p>
            <a:r>
              <a:rPr lang="en-GB" altLang="en-US" sz="3600" b="1" dirty="0" smtClean="0">
                <a:solidFill>
                  <a:srgbClr val="4F81BD"/>
                </a:solidFill>
              </a:rPr>
              <a:t>Gender segregation of industrial sectors, EU-27 (%)</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33599795"/>
              </p:ext>
            </p:extLst>
          </p:nvPr>
        </p:nvGraphicFramePr>
        <p:xfrm>
          <a:off x="539552" y="980728"/>
          <a:ext cx="8136904" cy="5430399"/>
        </p:xfrm>
        <a:graphic>
          <a:graphicData uri="http://schemas.openxmlformats.org/drawingml/2006/table">
            <a:tbl>
              <a:tblPr>
                <a:tableStyleId>{5C22544A-7EE6-4342-B048-85BDC9FD1C3A}</a:tableStyleId>
              </a:tblPr>
              <a:tblGrid>
                <a:gridCol w="1008112"/>
                <a:gridCol w="5216842"/>
                <a:gridCol w="1103945"/>
                <a:gridCol w="808005"/>
              </a:tblGrid>
              <a:tr h="528367">
                <a:tc>
                  <a:txBody>
                    <a:bodyPr/>
                    <a:lstStyle/>
                    <a:p>
                      <a:pPr algn="l" fontAlgn="b"/>
                      <a:r>
                        <a:rPr lang="en-GB" sz="1800" b="1" i="0" u="none" strike="noStrike" dirty="0" smtClean="0">
                          <a:solidFill>
                            <a:srgbClr val="000000"/>
                          </a:solidFill>
                          <a:effectLst/>
                          <a:latin typeface="Calibri"/>
                        </a:rPr>
                        <a:t>Nace-rev1 1-digit</a:t>
                      </a:r>
                      <a:endParaRPr lang="en-GB" sz="1800" b="1" i="0" u="none" strike="noStrike" dirty="0">
                        <a:solidFill>
                          <a:srgbClr val="000000"/>
                        </a:solidFill>
                        <a:effectLst/>
                        <a:latin typeface="Calibri"/>
                      </a:endParaRPr>
                    </a:p>
                  </a:txBody>
                  <a:tcPr marL="9525" marR="9525" marT="9525" marB="0" anchor="b"/>
                </a:tc>
                <a:tc>
                  <a:txBody>
                    <a:bodyPr/>
                    <a:lstStyle/>
                    <a:p>
                      <a:pPr algn="l" fontAlgn="b"/>
                      <a:r>
                        <a:rPr lang="en-GB" sz="1800" b="1" i="0" u="none" strike="noStrike" dirty="0" smtClean="0">
                          <a:solidFill>
                            <a:srgbClr val="000000"/>
                          </a:solidFill>
                          <a:effectLst/>
                          <a:latin typeface="Calibri"/>
                        </a:rPr>
                        <a:t>Sector</a:t>
                      </a:r>
                      <a:endParaRPr lang="en-GB" sz="1800" b="1" i="0" u="none" strike="noStrike" dirty="0">
                        <a:solidFill>
                          <a:srgbClr val="000000"/>
                        </a:solidFill>
                        <a:effectLst/>
                        <a:latin typeface="Calibri"/>
                      </a:endParaRPr>
                    </a:p>
                  </a:txBody>
                  <a:tcPr marL="9525" marR="9525" marT="9525" marB="0" anchor="b"/>
                </a:tc>
                <a:tc>
                  <a:txBody>
                    <a:bodyPr/>
                    <a:lstStyle/>
                    <a:p>
                      <a:pPr algn="ctr" fontAlgn="b"/>
                      <a:r>
                        <a:rPr lang="en-GB" sz="1800" b="1" u="none" strike="noStrike" dirty="0">
                          <a:effectLst/>
                        </a:rPr>
                        <a:t>Men</a:t>
                      </a:r>
                      <a:endParaRPr lang="en-GB" sz="1800" b="1" i="0" u="none" strike="noStrike" dirty="0">
                        <a:solidFill>
                          <a:srgbClr val="000000"/>
                        </a:solidFill>
                        <a:effectLst/>
                        <a:latin typeface="Calibri"/>
                      </a:endParaRPr>
                    </a:p>
                  </a:txBody>
                  <a:tcPr marL="9525" marR="9525" marT="9525" marB="0" anchor="b"/>
                </a:tc>
                <a:tc>
                  <a:txBody>
                    <a:bodyPr/>
                    <a:lstStyle/>
                    <a:p>
                      <a:pPr algn="ctr" fontAlgn="b"/>
                      <a:r>
                        <a:rPr lang="en-GB" sz="1800" b="1" u="none" strike="noStrike" dirty="0">
                          <a:effectLst/>
                        </a:rPr>
                        <a:t>Women</a:t>
                      </a:r>
                      <a:endParaRPr lang="en-GB" sz="1800" b="1" i="0" u="none" strike="noStrike" dirty="0">
                        <a:solidFill>
                          <a:srgbClr val="000000"/>
                        </a:solidFill>
                        <a:effectLst/>
                        <a:latin typeface="Calibri"/>
                      </a:endParaRPr>
                    </a:p>
                  </a:txBody>
                  <a:tcPr marL="9525" marR="9525" marT="9525" marB="0" anchor="b"/>
                </a:tc>
              </a:tr>
              <a:tr h="286602">
                <a:tc>
                  <a:txBody>
                    <a:bodyPr/>
                    <a:lstStyle/>
                    <a:p>
                      <a:pPr algn="l" fontAlgn="b"/>
                      <a:r>
                        <a:rPr lang="en-GB" sz="1800" b="0" i="0" u="none" strike="noStrike" dirty="0" smtClean="0">
                          <a:solidFill>
                            <a:srgbClr val="000000"/>
                          </a:solidFill>
                          <a:effectLst/>
                          <a:latin typeface="Calibri"/>
                        </a:rPr>
                        <a:t>A</a:t>
                      </a:r>
                    </a:p>
                  </a:txBody>
                  <a:tcPr marL="9525" marR="9525" marT="9525" marB="0" anchor="b"/>
                </a:tc>
                <a:tc>
                  <a:txBody>
                    <a:bodyPr/>
                    <a:lstStyle/>
                    <a:p>
                      <a:pPr algn="l" fontAlgn="b"/>
                      <a:r>
                        <a:rPr lang="en-GB" sz="1800" u="none" strike="noStrike" dirty="0">
                          <a:effectLst/>
                        </a:rPr>
                        <a:t>Agriculture, </a:t>
                      </a:r>
                      <a:r>
                        <a:rPr lang="en-GB" sz="1800" u="none" strike="noStrike" dirty="0" smtClean="0">
                          <a:effectLst/>
                        </a:rPr>
                        <a:t>hunting</a:t>
                      </a:r>
                      <a:r>
                        <a:rPr lang="en-GB" sz="1800" u="none" strike="noStrike" baseline="0" dirty="0" smtClean="0">
                          <a:effectLst/>
                        </a:rPr>
                        <a:t> &amp;</a:t>
                      </a:r>
                      <a:r>
                        <a:rPr lang="en-GB" sz="1800" u="none" strike="noStrike" dirty="0" smtClean="0">
                          <a:effectLst/>
                        </a:rPr>
                        <a:t> </a:t>
                      </a:r>
                      <a:r>
                        <a:rPr lang="en-GB" sz="1800" u="none" strike="noStrike" dirty="0">
                          <a:effectLst/>
                        </a:rPr>
                        <a:t>forestry</a:t>
                      </a:r>
                      <a:endParaRPr lang="en-GB" sz="1800" b="0" i="0" u="none" strike="noStrike" dirty="0">
                        <a:solidFill>
                          <a:srgbClr val="000000"/>
                        </a:solidFill>
                        <a:effectLst/>
                        <a:latin typeface="Calibri"/>
                      </a:endParaRPr>
                    </a:p>
                  </a:txBody>
                  <a:tcPr marL="9525" marR="9525" marT="9525" marB="0" anchor="b"/>
                </a:tc>
                <a:tc>
                  <a:txBody>
                    <a:bodyPr/>
                    <a:lstStyle/>
                    <a:p>
                      <a:pPr algn="ctr" fontAlgn="b"/>
                      <a:r>
                        <a:rPr lang="en-GB" sz="1800" b="1" u="none" strike="noStrike" dirty="0">
                          <a:solidFill>
                            <a:srgbClr val="FF0000"/>
                          </a:solidFill>
                          <a:effectLst/>
                        </a:rPr>
                        <a:t>65.6</a:t>
                      </a:r>
                      <a:endParaRPr lang="en-GB" sz="1800" b="1" i="0" u="none" strike="noStrike" dirty="0">
                        <a:solidFill>
                          <a:srgbClr val="FF0000"/>
                        </a:solidFill>
                        <a:effectLst/>
                        <a:latin typeface="Calibri"/>
                      </a:endParaRPr>
                    </a:p>
                  </a:txBody>
                  <a:tcPr marL="9525" marR="9525" marT="9525" marB="0" anchor="b"/>
                </a:tc>
                <a:tc>
                  <a:txBody>
                    <a:bodyPr/>
                    <a:lstStyle/>
                    <a:p>
                      <a:pPr algn="ctr" fontAlgn="b"/>
                      <a:r>
                        <a:rPr lang="en-GB" sz="1800" u="none" strike="noStrike" dirty="0">
                          <a:effectLst/>
                        </a:rPr>
                        <a:t>34.4</a:t>
                      </a:r>
                      <a:endParaRPr lang="en-GB" sz="1800" b="0" i="0" u="none" strike="noStrike" dirty="0">
                        <a:solidFill>
                          <a:srgbClr val="000000"/>
                        </a:solidFill>
                        <a:effectLst/>
                        <a:latin typeface="Calibri"/>
                      </a:endParaRPr>
                    </a:p>
                  </a:txBody>
                  <a:tcPr marL="9525" marR="9525" marT="9525" marB="0" anchor="b"/>
                </a:tc>
              </a:tr>
              <a:tr h="286602">
                <a:tc>
                  <a:txBody>
                    <a:bodyPr/>
                    <a:lstStyle/>
                    <a:p>
                      <a:pPr algn="l" fontAlgn="b"/>
                      <a:r>
                        <a:rPr lang="en-GB" sz="1800" b="0" i="0" u="none" strike="noStrike" dirty="0" smtClean="0">
                          <a:solidFill>
                            <a:srgbClr val="000000"/>
                          </a:solidFill>
                          <a:effectLst/>
                          <a:latin typeface="Calibri"/>
                        </a:rPr>
                        <a:t>B</a:t>
                      </a:r>
                      <a:endParaRPr lang="en-GB" sz="1800" b="0" i="0" u="none" strike="noStrike" dirty="0">
                        <a:solidFill>
                          <a:srgbClr val="000000"/>
                        </a:solidFill>
                        <a:effectLst/>
                        <a:latin typeface="Calibri"/>
                      </a:endParaRPr>
                    </a:p>
                  </a:txBody>
                  <a:tcPr marL="9525" marR="9525" marT="9525" marB="0" anchor="b"/>
                </a:tc>
                <a:tc>
                  <a:txBody>
                    <a:bodyPr/>
                    <a:lstStyle/>
                    <a:p>
                      <a:pPr algn="l" fontAlgn="b"/>
                      <a:r>
                        <a:rPr lang="en-GB" sz="1800" u="none" strike="noStrike" dirty="0">
                          <a:effectLst/>
                        </a:rPr>
                        <a:t>Fishing</a:t>
                      </a:r>
                      <a:endParaRPr lang="en-GB" sz="1800" b="0" i="0" u="none" strike="noStrike" dirty="0">
                        <a:solidFill>
                          <a:srgbClr val="000000"/>
                        </a:solidFill>
                        <a:effectLst/>
                        <a:latin typeface="Calibri"/>
                      </a:endParaRPr>
                    </a:p>
                  </a:txBody>
                  <a:tcPr marL="9525" marR="9525" marT="9525" marB="0" anchor="b"/>
                </a:tc>
                <a:tc>
                  <a:txBody>
                    <a:bodyPr/>
                    <a:lstStyle/>
                    <a:p>
                      <a:pPr algn="ctr" fontAlgn="b"/>
                      <a:r>
                        <a:rPr lang="en-GB" sz="1800" b="1" u="none" strike="noStrike" dirty="0">
                          <a:solidFill>
                            <a:srgbClr val="FF0000"/>
                          </a:solidFill>
                          <a:effectLst/>
                        </a:rPr>
                        <a:t>100</a:t>
                      </a:r>
                      <a:endParaRPr lang="en-GB" sz="1800" b="1" i="0" u="none" strike="noStrike" dirty="0">
                        <a:solidFill>
                          <a:srgbClr val="FF0000"/>
                        </a:solidFill>
                        <a:effectLst/>
                        <a:latin typeface="Calibri"/>
                      </a:endParaRPr>
                    </a:p>
                  </a:txBody>
                  <a:tcPr marL="9525" marR="9525" marT="9525" marB="0" anchor="b"/>
                </a:tc>
                <a:tc>
                  <a:txBody>
                    <a:bodyPr/>
                    <a:lstStyle/>
                    <a:p>
                      <a:pPr algn="ctr" fontAlgn="b"/>
                      <a:r>
                        <a:rPr lang="en-GB" sz="1800" u="none" strike="noStrike" dirty="0">
                          <a:effectLst/>
                        </a:rPr>
                        <a:t>0</a:t>
                      </a:r>
                      <a:endParaRPr lang="en-GB" sz="1800" b="0" i="0" u="none" strike="noStrike" dirty="0">
                        <a:solidFill>
                          <a:srgbClr val="000000"/>
                        </a:solidFill>
                        <a:effectLst/>
                        <a:latin typeface="Calibri"/>
                      </a:endParaRPr>
                    </a:p>
                  </a:txBody>
                  <a:tcPr marL="9525" marR="9525" marT="9525" marB="0" anchor="b"/>
                </a:tc>
              </a:tr>
              <a:tr h="286602">
                <a:tc>
                  <a:txBody>
                    <a:bodyPr/>
                    <a:lstStyle/>
                    <a:p>
                      <a:pPr algn="l" fontAlgn="b"/>
                      <a:r>
                        <a:rPr lang="en-GB" sz="1800" b="0" i="0" u="none" strike="noStrike" dirty="0" smtClean="0">
                          <a:solidFill>
                            <a:srgbClr val="000000"/>
                          </a:solidFill>
                          <a:effectLst/>
                          <a:latin typeface="Calibri"/>
                        </a:rPr>
                        <a:t>C</a:t>
                      </a:r>
                      <a:endParaRPr lang="en-GB" sz="1800" b="0" i="0" u="none" strike="noStrike" dirty="0">
                        <a:solidFill>
                          <a:srgbClr val="000000"/>
                        </a:solidFill>
                        <a:effectLst/>
                        <a:latin typeface="Calibri"/>
                      </a:endParaRPr>
                    </a:p>
                  </a:txBody>
                  <a:tcPr marL="9525" marR="9525" marT="9525" marB="0" anchor="b"/>
                </a:tc>
                <a:tc>
                  <a:txBody>
                    <a:bodyPr/>
                    <a:lstStyle/>
                    <a:p>
                      <a:pPr algn="l" fontAlgn="b"/>
                      <a:r>
                        <a:rPr lang="en-GB" sz="1800" u="none" strike="noStrike" dirty="0">
                          <a:effectLst/>
                        </a:rPr>
                        <a:t>Mining &amp; quarrying</a:t>
                      </a:r>
                      <a:endParaRPr lang="en-GB" sz="1800" b="0" i="0" u="none" strike="noStrike" dirty="0">
                        <a:solidFill>
                          <a:srgbClr val="000000"/>
                        </a:solidFill>
                        <a:effectLst/>
                        <a:latin typeface="Calibri"/>
                      </a:endParaRPr>
                    </a:p>
                  </a:txBody>
                  <a:tcPr marL="9525" marR="9525" marT="9525" marB="0" anchor="b"/>
                </a:tc>
                <a:tc>
                  <a:txBody>
                    <a:bodyPr/>
                    <a:lstStyle/>
                    <a:p>
                      <a:pPr algn="ctr" fontAlgn="b"/>
                      <a:r>
                        <a:rPr lang="en-GB" sz="1800" b="1" u="none" strike="noStrike" dirty="0">
                          <a:solidFill>
                            <a:srgbClr val="FF0000"/>
                          </a:solidFill>
                          <a:effectLst/>
                        </a:rPr>
                        <a:t>88.3</a:t>
                      </a:r>
                      <a:endParaRPr lang="en-GB" sz="1800" b="1" i="0" u="none" strike="noStrike" dirty="0">
                        <a:solidFill>
                          <a:srgbClr val="FF0000"/>
                        </a:solidFill>
                        <a:effectLst/>
                        <a:latin typeface="Calibri"/>
                      </a:endParaRPr>
                    </a:p>
                  </a:txBody>
                  <a:tcPr marL="9525" marR="9525" marT="9525" marB="0" anchor="b"/>
                </a:tc>
                <a:tc>
                  <a:txBody>
                    <a:bodyPr/>
                    <a:lstStyle/>
                    <a:p>
                      <a:pPr algn="ctr" fontAlgn="b"/>
                      <a:r>
                        <a:rPr lang="en-GB" sz="1800" u="none" strike="noStrike" dirty="0">
                          <a:effectLst/>
                        </a:rPr>
                        <a:t>11.7</a:t>
                      </a:r>
                      <a:endParaRPr lang="en-GB" sz="1800" b="0" i="0" u="none" strike="noStrike" dirty="0">
                        <a:solidFill>
                          <a:srgbClr val="000000"/>
                        </a:solidFill>
                        <a:effectLst/>
                        <a:latin typeface="Calibri"/>
                      </a:endParaRPr>
                    </a:p>
                  </a:txBody>
                  <a:tcPr marL="9525" marR="9525" marT="9525" marB="0" anchor="b"/>
                </a:tc>
              </a:tr>
              <a:tr h="286602">
                <a:tc>
                  <a:txBody>
                    <a:bodyPr/>
                    <a:lstStyle/>
                    <a:p>
                      <a:pPr algn="l" fontAlgn="b"/>
                      <a:r>
                        <a:rPr lang="en-GB" sz="1800" b="0" i="0" u="none" strike="noStrike" dirty="0" smtClean="0">
                          <a:solidFill>
                            <a:srgbClr val="000000"/>
                          </a:solidFill>
                          <a:effectLst/>
                          <a:latin typeface="Calibri"/>
                        </a:rPr>
                        <a:t>D</a:t>
                      </a:r>
                      <a:endParaRPr lang="en-GB" sz="1800" b="0" i="0" u="none" strike="noStrike" dirty="0">
                        <a:solidFill>
                          <a:srgbClr val="000000"/>
                        </a:solidFill>
                        <a:effectLst/>
                        <a:latin typeface="Calibri"/>
                      </a:endParaRPr>
                    </a:p>
                  </a:txBody>
                  <a:tcPr marL="9525" marR="9525" marT="9525" marB="0" anchor="b"/>
                </a:tc>
                <a:tc>
                  <a:txBody>
                    <a:bodyPr/>
                    <a:lstStyle/>
                    <a:p>
                      <a:pPr algn="l" fontAlgn="b"/>
                      <a:r>
                        <a:rPr lang="en-GB" sz="1800" u="none" strike="noStrike" dirty="0">
                          <a:effectLst/>
                        </a:rPr>
                        <a:t>Manufacturing</a:t>
                      </a:r>
                      <a:endParaRPr lang="en-GB" sz="1800" b="0" i="0" u="none" strike="noStrike" dirty="0">
                        <a:solidFill>
                          <a:srgbClr val="000000"/>
                        </a:solidFill>
                        <a:effectLst/>
                        <a:latin typeface="Calibri"/>
                      </a:endParaRPr>
                    </a:p>
                  </a:txBody>
                  <a:tcPr marL="9525" marR="9525" marT="9525" marB="0" anchor="b"/>
                </a:tc>
                <a:tc>
                  <a:txBody>
                    <a:bodyPr/>
                    <a:lstStyle/>
                    <a:p>
                      <a:pPr algn="ctr" fontAlgn="b"/>
                      <a:r>
                        <a:rPr lang="en-GB" sz="1800" b="1" u="none" strike="noStrike" dirty="0">
                          <a:solidFill>
                            <a:srgbClr val="FF0000"/>
                          </a:solidFill>
                          <a:effectLst/>
                        </a:rPr>
                        <a:t>67.9</a:t>
                      </a:r>
                      <a:endParaRPr lang="en-GB" sz="1800" b="1" i="0" u="none" strike="noStrike" dirty="0">
                        <a:solidFill>
                          <a:srgbClr val="FF0000"/>
                        </a:solidFill>
                        <a:effectLst/>
                        <a:latin typeface="Calibri"/>
                      </a:endParaRPr>
                    </a:p>
                  </a:txBody>
                  <a:tcPr marL="9525" marR="9525" marT="9525" marB="0" anchor="b"/>
                </a:tc>
                <a:tc>
                  <a:txBody>
                    <a:bodyPr/>
                    <a:lstStyle/>
                    <a:p>
                      <a:pPr algn="ctr" fontAlgn="b"/>
                      <a:r>
                        <a:rPr lang="en-GB" sz="1800" u="none" strike="noStrike" dirty="0">
                          <a:effectLst/>
                        </a:rPr>
                        <a:t>32.1</a:t>
                      </a:r>
                      <a:endParaRPr lang="en-GB" sz="1800" b="0" i="0" u="none" strike="noStrike" dirty="0">
                        <a:solidFill>
                          <a:srgbClr val="000000"/>
                        </a:solidFill>
                        <a:effectLst/>
                        <a:latin typeface="Calibri"/>
                      </a:endParaRPr>
                    </a:p>
                  </a:txBody>
                  <a:tcPr marL="9525" marR="9525" marT="9525" marB="0" anchor="b"/>
                </a:tc>
              </a:tr>
              <a:tr h="286602">
                <a:tc>
                  <a:txBody>
                    <a:bodyPr/>
                    <a:lstStyle/>
                    <a:p>
                      <a:pPr algn="l" fontAlgn="b"/>
                      <a:r>
                        <a:rPr lang="en-GB" sz="1800" b="0" i="0" u="none" strike="noStrike" dirty="0" smtClean="0">
                          <a:solidFill>
                            <a:srgbClr val="000000"/>
                          </a:solidFill>
                          <a:effectLst/>
                          <a:latin typeface="Calibri"/>
                        </a:rPr>
                        <a:t>E</a:t>
                      </a:r>
                      <a:endParaRPr lang="en-GB" sz="1800" b="0" i="0" u="none" strike="noStrike" dirty="0">
                        <a:solidFill>
                          <a:srgbClr val="000000"/>
                        </a:solidFill>
                        <a:effectLst/>
                        <a:latin typeface="Calibri"/>
                      </a:endParaRPr>
                    </a:p>
                  </a:txBody>
                  <a:tcPr marL="9525" marR="9525" marT="9525" marB="0" anchor="b"/>
                </a:tc>
                <a:tc>
                  <a:txBody>
                    <a:bodyPr/>
                    <a:lstStyle/>
                    <a:p>
                      <a:pPr algn="l" fontAlgn="b"/>
                      <a:r>
                        <a:rPr lang="en-GB" sz="1800" u="none" strike="noStrike" dirty="0">
                          <a:effectLst/>
                        </a:rPr>
                        <a:t>Electricity, </a:t>
                      </a:r>
                      <a:r>
                        <a:rPr lang="en-GB" sz="1800" u="none" strike="noStrike" dirty="0" smtClean="0">
                          <a:effectLst/>
                        </a:rPr>
                        <a:t>gas</a:t>
                      </a:r>
                      <a:r>
                        <a:rPr lang="en-GB" sz="1800" u="none" strike="noStrike" baseline="0" dirty="0" smtClean="0">
                          <a:effectLst/>
                        </a:rPr>
                        <a:t> &amp;</a:t>
                      </a:r>
                      <a:r>
                        <a:rPr lang="en-GB" sz="1800" u="none" strike="noStrike" dirty="0" smtClean="0">
                          <a:effectLst/>
                        </a:rPr>
                        <a:t> </a:t>
                      </a:r>
                      <a:r>
                        <a:rPr lang="en-GB" sz="1800" u="none" strike="noStrike" dirty="0">
                          <a:effectLst/>
                        </a:rPr>
                        <a:t>water supply</a:t>
                      </a:r>
                      <a:endParaRPr lang="en-GB" sz="1800" b="0" i="0" u="none" strike="noStrike" dirty="0">
                        <a:solidFill>
                          <a:srgbClr val="000000"/>
                        </a:solidFill>
                        <a:effectLst/>
                        <a:latin typeface="Calibri"/>
                      </a:endParaRPr>
                    </a:p>
                  </a:txBody>
                  <a:tcPr marL="9525" marR="9525" marT="9525" marB="0" anchor="b"/>
                </a:tc>
                <a:tc>
                  <a:txBody>
                    <a:bodyPr/>
                    <a:lstStyle/>
                    <a:p>
                      <a:pPr algn="ctr" fontAlgn="b"/>
                      <a:r>
                        <a:rPr lang="en-GB" sz="1800" b="1" u="none" strike="noStrike" dirty="0">
                          <a:solidFill>
                            <a:srgbClr val="FF0000"/>
                          </a:solidFill>
                          <a:effectLst/>
                        </a:rPr>
                        <a:t>78.9</a:t>
                      </a:r>
                      <a:endParaRPr lang="en-GB" sz="1800" b="1" i="0" u="none" strike="noStrike" dirty="0">
                        <a:solidFill>
                          <a:srgbClr val="FF0000"/>
                        </a:solidFill>
                        <a:effectLst/>
                        <a:latin typeface="Calibri"/>
                      </a:endParaRPr>
                    </a:p>
                  </a:txBody>
                  <a:tcPr marL="9525" marR="9525" marT="9525" marB="0" anchor="b"/>
                </a:tc>
                <a:tc>
                  <a:txBody>
                    <a:bodyPr/>
                    <a:lstStyle/>
                    <a:p>
                      <a:pPr algn="ctr" fontAlgn="b"/>
                      <a:r>
                        <a:rPr lang="en-GB" sz="1800" u="none" strike="noStrike" dirty="0">
                          <a:effectLst/>
                        </a:rPr>
                        <a:t>21.1</a:t>
                      </a:r>
                      <a:endParaRPr lang="en-GB" sz="1800" b="0" i="0" u="none" strike="noStrike" dirty="0">
                        <a:solidFill>
                          <a:srgbClr val="000000"/>
                        </a:solidFill>
                        <a:effectLst/>
                        <a:latin typeface="Calibri"/>
                      </a:endParaRPr>
                    </a:p>
                  </a:txBody>
                  <a:tcPr marL="9525" marR="9525" marT="9525" marB="0" anchor="b"/>
                </a:tc>
              </a:tr>
              <a:tr h="286602">
                <a:tc>
                  <a:txBody>
                    <a:bodyPr/>
                    <a:lstStyle/>
                    <a:p>
                      <a:pPr algn="l" fontAlgn="b"/>
                      <a:r>
                        <a:rPr lang="en-GB" sz="1800" b="0" i="0" u="none" strike="noStrike" dirty="0" smtClean="0">
                          <a:solidFill>
                            <a:srgbClr val="000000"/>
                          </a:solidFill>
                          <a:effectLst/>
                          <a:latin typeface="Calibri"/>
                        </a:rPr>
                        <a:t>F</a:t>
                      </a:r>
                      <a:endParaRPr lang="en-GB" sz="1800" b="0" i="0" u="none" strike="noStrike" dirty="0">
                        <a:solidFill>
                          <a:srgbClr val="000000"/>
                        </a:solidFill>
                        <a:effectLst/>
                        <a:latin typeface="Calibri"/>
                      </a:endParaRPr>
                    </a:p>
                  </a:txBody>
                  <a:tcPr marL="9525" marR="9525" marT="9525" marB="0" anchor="b"/>
                </a:tc>
                <a:tc>
                  <a:txBody>
                    <a:bodyPr/>
                    <a:lstStyle/>
                    <a:p>
                      <a:pPr algn="l" fontAlgn="b"/>
                      <a:r>
                        <a:rPr lang="en-GB" sz="1800" u="none" strike="noStrike">
                          <a:effectLst/>
                        </a:rPr>
                        <a:t>Construction</a:t>
                      </a:r>
                      <a:endParaRPr lang="en-GB" sz="1800" b="0" i="0" u="none" strike="noStrike">
                        <a:solidFill>
                          <a:srgbClr val="000000"/>
                        </a:solidFill>
                        <a:effectLst/>
                        <a:latin typeface="Calibri"/>
                      </a:endParaRPr>
                    </a:p>
                  </a:txBody>
                  <a:tcPr marL="9525" marR="9525" marT="9525" marB="0" anchor="b"/>
                </a:tc>
                <a:tc>
                  <a:txBody>
                    <a:bodyPr/>
                    <a:lstStyle/>
                    <a:p>
                      <a:pPr algn="ctr" fontAlgn="b"/>
                      <a:r>
                        <a:rPr lang="en-GB" sz="1800" b="1" u="none" strike="noStrike" dirty="0">
                          <a:solidFill>
                            <a:srgbClr val="FF0000"/>
                          </a:solidFill>
                          <a:effectLst/>
                        </a:rPr>
                        <a:t>90.1</a:t>
                      </a:r>
                      <a:endParaRPr lang="en-GB" sz="1800" b="1" i="0" u="none" strike="noStrike" dirty="0">
                        <a:solidFill>
                          <a:srgbClr val="FF0000"/>
                        </a:solidFill>
                        <a:effectLst/>
                        <a:latin typeface="Calibri"/>
                      </a:endParaRPr>
                    </a:p>
                  </a:txBody>
                  <a:tcPr marL="9525" marR="9525" marT="9525" marB="0" anchor="b"/>
                </a:tc>
                <a:tc>
                  <a:txBody>
                    <a:bodyPr/>
                    <a:lstStyle/>
                    <a:p>
                      <a:pPr algn="ctr" fontAlgn="b"/>
                      <a:r>
                        <a:rPr lang="en-GB" sz="1800" u="none" strike="noStrike" dirty="0">
                          <a:effectLst/>
                        </a:rPr>
                        <a:t>9.9</a:t>
                      </a:r>
                      <a:endParaRPr lang="en-GB" sz="1800" b="0" i="0" u="none" strike="noStrike" dirty="0">
                        <a:solidFill>
                          <a:srgbClr val="000000"/>
                        </a:solidFill>
                        <a:effectLst/>
                        <a:latin typeface="Calibri"/>
                      </a:endParaRPr>
                    </a:p>
                  </a:txBody>
                  <a:tcPr marL="9525" marR="9525" marT="9525" marB="0" anchor="b"/>
                </a:tc>
              </a:tr>
              <a:tr h="286602">
                <a:tc>
                  <a:txBody>
                    <a:bodyPr/>
                    <a:lstStyle/>
                    <a:p>
                      <a:pPr algn="l" fontAlgn="b"/>
                      <a:r>
                        <a:rPr lang="en-GB" sz="1800" b="0" i="0" u="none" strike="noStrike" dirty="0" smtClean="0">
                          <a:solidFill>
                            <a:srgbClr val="000000"/>
                          </a:solidFill>
                          <a:effectLst/>
                          <a:latin typeface="Calibri"/>
                        </a:rPr>
                        <a:t>G</a:t>
                      </a:r>
                      <a:endParaRPr lang="en-GB" sz="1800" b="0" i="0" u="none" strike="noStrike" dirty="0">
                        <a:solidFill>
                          <a:srgbClr val="000000"/>
                        </a:solidFill>
                        <a:effectLst/>
                        <a:latin typeface="Calibri"/>
                      </a:endParaRPr>
                    </a:p>
                  </a:txBody>
                  <a:tcPr marL="9525" marR="9525" marT="9525" marB="0" anchor="b"/>
                </a:tc>
                <a:tc>
                  <a:txBody>
                    <a:bodyPr/>
                    <a:lstStyle/>
                    <a:p>
                      <a:pPr algn="l" fontAlgn="b"/>
                      <a:r>
                        <a:rPr lang="en-GB" sz="1800" u="none" strike="noStrike" dirty="0">
                          <a:effectLst/>
                        </a:rPr>
                        <a:t>Wholesale &amp; retail </a:t>
                      </a:r>
                      <a:r>
                        <a:rPr lang="en-GB" sz="1800" u="none" strike="noStrike" dirty="0" smtClean="0">
                          <a:effectLst/>
                        </a:rPr>
                        <a:t>trade; repair</a:t>
                      </a:r>
                      <a:r>
                        <a:rPr lang="en-GB" sz="1800" u="none" strike="noStrike" baseline="0" dirty="0" smtClean="0">
                          <a:effectLst/>
                        </a:rPr>
                        <a:t> of motor vehicles</a:t>
                      </a:r>
                      <a:endParaRPr lang="en-GB" sz="1800" b="0" i="0" u="none" strike="noStrike" dirty="0">
                        <a:solidFill>
                          <a:srgbClr val="000000"/>
                        </a:solidFill>
                        <a:effectLst/>
                        <a:latin typeface="Calibri"/>
                      </a:endParaRPr>
                    </a:p>
                  </a:txBody>
                  <a:tcPr marL="9525" marR="9525" marT="9525" marB="0" anchor="b"/>
                </a:tc>
                <a:tc>
                  <a:txBody>
                    <a:bodyPr/>
                    <a:lstStyle/>
                    <a:p>
                      <a:pPr algn="ctr" fontAlgn="b"/>
                      <a:r>
                        <a:rPr lang="en-GB" sz="1800" u="none" strike="noStrike" dirty="0">
                          <a:effectLst/>
                        </a:rPr>
                        <a:t>50.4</a:t>
                      </a:r>
                      <a:endParaRPr lang="en-GB" sz="1800" b="0" i="0" u="none" strike="noStrike" dirty="0">
                        <a:solidFill>
                          <a:srgbClr val="000000"/>
                        </a:solidFill>
                        <a:effectLst/>
                        <a:latin typeface="Calibri"/>
                      </a:endParaRPr>
                    </a:p>
                  </a:txBody>
                  <a:tcPr marL="9525" marR="9525" marT="9525" marB="0" anchor="b"/>
                </a:tc>
                <a:tc>
                  <a:txBody>
                    <a:bodyPr/>
                    <a:lstStyle/>
                    <a:p>
                      <a:pPr algn="ctr" fontAlgn="b"/>
                      <a:r>
                        <a:rPr lang="en-GB" sz="1800" u="none" strike="noStrike" dirty="0">
                          <a:effectLst/>
                        </a:rPr>
                        <a:t>49.6</a:t>
                      </a:r>
                      <a:endParaRPr lang="en-GB" sz="1800" b="0" i="0" u="none" strike="noStrike" dirty="0">
                        <a:solidFill>
                          <a:srgbClr val="000000"/>
                        </a:solidFill>
                        <a:effectLst/>
                        <a:latin typeface="Calibri"/>
                      </a:endParaRPr>
                    </a:p>
                  </a:txBody>
                  <a:tcPr marL="9525" marR="9525" marT="9525" marB="0" anchor="b"/>
                </a:tc>
              </a:tr>
              <a:tr h="286602">
                <a:tc>
                  <a:txBody>
                    <a:bodyPr/>
                    <a:lstStyle/>
                    <a:p>
                      <a:pPr algn="l" fontAlgn="b"/>
                      <a:r>
                        <a:rPr lang="en-GB" sz="1800" b="0" i="0" u="none" strike="noStrike" dirty="0" smtClean="0">
                          <a:solidFill>
                            <a:srgbClr val="000000"/>
                          </a:solidFill>
                          <a:effectLst/>
                          <a:latin typeface="Calibri"/>
                        </a:rPr>
                        <a:t>H</a:t>
                      </a:r>
                      <a:endParaRPr lang="en-GB" sz="1800" b="0" i="0" u="none" strike="noStrike" dirty="0">
                        <a:solidFill>
                          <a:srgbClr val="000000"/>
                        </a:solidFill>
                        <a:effectLst/>
                        <a:latin typeface="Calibri"/>
                      </a:endParaRPr>
                    </a:p>
                  </a:txBody>
                  <a:tcPr marL="9525" marR="9525" marT="9525" marB="0" anchor="b"/>
                </a:tc>
                <a:tc>
                  <a:txBody>
                    <a:bodyPr/>
                    <a:lstStyle/>
                    <a:p>
                      <a:pPr algn="l" fontAlgn="b"/>
                      <a:r>
                        <a:rPr lang="en-GB" sz="1800" u="none" strike="noStrike">
                          <a:effectLst/>
                        </a:rPr>
                        <a:t>Hotels &amp; restaurants</a:t>
                      </a:r>
                      <a:endParaRPr lang="en-GB" sz="1800" b="0" i="0" u="none" strike="noStrike">
                        <a:solidFill>
                          <a:srgbClr val="000000"/>
                        </a:solidFill>
                        <a:effectLst/>
                        <a:latin typeface="Calibri"/>
                      </a:endParaRPr>
                    </a:p>
                  </a:txBody>
                  <a:tcPr marL="9525" marR="9525" marT="9525" marB="0" anchor="b"/>
                </a:tc>
                <a:tc>
                  <a:txBody>
                    <a:bodyPr/>
                    <a:lstStyle/>
                    <a:p>
                      <a:pPr algn="ctr" fontAlgn="b"/>
                      <a:r>
                        <a:rPr lang="en-GB" sz="1800" u="none" strike="noStrike" dirty="0">
                          <a:effectLst/>
                        </a:rPr>
                        <a:t>45.4</a:t>
                      </a:r>
                      <a:endParaRPr lang="en-GB" sz="1800" b="0" i="0" u="none" strike="noStrike" dirty="0">
                        <a:solidFill>
                          <a:srgbClr val="000000"/>
                        </a:solidFill>
                        <a:effectLst/>
                        <a:latin typeface="Calibri"/>
                      </a:endParaRPr>
                    </a:p>
                  </a:txBody>
                  <a:tcPr marL="9525" marR="9525" marT="9525" marB="0" anchor="b"/>
                </a:tc>
                <a:tc>
                  <a:txBody>
                    <a:bodyPr/>
                    <a:lstStyle/>
                    <a:p>
                      <a:pPr algn="ctr" fontAlgn="b"/>
                      <a:r>
                        <a:rPr lang="en-GB" sz="1800" u="none" strike="noStrike" dirty="0">
                          <a:effectLst/>
                        </a:rPr>
                        <a:t>54.6</a:t>
                      </a:r>
                      <a:endParaRPr lang="en-GB" sz="1800" b="0" i="0" u="none" strike="noStrike" dirty="0">
                        <a:solidFill>
                          <a:srgbClr val="000000"/>
                        </a:solidFill>
                        <a:effectLst/>
                        <a:latin typeface="Calibri"/>
                      </a:endParaRPr>
                    </a:p>
                  </a:txBody>
                  <a:tcPr marL="9525" marR="9525" marT="9525" marB="0" anchor="b"/>
                </a:tc>
              </a:tr>
              <a:tr h="286602">
                <a:tc>
                  <a:txBody>
                    <a:bodyPr/>
                    <a:lstStyle/>
                    <a:p>
                      <a:pPr algn="l" fontAlgn="b"/>
                      <a:r>
                        <a:rPr lang="en-GB" sz="1800" b="0" i="0" u="none" strike="noStrike" dirty="0" smtClean="0">
                          <a:solidFill>
                            <a:srgbClr val="000000"/>
                          </a:solidFill>
                          <a:effectLst/>
                          <a:latin typeface="Calibri"/>
                        </a:rPr>
                        <a:t>I</a:t>
                      </a:r>
                      <a:endParaRPr lang="en-GB" sz="1800" b="0" i="0" u="none" strike="noStrike" dirty="0">
                        <a:solidFill>
                          <a:srgbClr val="000000"/>
                        </a:solidFill>
                        <a:effectLst/>
                        <a:latin typeface="Calibri"/>
                      </a:endParaRPr>
                    </a:p>
                  </a:txBody>
                  <a:tcPr marL="9525" marR="9525" marT="9525" marB="0" anchor="b"/>
                </a:tc>
                <a:tc>
                  <a:txBody>
                    <a:bodyPr/>
                    <a:lstStyle/>
                    <a:p>
                      <a:pPr algn="l" fontAlgn="b"/>
                      <a:r>
                        <a:rPr lang="en-GB" sz="1800" u="none" strike="noStrike" dirty="0">
                          <a:effectLst/>
                        </a:rPr>
                        <a:t>Transport, storage &amp; </a:t>
                      </a:r>
                      <a:r>
                        <a:rPr lang="en-GB" sz="1800" u="none" strike="noStrike" dirty="0" smtClean="0">
                          <a:effectLst/>
                        </a:rPr>
                        <a:t>communication</a:t>
                      </a:r>
                      <a:endParaRPr lang="en-GB" sz="1800" b="0" i="0" u="none" strike="noStrike" dirty="0">
                        <a:solidFill>
                          <a:srgbClr val="000000"/>
                        </a:solidFill>
                        <a:effectLst/>
                        <a:latin typeface="Calibri"/>
                      </a:endParaRPr>
                    </a:p>
                  </a:txBody>
                  <a:tcPr marL="9525" marR="9525" marT="9525" marB="0" anchor="b"/>
                </a:tc>
                <a:tc>
                  <a:txBody>
                    <a:bodyPr/>
                    <a:lstStyle/>
                    <a:p>
                      <a:pPr algn="ctr" fontAlgn="b"/>
                      <a:r>
                        <a:rPr lang="en-GB" sz="1800" b="1" u="none" strike="noStrike" dirty="0">
                          <a:solidFill>
                            <a:srgbClr val="FF0000"/>
                          </a:solidFill>
                          <a:effectLst/>
                        </a:rPr>
                        <a:t>77.1</a:t>
                      </a:r>
                      <a:endParaRPr lang="en-GB" sz="1800" b="1" i="0" u="none" strike="noStrike" dirty="0">
                        <a:solidFill>
                          <a:srgbClr val="FF0000"/>
                        </a:solidFill>
                        <a:effectLst/>
                        <a:latin typeface="Calibri"/>
                      </a:endParaRPr>
                    </a:p>
                  </a:txBody>
                  <a:tcPr marL="9525" marR="9525" marT="9525" marB="0" anchor="b"/>
                </a:tc>
                <a:tc>
                  <a:txBody>
                    <a:bodyPr/>
                    <a:lstStyle/>
                    <a:p>
                      <a:pPr algn="ctr" fontAlgn="b"/>
                      <a:r>
                        <a:rPr lang="en-GB" sz="1800" u="none" strike="noStrike" dirty="0">
                          <a:effectLst/>
                        </a:rPr>
                        <a:t>22.9</a:t>
                      </a:r>
                      <a:endParaRPr lang="en-GB" sz="1800" b="0" i="0" u="none" strike="noStrike" dirty="0">
                        <a:solidFill>
                          <a:srgbClr val="000000"/>
                        </a:solidFill>
                        <a:effectLst/>
                        <a:latin typeface="Calibri"/>
                      </a:endParaRPr>
                    </a:p>
                  </a:txBody>
                  <a:tcPr marL="9525" marR="9525" marT="9525" marB="0" anchor="b"/>
                </a:tc>
              </a:tr>
              <a:tr h="286602">
                <a:tc>
                  <a:txBody>
                    <a:bodyPr/>
                    <a:lstStyle/>
                    <a:p>
                      <a:pPr algn="l" fontAlgn="b"/>
                      <a:r>
                        <a:rPr lang="en-GB" sz="1800" b="0" i="0" u="none" strike="noStrike" dirty="0" smtClean="0">
                          <a:solidFill>
                            <a:srgbClr val="000000"/>
                          </a:solidFill>
                          <a:effectLst/>
                          <a:latin typeface="Calibri"/>
                        </a:rPr>
                        <a:t>J</a:t>
                      </a:r>
                      <a:endParaRPr lang="en-GB" sz="1800" b="0" i="0" u="none" strike="noStrike" dirty="0">
                        <a:solidFill>
                          <a:srgbClr val="000000"/>
                        </a:solidFill>
                        <a:effectLst/>
                        <a:latin typeface="Calibri"/>
                      </a:endParaRPr>
                    </a:p>
                  </a:txBody>
                  <a:tcPr marL="9525" marR="9525" marT="9525" marB="0" anchor="b"/>
                </a:tc>
                <a:tc>
                  <a:txBody>
                    <a:bodyPr/>
                    <a:lstStyle/>
                    <a:p>
                      <a:pPr algn="l" fontAlgn="b"/>
                      <a:r>
                        <a:rPr lang="en-GB" sz="1800" u="none" strike="noStrike" dirty="0">
                          <a:effectLst/>
                        </a:rPr>
                        <a:t>Financial intermediation</a:t>
                      </a:r>
                      <a:endParaRPr lang="en-GB" sz="1800" b="0" i="0" u="none" strike="noStrike" dirty="0">
                        <a:solidFill>
                          <a:srgbClr val="000000"/>
                        </a:solidFill>
                        <a:effectLst/>
                        <a:latin typeface="Calibri"/>
                      </a:endParaRPr>
                    </a:p>
                  </a:txBody>
                  <a:tcPr marL="9525" marR="9525" marT="9525" marB="0" anchor="b"/>
                </a:tc>
                <a:tc>
                  <a:txBody>
                    <a:bodyPr/>
                    <a:lstStyle/>
                    <a:p>
                      <a:pPr algn="ctr" fontAlgn="b"/>
                      <a:r>
                        <a:rPr lang="en-GB" sz="1800" u="none" strike="noStrike" dirty="0">
                          <a:effectLst/>
                        </a:rPr>
                        <a:t>53.6</a:t>
                      </a:r>
                      <a:endParaRPr lang="en-GB" sz="1800" b="0" i="0" u="none" strike="noStrike" dirty="0">
                        <a:solidFill>
                          <a:srgbClr val="000000"/>
                        </a:solidFill>
                        <a:effectLst/>
                        <a:latin typeface="Calibri"/>
                      </a:endParaRPr>
                    </a:p>
                  </a:txBody>
                  <a:tcPr marL="9525" marR="9525" marT="9525" marB="0" anchor="b"/>
                </a:tc>
                <a:tc>
                  <a:txBody>
                    <a:bodyPr/>
                    <a:lstStyle/>
                    <a:p>
                      <a:pPr algn="ctr" fontAlgn="b"/>
                      <a:r>
                        <a:rPr lang="en-GB" sz="1800" u="none" strike="noStrike" dirty="0">
                          <a:effectLst/>
                        </a:rPr>
                        <a:t>46.4</a:t>
                      </a:r>
                      <a:endParaRPr lang="en-GB" sz="1800" b="0" i="0" u="none" strike="noStrike" dirty="0">
                        <a:solidFill>
                          <a:srgbClr val="000000"/>
                        </a:solidFill>
                        <a:effectLst/>
                        <a:latin typeface="Calibri"/>
                      </a:endParaRPr>
                    </a:p>
                  </a:txBody>
                  <a:tcPr marL="9525" marR="9525" marT="9525" marB="0" anchor="b"/>
                </a:tc>
              </a:tr>
              <a:tr h="286602">
                <a:tc>
                  <a:txBody>
                    <a:bodyPr/>
                    <a:lstStyle/>
                    <a:p>
                      <a:pPr algn="l" fontAlgn="b"/>
                      <a:r>
                        <a:rPr lang="en-GB" sz="1800" b="0" i="0" u="none" strike="noStrike" dirty="0" smtClean="0">
                          <a:solidFill>
                            <a:srgbClr val="000000"/>
                          </a:solidFill>
                          <a:effectLst/>
                          <a:latin typeface="Calibri"/>
                        </a:rPr>
                        <a:t>K</a:t>
                      </a:r>
                      <a:endParaRPr lang="en-GB" sz="1800" b="0" i="0" u="none" strike="noStrike" dirty="0">
                        <a:solidFill>
                          <a:srgbClr val="000000"/>
                        </a:solidFill>
                        <a:effectLst/>
                        <a:latin typeface="Calibri"/>
                      </a:endParaRPr>
                    </a:p>
                  </a:txBody>
                  <a:tcPr marL="9525" marR="9525" marT="9525" marB="0" anchor="b"/>
                </a:tc>
                <a:tc>
                  <a:txBody>
                    <a:bodyPr/>
                    <a:lstStyle/>
                    <a:p>
                      <a:pPr algn="l" fontAlgn="b"/>
                      <a:r>
                        <a:rPr lang="en-GB" sz="1800" u="none" strike="noStrike" dirty="0">
                          <a:effectLst/>
                        </a:rPr>
                        <a:t>Real estate activities</a:t>
                      </a:r>
                      <a:endParaRPr lang="en-GB" sz="1800" b="0" i="0" u="none" strike="noStrike" dirty="0">
                        <a:solidFill>
                          <a:srgbClr val="000000"/>
                        </a:solidFill>
                        <a:effectLst/>
                        <a:latin typeface="Calibri"/>
                      </a:endParaRPr>
                    </a:p>
                  </a:txBody>
                  <a:tcPr marL="9525" marR="9525" marT="9525" marB="0" anchor="b"/>
                </a:tc>
                <a:tc>
                  <a:txBody>
                    <a:bodyPr/>
                    <a:lstStyle/>
                    <a:p>
                      <a:pPr algn="ctr" fontAlgn="b"/>
                      <a:r>
                        <a:rPr lang="en-GB" sz="1800" u="none" strike="noStrike" dirty="0">
                          <a:effectLst/>
                        </a:rPr>
                        <a:t>57.1</a:t>
                      </a:r>
                      <a:endParaRPr lang="en-GB" sz="1800" b="0" i="0" u="none" strike="noStrike" dirty="0">
                        <a:solidFill>
                          <a:srgbClr val="000000"/>
                        </a:solidFill>
                        <a:effectLst/>
                        <a:latin typeface="Calibri"/>
                      </a:endParaRPr>
                    </a:p>
                  </a:txBody>
                  <a:tcPr marL="9525" marR="9525" marT="9525" marB="0" anchor="b"/>
                </a:tc>
                <a:tc>
                  <a:txBody>
                    <a:bodyPr/>
                    <a:lstStyle/>
                    <a:p>
                      <a:pPr algn="ctr" fontAlgn="b"/>
                      <a:r>
                        <a:rPr lang="en-GB" sz="1800" u="none" strike="noStrike" dirty="0">
                          <a:effectLst/>
                        </a:rPr>
                        <a:t>42.9</a:t>
                      </a:r>
                      <a:endParaRPr lang="en-GB" sz="1800" b="0" i="0" u="none" strike="noStrike" dirty="0">
                        <a:solidFill>
                          <a:srgbClr val="000000"/>
                        </a:solidFill>
                        <a:effectLst/>
                        <a:latin typeface="Calibri"/>
                      </a:endParaRPr>
                    </a:p>
                  </a:txBody>
                  <a:tcPr marL="9525" marR="9525" marT="9525" marB="0" anchor="b"/>
                </a:tc>
              </a:tr>
              <a:tr h="286602">
                <a:tc>
                  <a:txBody>
                    <a:bodyPr/>
                    <a:lstStyle/>
                    <a:p>
                      <a:pPr algn="l" fontAlgn="b"/>
                      <a:r>
                        <a:rPr lang="en-GB" sz="1800" b="0" i="0" u="none" strike="noStrike" dirty="0" smtClean="0">
                          <a:solidFill>
                            <a:srgbClr val="000000"/>
                          </a:solidFill>
                          <a:effectLst/>
                          <a:latin typeface="Calibri"/>
                        </a:rPr>
                        <a:t>L</a:t>
                      </a:r>
                      <a:endParaRPr lang="en-GB" sz="1800" b="0" i="0" u="none" strike="noStrike" dirty="0">
                        <a:solidFill>
                          <a:srgbClr val="000000"/>
                        </a:solidFill>
                        <a:effectLst/>
                        <a:latin typeface="Calibri"/>
                      </a:endParaRPr>
                    </a:p>
                  </a:txBody>
                  <a:tcPr marL="9525" marR="9525" marT="9525" marB="0" anchor="b"/>
                </a:tc>
                <a:tc>
                  <a:txBody>
                    <a:bodyPr/>
                    <a:lstStyle/>
                    <a:p>
                      <a:pPr algn="l" fontAlgn="b"/>
                      <a:r>
                        <a:rPr lang="en-GB" sz="1800" u="none" strike="noStrike" dirty="0">
                          <a:effectLst/>
                        </a:rPr>
                        <a:t>Public admin &amp; </a:t>
                      </a:r>
                      <a:r>
                        <a:rPr lang="en-GB" sz="1800" u="none" strike="noStrike" dirty="0" smtClean="0">
                          <a:effectLst/>
                        </a:rPr>
                        <a:t>defence; compulsory social security</a:t>
                      </a:r>
                      <a:endParaRPr lang="en-GB" sz="1800" b="0" i="0" u="none" strike="noStrike" dirty="0">
                        <a:solidFill>
                          <a:srgbClr val="000000"/>
                        </a:solidFill>
                        <a:effectLst/>
                        <a:latin typeface="Calibri"/>
                      </a:endParaRPr>
                    </a:p>
                  </a:txBody>
                  <a:tcPr marL="9525" marR="9525" marT="9525" marB="0" anchor="b"/>
                </a:tc>
                <a:tc>
                  <a:txBody>
                    <a:bodyPr/>
                    <a:lstStyle/>
                    <a:p>
                      <a:pPr algn="ctr" fontAlgn="b"/>
                      <a:r>
                        <a:rPr lang="en-GB" sz="1800" u="none" strike="noStrike" dirty="0">
                          <a:effectLst/>
                        </a:rPr>
                        <a:t>54.9</a:t>
                      </a:r>
                      <a:endParaRPr lang="en-GB" sz="1800" b="0" i="0" u="none" strike="noStrike" dirty="0">
                        <a:solidFill>
                          <a:srgbClr val="000000"/>
                        </a:solidFill>
                        <a:effectLst/>
                        <a:latin typeface="Calibri"/>
                      </a:endParaRPr>
                    </a:p>
                  </a:txBody>
                  <a:tcPr marL="9525" marR="9525" marT="9525" marB="0" anchor="b"/>
                </a:tc>
                <a:tc>
                  <a:txBody>
                    <a:bodyPr/>
                    <a:lstStyle/>
                    <a:p>
                      <a:pPr algn="ctr" fontAlgn="b"/>
                      <a:r>
                        <a:rPr lang="en-GB" sz="1800" u="none" strike="noStrike" dirty="0">
                          <a:effectLst/>
                        </a:rPr>
                        <a:t>45.1</a:t>
                      </a:r>
                      <a:endParaRPr lang="en-GB" sz="1800" b="0" i="0" u="none" strike="noStrike" dirty="0">
                        <a:solidFill>
                          <a:srgbClr val="000000"/>
                        </a:solidFill>
                        <a:effectLst/>
                        <a:latin typeface="Calibri"/>
                      </a:endParaRPr>
                    </a:p>
                  </a:txBody>
                  <a:tcPr marL="9525" marR="9525" marT="9525" marB="0" anchor="b"/>
                </a:tc>
              </a:tr>
              <a:tr h="286602">
                <a:tc>
                  <a:txBody>
                    <a:bodyPr/>
                    <a:lstStyle/>
                    <a:p>
                      <a:pPr algn="l" fontAlgn="b"/>
                      <a:r>
                        <a:rPr lang="en-GB" sz="1800" b="0" i="0" u="none" strike="noStrike" dirty="0" smtClean="0">
                          <a:solidFill>
                            <a:srgbClr val="000000"/>
                          </a:solidFill>
                          <a:effectLst/>
                          <a:latin typeface="Calibri"/>
                        </a:rPr>
                        <a:t>M</a:t>
                      </a:r>
                      <a:endParaRPr lang="en-GB" sz="1800" b="0" i="0" u="none" strike="noStrike" dirty="0">
                        <a:solidFill>
                          <a:srgbClr val="000000"/>
                        </a:solidFill>
                        <a:effectLst/>
                        <a:latin typeface="Calibri"/>
                      </a:endParaRPr>
                    </a:p>
                  </a:txBody>
                  <a:tcPr marL="9525" marR="9525" marT="9525" marB="0" anchor="b"/>
                </a:tc>
                <a:tc>
                  <a:txBody>
                    <a:bodyPr/>
                    <a:lstStyle/>
                    <a:p>
                      <a:pPr algn="l" fontAlgn="b"/>
                      <a:r>
                        <a:rPr lang="en-GB" sz="1800" u="none" strike="noStrike">
                          <a:effectLst/>
                        </a:rPr>
                        <a:t>Education</a:t>
                      </a:r>
                      <a:endParaRPr lang="en-GB" sz="1800" b="0" i="0" u="none" strike="noStrike">
                        <a:solidFill>
                          <a:srgbClr val="000000"/>
                        </a:solidFill>
                        <a:effectLst/>
                        <a:latin typeface="Calibri"/>
                      </a:endParaRPr>
                    </a:p>
                  </a:txBody>
                  <a:tcPr marL="9525" marR="9525" marT="9525" marB="0" anchor="b"/>
                </a:tc>
                <a:tc>
                  <a:txBody>
                    <a:bodyPr/>
                    <a:lstStyle/>
                    <a:p>
                      <a:pPr algn="ctr" fontAlgn="b"/>
                      <a:r>
                        <a:rPr lang="en-GB" sz="1800" u="none" strike="noStrike" dirty="0">
                          <a:effectLst/>
                        </a:rPr>
                        <a:t>33.3</a:t>
                      </a:r>
                      <a:endParaRPr lang="en-GB" sz="1800" b="0" i="0" u="none" strike="noStrike" dirty="0">
                        <a:solidFill>
                          <a:srgbClr val="000000"/>
                        </a:solidFill>
                        <a:effectLst/>
                        <a:latin typeface="Calibri"/>
                      </a:endParaRPr>
                    </a:p>
                  </a:txBody>
                  <a:tcPr marL="9525" marR="9525" marT="9525" marB="0" anchor="b"/>
                </a:tc>
                <a:tc>
                  <a:txBody>
                    <a:bodyPr/>
                    <a:lstStyle/>
                    <a:p>
                      <a:pPr algn="ctr" fontAlgn="b"/>
                      <a:r>
                        <a:rPr lang="en-GB" sz="1800" b="1" u="none" strike="noStrike" dirty="0">
                          <a:solidFill>
                            <a:srgbClr val="FF0000"/>
                          </a:solidFill>
                          <a:effectLst/>
                        </a:rPr>
                        <a:t>66.7</a:t>
                      </a:r>
                      <a:endParaRPr lang="en-GB" sz="1800" b="1" i="0" u="none" strike="noStrike" dirty="0">
                        <a:solidFill>
                          <a:srgbClr val="FF0000"/>
                        </a:solidFill>
                        <a:effectLst/>
                        <a:latin typeface="Calibri"/>
                      </a:endParaRPr>
                    </a:p>
                  </a:txBody>
                  <a:tcPr marL="9525" marR="9525" marT="9525" marB="0" anchor="b"/>
                </a:tc>
              </a:tr>
              <a:tr h="286602">
                <a:tc>
                  <a:txBody>
                    <a:bodyPr/>
                    <a:lstStyle/>
                    <a:p>
                      <a:pPr algn="l" fontAlgn="b"/>
                      <a:r>
                        <a:rPr lang="en-GB" sz="1800" b="0" i="0" u="none" strike="noStrike" dirty="0" smtClean="0">
                          <a:solidFill>
                            <a:srgbClr val="000000"/>
                          </a:solidFill>
                          <a:effectLst/>
                          <a:latin typeface="Calibri"/>
                        </a:rPr>
                        <a:t>N</a:t>
                      </a:r>
                      <a:endParaRPr lang="en-GB" sz="1800" b="0" i="0" u="none" strike="noStrike" dirty="0">
                        <a:solidFill>
                          <a:srgbClr val="000000"/>
                        </a:solidFill>
                        <a:effectLst/>
                        <a:latin typeface="Calibri"/>
                      </a:endParaRPr>
                    </a:p>
                  </a:txBody>
                  <a:tcPr marL="9525" marR="9525" marT="9525" marB="0" anchor="b"/>
                </a:tc>
                <a:tc>
                  <a:txBody>
                    <a:bodyPr/>
                    <a:lstStyle/>
                    <a:p>
                      <a:pPr algn="l" fontAlgn="b"/>
                      <a:r>
                        <a:rPr lang="en-GB" sz="1800" u="none" strike="noStrike">
                          <a:effectLst/>
                        </a:rPr>
                        <a:t>Health &amp; social work</a:t>
                      </a:r>
                      <a:endParaRPr lang="en-GB" sz="1800" b="0" i="0" u="none" strike="noStrike">
                        <a:solidFill>
                          <a:srgbClr val="000000"/>
                        </a:solidFill>
                        <a:effectLst/>
                        <a:latin typeface="Calibri"/>
                      </a:endParaRPr>
                    </a:p>
                  </a:txBody>
                  <a:tcPr marL="9525" marR="9525" marT="9525" marB="0" anchor="b"/>
                </a:tc>
                <a:tc>
                  <a:txBody>
                    <a:bodyPr/>
                    <a:lstStyle/>
                    <a:p>
                      <a:pPr algn="ctr" fontAlgn="b"/>
                      <a:r>
                        <a:rPr lang="en-GB" sz="1800" u="none" strike="noStrike" dirty="0">
                          <a:effectLst/>
                        </a:rPr>
                        <a:t>22.9</a:t>
                      </a:r>
                      <a:endParaRPr lang="en-GB" sz="1800" b="0" i="0" u="none" strike="noStrike" dirty="0">
                        <a:solidFill>
                          <a:srgbClr val="000000"/>
                        </a:solidFill>
                        <a:effectLst/>
                        <a:latin typeface="Calibri"/>
                      </a:endParaRPr>
                    </a:p>
                  </a:txBody>
                  <a:tcPr marL="9525" marR="9525" marT="9525" marB="0" anchor="b"/>
                </a:tc>
                <a:tc>
                  <a:txBody>
                    <a:bodyPr/>
                    <a:lstStyle/>
                    <a:p>
                      <a:pPr algn="ctr" fontAlgn="b"/>
                      <a:r>
                        <a:rPr lang="en-GB" sz="1800" b="1" u="none" strike="noStrike" dirty="0">
                          <a:solidFill>
                            <a:srgbClr val="FF0000"/>
                          </a:solidFill>
                          <a:effectLst/>
                        </a:rPr>
                        <a:t>77.1</a:t>
                      </a:r>
                      <a:endParaRPr lang="en-GB" sz="1800" b="1" i="0" u="none" strike="noStrike" dirty="0">
                        <a:solidFill>
                          <a:srgbClr val="FF0000"/>
                        </a:solidFill>
                        <a:effectLst/>
                        <a:latin typeface="Calibri"/>
                      </a:endParaRPr>
                    </a:p>
                  </a:txBody>
                  <a:tcPr marL="9525" marR="9525" marT="9525" marB="0" anchor="b"/>
                </a:tc>
              </a:tr>
              <a:tr h="286602">
                <a:tc>
                  <a:txBody>
                    <a:bodyPr/>
                    <a:lstStyle/>
                    <a:p>
                      <a:pPr algn="l" fontAlgn="b"/>
                      <a:r>
                        <a:rPr lang="en-GB" sz="1800" b="0" i="0" u="none" strike="noStrike" dirty="0" smtClean="0">
                          <a:solidFill>
                            <a:srgbClr val="000000"/>
                          </a:solidFill>
                          <a:effectLst/>
                          <a:latin typeface="Calibri"/>
                        </a:rPr>
                        <a:t>O</a:t>
                      </a:r>
                      <a:endParaRPr lang="en-GB" sz="1800" b="0" i="0" u="none" strike="noStrike" dirty="0">
                        <a:solidFill>
                          <a:srgbClr val="000000"/>
                        </a:solidFill>
                        <a:effectLst/>
                        <a:latin typeface="Calibri"/>
                      </a:endParaRPr>
                    </a:p>
                  </a:txBody>
                  <a:tcPr marL="9525" marR="9525" marT="9525" marB="0" anchor="b"/>
                </a:tc>
                <a:tc>
                  <a:txBody>
                    <a:bodyPr/>
                    <a:lstStyle/>
                    <a:p>
                      <a:pPr algn="l" fontAlgn="b"/>
                      <a:r>
                        <a:rPr lang="en-GB" sz="1800" u="none" strike="noStrike" dirty="0">
                          <a:effectLst/>
                        </a:rPr>
                        <a:t>Other </a:t>
                      </a:r>
                      <a:r>
                        <a:rPr lang="en-GB" sz="1800" u="none" strike="noStrike" dirty="0" smtClean="0">
                          <a:effectLst/>
                        </a:rPr>
                        <a:t>service</a:t>
                      </a:r>
                      <a:r>
                        <a:rPr lang="en-GB" sz="1800" u="none" strike="noStrike" baseline="0" dirty="0" smtClean="0">
                          <a:effectLst/>
                        </a:rPr>
                        <a:t> activities</a:t>
                      </a:r>
                      <a:endParaRPr lang="en-GB" sz="1800" b="0" i="0" u="none" strike="noStrike" dirty="0">
                        <a:solidFill>
                          <a:srgbClr val="000000"/>
                        </a:solidFill>
                        <a:effectLst/>
                        <a:latin typeface="Calibri"/>
                      </a:endParaRPr>
                    </a:p>
                  </a:txBody>
                  <a:tcPr marL="9525" marR="9525" marT="9525" marB="0" anchor="b"/>
                </a:tc>
                <a:tc>
                  <a:txBody>
                    <a:bodyPr/>
                    <a:lstStyle/>
                    <a:p>
                      <a:pPr algn="ctr" fontAlgn="b"/>
                      <a:r>
                        <a:rPr lang="en-GB" sz="1800" u="none" strike="noStrike" dirty="0">
                          <a:effectLst/>
                        </a:rPr>
                        <a:t>41.5</a:t>
                      </a:r>
                      <a:endParaRPr lang="en-GB" sz="1800" b="0" i="0" u="none" strike="noStrike" dirty="0">
                        <a:solidFill>
                          <a:srgbClr val="000000"/>
                        </a:solidFill>
                        <a:effectLst/>
                        <a:latin typeface="Calibri"/>
                      </a:endParaRPr>
                    </a:p>
                  </a:txBody>
                  <a:tcPr marL="9525" marR="9525" marT="9525" marB="0" anchor="b"/>
                </a:tc>
                <a:tc>
                  <a:txBody>
                    <a:bodyPr/>
                    <a:lstStyle/>
                    <a:p>
                      <a:pPr algn="ctr" fontAlgn="b"/>
                      <a:r>
                        <a:rPr lang="en-GB" sz="1800" u="none" strike="noStrike" dirty="0">
                          <a:effectLst/>
                        </a:rPr>
                        <a:t>58.5</a:t>
                      </a:r>
                      <a:endParaRPr lang="en-GB" sz="1800" b="0" i="0" u="none" strike="noStrike" dirty="0">
                        <a:solidFill>
                          <a:srgbClr val="000000"/>
                        </a:solidFill>
                        <a:effectLst/>
                        <a:latin typeface="Calibri"/>
                      </a:endParaRPr>
                    </a:p>
                  </a:txBody>
                  <a:tcPr marL="9525" marR="9525" marT="9525" marB="0" anchor="b"/>
                </a:tc>
              </a:tr>
              <a:tr h="286602">
                <a:tc>
                  <a:txBody>
                    <a:bodyPr/>
                    <a:lstStyle/>
                    <a:p>
                      <a:pPr algn="l" fontAlgn="b"/>
                      <a:r>
                        <a:rPr lang="en-GB" sz="1800" b="0" i="0" u="none" strike="noStrike" dirty="0" smtClean="0">
                          <a:solidFill>
                            <a:srgbClr val="000000"/>
                          </a:solidFill>
                          <a:effectLst/>
                          <a:latin typeface="Calibri"/>
                        </a:rPr>
                        <a:t>P</a:t>
                      </a:r>
                      <a:endParaRPr lang="en-GB" sz="1800" b="0" i="0" u="none" strike="noStrike" dirty="0">
                        <a:solidFill>
                          <a:srgbClr val="000000"/>
                        </a:solidFill>
                        <a:effectLst/>
                        <a:latin typeface="Calibri"/>
                      </a:endParaRPr>
                    </a:p>
                  </a:txBody>
                  <a:tcPr marL="9525" marR="9525" marT="9525" marB="0" anchor="b"/>
                </a:tc>
                <a:tc>
                  <a:txBody>
                    <a:bodyPr/>
                    <a:lstStyle/>
                    <a:p>
                      <a:pPr algn="l" fontAlgn="b"/>
                      <a:r>
                        <a:rPr lang="en-GB" sz="1800" u="none" strike="noStrike" dirty="0">
                          <a:effectLst/>
                        </a:rPr>
                        <a:t>Activities of households</a:t>
                      </a:r>
                      <a:endParaRPr lang="en-GB" sz="1800" b="0" i="0" u="none" strike="noStrike" dirty="0">
                        <a:solidFill>
                          <a:srgbClr val="000000"/>
                        </a:solidFill>
                        <a:effectLst/>
                        <a:latin typeface="Calibri"/>
                      </a:endParaRPr>
                    </a:p>
                  </a:txBody>
                  <a:tcPr marL="9525" marR="9525" marT="9525" marB="0" anchor="b"/>
                </a:tc>
                <a:tc>
                  <a:txBody>
                    <a:bodyPr/>
                    <a:lstStyle/>
                    <a:p>
                      <a:pPr algn="ctr" fontAlgn="b"/>
                      <a:r>
                        <a:rPr lang="en-GB" sz="1800" u="none" strike="noStrike">
                          <a:effectLst/>
                        </a:rPr>
                        <a:t>9.6</a:t>
                      </a:r>
                      <a:endParaRPr lang="en-GB" sz="1800" b="0" i="0" u="none" strike="noStrike">
                        <a:solidFill>
                          <a:srgbClr val="000000"/>
                        </a:solidFill>
                        <a:effectLst/>
                        <a:latin typeface="Calibri"/>
                      </a:endParaRPr>
                    </a:p>
                  </a:txBody>
                  <a:tcPr marL="9525" marR="9525" marT="9525" marB="0" anchor="b"/>
                </a:tc>
                <a:tc>
                  <a:txBody>
                    <a:bodyPr/>
                    <a:lstStyle/>
                    <a:p>
                      <a:pPr algn="ctr" fontAlgn="b"/>
                      <a:r>
                        <a:rPr lang="en-GB" sz="1800" b="1" u="none" strike="noStrike" dirty="0">
                          <a:solidFill>
                            <a:srgbClr val="FF0000"/>
                          </a:solidFill>
                          <a:effectLst/>
                        </a:rPr>
                        <a:t>90.4</a:t>
                      </a:r>
                      <a:endParaRPr lang="en-GB" sz="1800" b="1" i="0" u="none" strike="noStrike" dirty="0">
                        <a:solidFill>
                          <a:srgbClr val="FF0000"/>
                        </a:solidFill>
                        <a:effectLst/>
                        <a:latin typeface="Calibri"/>
                      </a:endParaRPr>
                    </a:p>
                  </a:txBody>
                  <a:tcPr marL="9525" marR="9525" marT="9525" marB="0" anchor="b"/>
                </a:tc>
              </a:tr>
              <a:tr h="286602">
                <a:tc>
                  <a:txBody>
                    <a:bodyPr/>
                    <a:lstStyle/>
                    <a:p>
                      <a:pPr algn="l" fontAlgn="b"/>
                      <a:r>
                        <a:rPr lang="en-GB" sz="1800" b="0" i="0" u="none" strike="noStrike" dirty="0" smtClean="0">
                          <a:solidFill>
                            <a:srgbClr val="000000"/>
                          </a:solidFill>
                          <a:effectLst/>
                          <a:latin typeface="Calibri"/>
                        </a:rPr>
                        <a:t>Q</a:t>
                      </a:r>
                      <a:endParaRPr lang="en-GB" sz="1800" b="0" i="0" u="none" strike="noStrike" dirty="0">
                        <a:solidFill>
                          <a:srgbClr val="000000"/>
                        </a:solidFill>
                        <a:effectLst/>
                        <a:latin typeface="Calibri"/>
                      </a:endParaRPr>
                    </a:p>
                  </a:txBody>
                  <a:tcPr marL="9525" marR="9525" marT="9525" marB="0" anchor="b"/>
                </a:tc>
                <a:tc>
                  <a:txBody>
                    <a:bodyPr/>
                    <a:lstStyle/>
                    <a:p>
                      <a:pPr algn="l" fontAlgn="b"/>
                      <a:r>
                        <a:rPr lang="en-GB" sz="1800" u="none" strike="noStrike" dirty="0">
                          <a:effectLst/>
                        </a:rPr>
                        <a:t>Activities of extraterritorial </a:t>
                      </a:r>
                      <a:r>
                        <a:rPr lang="en-GB" sz="1800" u="none" strike="noStrike" dirty="0" smtClean="0">
                          <a:effectLst/>
                        </a:rPr>
                        <a:t>orgs. &amp; bodies</a:t>
                      </a:r>
                      <a:endParaRPr lang="en-GB" sz="1800" b="0" i="0" u="none" strike="noStrike" dirty="0">
                        <a:solidFill>
                          <a:srgbClr val="000000"/>
                        </a:solidFill>
                        <a:effectLst/>
                        <a:latin typeface="Calibri"/>
                      </a:endParaRPr>
                    </a:p>
                  </a:txBody>
                  <a:tcPr marL="9525" marR="9525" marT="9525" marB="0" anchor="b"/>
                </a:tc>
                <a:tc>
                  <a:txBody>
                    <a:bodyPr/>
                    <a:lstStyle/>
                    <a:p>
                      <a:pPr algn="ctr" fontAlgn="b"/>
                      <a:r>
                        <a:rPr lang="en-GB" sz="1800" u="none" strike="noStrike">
                          <a:effectLst/>
                        </a:rPr>
                        <a:t>65</a:t>
                      </a:r>
                      <a:endParaRPr lang="en-GB" sz="1800" b="0" i="0" u="none" strike="noStrike">
                        <a:solidFill>
                          <a:srgbClr val="000000"/>
                        </a:solidFill>
                        <a:effectLst/>
                        <a:latin typeface="Calibri"/>
                      </a:endParaRPr>
                    </a:p>
                  </a:txBody>
                  <a:tcPr marL="9525" marR="9525" marT="9525" marB="0" anchor="b"/>
                </a:tc>
                <a:tc>
                  <a:txBody>
                    <a:bodyPr/>
                    <a:lstStyle/>
                    <a:p>
                      <a:pPr algn="ctr" fontAlgn="b"/>
                      <a:r>
                        <a:rPr lang="en-GB" sz="1800" u="none" strike="noStrike" dirty="0">
                          <a:effectLst/>
                        </a:rPr>
                        <a:t>35</a:t>
                      </a:r>
                      <a:endParaRPr lang="en-GB" sz="1800" b="0" i="0" u="none" strike="noStrike" dirty="0">
                        <a:solidFill>
                          <a:srgbClr val="000000"/>
                        </a:solidFill>
                        <a:effectLst/>
                        <a:latin typeface="Calibri"/>
                      </a:endParaRPr>
                    </a:p>
                  </a:txBody>
                  <a:tcPr marL="9525" marR="9525" marT="9525" marB="0" anchor="b"/>
                </a:tc>
              </a:tr>
            </a:tbl>
          </a:graphicData>
        </a:graphic>
      </p:graphicFrame>
      <p:sp>
        <p:nvSpPr>
          <p:cNvPr id="6" name="TextBox 5"/>
          <p:cNvSpPr txBox="1"/>
          <p:nvPr/>
        </p:nvSpPr>
        <p:spPr>
          <a:xfrm>
            <a:off x="3275856" y="6485338"/>
            <a:ext cx="5328592" cy="338554"/>
          </a:xfrm>
          <a:prstGeom prst="rect">
            <a:avLst/>
          </a:prstGeom>
          <a:noFill/>
        </p:spPr>
        <p:txBody>
          <a:bodyPr wrap="square" rtlCol="0">
            <a:spAutoFit/>
          </a:bodyPr>
          <a:lstStyle/>
          <a:p>
            <a:pPr lvl="0"/>
            <a:r>
              <a:rPr lang="en-GB" sz="1600" dirty="0">
                <a:solidFill>
                  <a:prstClr val="black"/>
                </a:solidFill>
              </a:rPr>
              <a:t>Source: </a:t>
            </a:r>
            <a:r>
              <a:rPr lang="en-GB" sz="1600" dirty="0" smtClean="0">
                <a:solidFill>
                  <a:prstClr val="black"/>
                </a:solidFill>
              </a:rPr>
              <a:t>2010 European </a:t>
            </a:r>
            <a:r>
              <a:rPr lang="en-GB" sz="1600" dirty="0">
                <a:solidFill>
                  <a:prstClr val="black"/>
                </a:solidFill>
              </a:rPr>
              <a:t>Working Conditions Survey, </a:t>
            </a:r>
            <a:r>
              <a:rPr lang="en-GB" sz="1600" dirty="0" smtClean="0">
                <a:solidFill>
                  <a:prstClr val="black"/>
                </a:solidFill>
              </a:rPr>
              <a:t>n=33,218</a:t>
            </a:r>
            <a:endParaRPr lang="en-GB" sz="1600" dirty="0">
              <a:solidFill>
                <a:prstClr val="black"/>
              </a:solidFill>
            </a:endParaRPr>
          </a:p>
        </p:txBody>
      </p:sp>
    </p:spTree>
    <p:extLst>
      <p:ext uri="{BB962C8B-B14F-4D97-AF65-F5344CB8AC3E}">
        <p14:creationId xmlns:p14="http://schemas.microsoft.com/office/powerpoint/2010/main" val="16072622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600" b="1" dirty="0">
                <a:solidFill>
                  <a:schemeClr val="accent1"/>
                </a:solidFill>
              </a:rPr>
              <a:t>Distribution of male and female workers by ‘gendered occupations</a:t>
            </a:r>
            <a:r>
              <a:rPr lang="en-GB" sz="3600" b="1" dirty="0" smtClean="0">
                <a:solidFill>
                  <a:schemeClr val="accent1"/>
                </a:solidFill>
              </a:rPr>
              <a:t>’, EU-27 </a:t>
            </a:r>
            <a:r>
              <a:rPr lang="en-GB" sz="3600" b="1" dirty="0">
                <a:solidFill>
                  <a:schemeClr val="accent1"/>
                </a:solidFill>
              </a:rPr>
              <a: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8034549"/>
              </p:ext>
            </p:extLst>
          </p:nvPr>
        </p:nvGraphicFramePr>
        <p:xfrm>
          <a:off x="395536" y="1700809"/>
          <a:ext cx="8424937" cy="4248475"/>
        </p:xfrm>
        <a:graphic>
          <a:graphicData uri="http://schemas.openxmlformats.org/drawingml/2006/table">
            <a:tbl>
              <a:tblPr>
                <a:tableStyleId>{5C22544A-7EE6-4342-B048-85BDC9FD1C3A}</a:tableStyleId>
              </a:tblPr>
              <a:tblGrid>
                <a:gridCol w="6302117"/>
                <a:gridCol w="1061410"/>
                <a:gridCol w="1061410"/>
              </a:tblGrid>
              <a:tr h="386225">
                <a:tc>
                  <a:txBody>
                    <a:bodyPr/>
                    <a:lstStyle/>
                    <a:p>
                      <a:pPr algn="l" fontAlgn="b"/>
                      <a:endParaRPr lang="en-GB" sz="2000" b="0" i="0" u="none" strike="noStrike" dirty="0">
                        <a:solidFill>
                          <a:srgbClr val="000000"/>
                        </a:solidFill>
                        <a:effectLst/>
                        <a:latin typeface="+mn-lt"/>
                      </a:endParaRPr>
                    </a:p>
                  </a:txBody>
                  <a:tcPr marL="9525" marR="9525" marT="9525" marB="0" anchor="b"/>
                </a:tc>
                <a:tc>
                  <a:txBody>
                    <a:bodyPr/>
                    <a:lstStyle/>
                    <a:p>
                      <a:pPr algn="l" fontAlgn="b"/>
                      <a:r>
                        <a:rPr lang="en-GB" sz="2000" b="1" u="none" strike="noStrike" dirty="0">
                          <a:effectLst/>
                          <a:latin typeface="+mn-lt"/>
                        </a:rPr>
                        <a:t>Men</a:t>
                      </a:r>
                      <a:endParaRPr lang="en-GB" sz="2000" b="1" i="0" u="none" strike="noStrike" dirty="0">
                        <a:solidFill>
                          <a:srgbClr val="000000"/>
                        </a:solidFill>
                        <a:effectLst/>
                        <a:latin typeface="+mn-lt"/>
                      </a:endParaRPr>
                    </a:p>
                  </a:txBody>
                  <a:tcPr marL="9525" marR="9525" marT="9525" marB="0" anchor="b"/>
                </a:tc>
                <a:tc>
                  <a:txBody>
                    <a:bodyPr/>
                    <a:lstStyle/>
                    <a:p>
                      <a:pPr algn="l" fontAlgn="b"/>
                      <a:r>
                        <a:rPr lang="en-GB" sz="2000" b="1" u="none" strike="noStrike" dirty="0">
                          <a:effectLst/>
                          <a:latin typeface="+mn-lt"/>
                        </a:rPr>
                        <a:t>Women</a:t>
                      </a:r>
                      <a:endParaRPr lang="en-GB" sz="2000" b="1" i="0" u="none" strike="noStrike" dirty="0">
                        <a:solidFill>
                          <a:srgbClr val="000000"/>
                        </a:solidFill>
                        <a:effectLst/>
                        <a:latin typeface="+mn-lt"/>
                      </a:endParaRPr>
                    </a:p>
                  </a:txBody>
                  <a:tcPr marL="9525" marR="9525" marT="9525" marB="0" anchor="b"/>
                </a:tc>
              </a:tr>
              <a:tr h="386225">
                <a:tc>
                  <a:txBody>
                    <a:bodyPr/>
                    <a:lstStyle/>
                    <a:p>
                      <a:pPr algn="l" fontAlgn="b"/>
                      <a:r>
                        <a:rPr lang="en-GB" sz="2000" u="none" strike="noStrike">
                          <a:effectLst/>
                          <a:latin typeface="+mn-lt"/>
                        </a:rPr>
                        <a:t>Very male dominated white collar (80% men or more)</a:t>
                      </a:r>
                      <a:endParaRPr lang="en-GB" sz="2000" b="0" i="0" u="none" strike="noStrike">
                        <a:solidFill>
                          <a:srgbClr val="000000"/>
                        </a:solidFill>
                        <a:effectLst/>
                        <a:latin typeface="+mn-lt"/>
                      </a:endParaRPr>
                    </a:p>
                  </a:txBody>
                  <a:tcPr marL="9525" marR="9525" marT="9525" marB="0" anchor="b"/>
                </a:tc>
                <a:tc>
                  <a:txBody>
                    <a:bodyPr/>
                    <a:lstStyle/>
                    <a:p>
                      <a:pPr algn="r" fontAlgn="b"/>
                      <a:r>
                        <a:rPr lang="en-GB" sz="2000" b="1" u="none" strike="noStrike" dirty="0">
                          <a:solidFill>
                            <a:srgbClr val="FF0000"/>
                          </a:solidFill>
                          <a:effectLst/>
                          <a:latin typeface="+mn-lt"/>
                        </a:rPr>
                        <a:t>10</a:t>
                      </a:r>
                      <a:endParaRPr lang="en-GB" sz="2000" b="1" i="0" u="none" strike="noStrike" dirty="0">
                        <a:solidFill>
                          <a:srgbClr val="FF0000"/>
                        </a:solidFill>
                        <a:effectLst/>
                        <a:latin typeface="+mn-lt"/>
                      </a:endParaRPr>
                    </a:p>
                  </a:txBody>
                  <a:tcPr marL="9525" marR="9525" marT="9525" marB="0" anchor="b"/>
                </a:tc>
                <a:tc>
                  <a:txBody>
                    <a:bodyPr/>
                    <a:lstStyle/>
                    <a:p>
                      <a:pPr algn="r" fontAlgn="b"/>
                      <a:r>
                        <a:rPr lang="en-GB" sz="2000" u="none" strike="noStrike">
                          <a:effectLst/>
                          <a:latin typeface="+mn-lt"/>
                        </a:rPr>
                        <a:t>2</a:t>
                      </a:r>
                      <a:endParaRPr lang="en-GB" sz="2000" b="0" i="0" u="none" strike="noStrike">
                        <a:solidFill>
                          <a:srgbClr val="000000"/>
                        </a:solidFill>
                        <a:effectLst/>
                        <a:latin typeface="+mn-lt"/>
                      </a:endParaRPr>
                    </a:p>
                  </a:txBody>
                  <a:tcPr marL="9525" marR="9525" marT="9525" marB="0" anchor="b"/>
                </a:tc>
              </a:tr>
              <a:tr h="386225">
                <a:tc>
                  <a:txBody>
                    <a:bodyPr/>
                    <a:lstStyle/>
                    <a:p>
                      <a:pPr algn="l" fontAlgn="b"/>
                      <a:r>
                        <a:rPr lang="en-GB" sz="2000" u="none" strike="noStrike">
                          <a:effectLst/>
                          <a:latin typeface="+mn-lt"/>
                        </a:rPr>
                        <a:t>Male dominated white-collar (60-80% men)</a:t>
                      </a:r>
                      <a:endParaRPr lang="en-GB" sz="2000" b="0" i="0" u="none" strike="noStrike">
                        <a:solidFill>
                          <a:srgbClr val="000000"/>
                        </a:solidFill>
                        <a:effectLst/>
                        <a:latin typeface="+mn-lt"/>
                      </a:endParaRPr>
                    </a:p>
                  </a:txBody>
                  <a:tcPr marL="9525" marR="9525" marT="9525" marB="0" anchor="b"/>
                </a:tc>
                <a:tc>
                  <a:txBody>
                    <a:bodyPr/>
                    <a:lstStyle/>
                    <a:p>
                      <a:pPr algn="r" fontAlgn="b"/>
                      <a:r>
                        <a:rPr lang="en-GB" sz="2000" u="none" strike="noStrike">
                          <a:effectLst/>
                          <a:latin typeface="+mn-lt"/>
                        </a:rPr>
                        <a:t>9</a:t>
                      </a:r>
                      <a:endParaRPr lang="en-GB" sz="2000" b="0" i="0" u="none" strike="noStrike">
                        <a:solidFill>
                          <a:srgbClr val="000000"/>
                        </a:solidFill>
                        <a:effectLst/>
                        <a:latin typeface="+mn-lt"/>
                      </a:endParaRPr>
                    </a:p>
                  </a:txBody>
                  <a:tcPr marL="9525" marR="9525" marT="9525" marB="0" anchor="b"/>
                </a:tc>
                <a:tc>
                  <a:txBody>
                    <a:bodyPr/>
                    <a:lstStyle/>
                    <a:p>
                      <a:pPr algn="r" fontAlgn="b"/>
                      <a:r>
                        <a:rPr lang="en-GB" sz="2000" u="none" strike="noStrike">
                          <a:effectLst/>
                          <a:latin typeface="+mn-lt"/>
                        </a:rPr>
                        <a:t>4</a:t>
                      </a:r>
                      <a:endParaRPr lang="en-GB" sz="2000" b="0" i="0" u="none" strike="noStrike">
                        <a:solidFill>
                          <a:srgbClr val="000000"/>
                        </a:solidFill>
                        <a:effectLst/>
                        <a:latin typeface="+mn-lt"/>
                      </a:endParaRPr>
                    </a:p>
                  </a:txBody>
                  <a:tcPr marL="9525" marR="9525" marT="9525" marB="0" anchor="b"/>
                </a:tc>
              </a:tr>
              <a:tr h="386225">
                <a:tc>
                  <a:txBody>
                    <a:bodyPr/>
                    <a:lstStyle/>
                    <a:p>
                      <a:pPr algn="l" fontAlgn="b"/>
                      <a:r>
                        <a:rPr lang="en-GB" sz="2000" u="none" strike="noStrike">
                          <a:effectLst/>
                          <a:latin typeface="+mn-lt"/>
                        </a:rPr>
                        <a:t>Mixed white-collar</a:t>
                      </a:r>
                      <a:endParaRPr lang="en-GB" sz="2000" b="0" i="0" u="none" strike="noStrike">
                        <a:solidFill>
                          <a:srgbClr val="000000"/>
                        </a:solidFill>
                        <a:effectLst/>
                        <a:latin typeface="+mn-lt"/>
                      </a:endParaRPr>
                    </a:p>
                  </a:txBody>
                  <a:tcPr marL="9525" marR="9525" marT="9525" marB="0" anchor="b"/>
                </a:tc>
                <a:tc>
                  <a:txBody>
                    <a:bodyPr/>
                    <a:lstStyle/>
                    <a:p>
                      <a:pPr algn="r" fontAlgn="b"/>
                      <a:r>
                        <a:rPr lang="en-GB" sz="2000" u="none" strike="noStrike">
                          <a:effectLst/>
                          <a:latin typeface="+mn-lt"/>
                        </a:rPr>
                        <a:t>17</a:t>
                      </a:r>
                      <a:endParaRPr lang="en-GB" sz="2000" b="0" i="0" u="none" strike="noStrike">
                        <a:solidFill>
                          <a:srgbClr val="000000"/>
                        </a:solidFill>
                        <a:effectLst/>
                        <a:latin typeface="+mn-lt"/>
                      </a:endParaRPr>
                    </a:p>
                  </a:txBody>
                  <a:tcPr marL="9525" marR="9525" marT="9525" marB="0" anchor="b"/>
                </a:tc>
                <a:tc>
                  <a:txBody>
                    <a:bodyPr/>
                    <a:lstStyle/>
                    <a:p>
                      <a:pPr algn="r" fontAlgn="b"/>
                      <a:r>
                        <a:rPr lang="en-GB" sz="2000" u="none" strike="noStrike" dirty="0">
                          <a:effectLst/>
                          <a:latin typeface="+mn-lt"/>
                        </a:rPr>
                        <a:t>22</a:t>
                      </a:r>
                      <a:endParaRPr lang="en-GB" sz="2000" b="0" i="0" u="none" strike="noStrike" dirty="0">
                        <a:solidFill>
                          <a:srgbClr val="000000"/>
                        </a:solidFill>
                        <a:effectLst/>
                        <a:latin typeface="+mn-lt"/>
                      </a:endParaRPr>
                    </a:p>
                  </a:txBody>
                  <a:tcPr marL="9525" marR="9525" marT="9525" marB="0" anchor="b"/>
                </a:tc>
              </a:tr>
              <a:tr h="386225">
                <a:tc>
                  <a:txBody>
                    <a:bodyPr/>
                    <a:lstStyle/>
                    <a:p>
                      <a:pPr algn="l" fontAlgn="b"/>
                      <a:r>
                        <a:rPr lang="en-GB" sz="2000" u="none" strike="noStrike">
                          <a:effectLst/>
                          <a:latin typeface="+mn-lt"/>
                        </a:rPr>
                        <a:t>Female dominated white-collar (60-80% women)</a:t>
                      </a:r>
                      <a:endParaRPr lang="en-GB" sz="2000" b="0" i="0" u="none" strike="noStrike">
                        <a:solidFill>
                          <a:srgbClr val="000000"/>
                        </a:solidFill>
                        <a:effectLst/>
                        <a:latin typeface="+mn-lt"/>
                      </a:endParaRPr>
                    </a:p>
                  </a:txBody>
                  <a:tcPr marL="9525" marR="9525" marT="9525" marB="0" anchor="b"/>
                </a:tc>
                <a:tc>
                  <a:txBody>
                    <a:bodyPr/>
                    <a:lstStyle/>
                    <a:p>
                      <a:pPr algn="r" fontAlgn="b"/>
                      <a:r>
                        <a:rPr lang="en-GB" sz="2000" u="none" strike="noStrike" dirty="0">
                          <a:effectLst/>
                          <a:latin typeface="+mn-lt"/>
                        </a:rPr>
                        <a:t>16</a:t>
                      </a:r>
                      <a:endParaRPr lang="en-GB" sz="2000" b="0" i="0" u="none" strike="noStrike" dirty="0">
                        <a:solidFill>
                          <a:srgbClr val="000000"/>
                        </a:solidFill>
                        <a:effectLst/>
                        <a:latin typeface="+mn-lt"/>
                      </a:endParaRPr>
                    </a:p>
                  </a:txBody>
                  <a:tcPr marL="9525" marR="9525" marT="9525" marB="0" anchor="b"/>
                </a:tc>
                <a:tc>
                  <a:txBody>
                    <a:bodyPr/>
                    <a:lstStyle/>
                    <a:p>
                      <a:pPr algn="r" fontAlgn="b"/>
                      <a:r>
                        <a:rPr lang="en-GB" sz="2000" b="1" u="none" strike="noStrike" dirty="0">
                          <a:solidFill>
                            <a:srgbClr val="FF0000"/>
                          </a:solidFill>
                          <a:effectLst/>
                          <a:latin typeface="+mn-lt"/>
                        </a:rPr>
                        <a:t>46</a:t>
                      </a:r>
                      <a:endParaRPr lang="en-GB" sz="2000" b="1" i="0" u="none" strike="noStrike" dirty="0">
                        <a:solidFill>
                          <a:srgbClr val="FF0000"/>
                        </a:solidFill>
                        <a:effectLst/>
                        <a:latin typeface="+mn-lt"/>
                      </a:endParaRPr>
                    </a:p>
                  </a:txBody>
                  <a:tcPr marL="9525" marR="9525" marT="9525" marB="0" anchor="b"/>
                </a:tc>
              </a:tr>
              <a:tr h="386225">
                <a:tc>
                  <a:txBody>
                    <a:bodyPr/>
                    <a:lstStyle/>
                    <a:p>
                      <a:pPr algn="l" fontAlgn="b"/>
                      <a:r>
                        <a:rPr lang="en-GB" sz="2000" u="none" strike="noStrike">
                          <a:effectLst/>
                          <a:latin typeface="+mn-lt"/>
                        </a:rPr>
                        <a:t>Very female dominated white collar (80% women or more)</a:t>
                      </a:r>
                      <a:endParaRPr lang="en-GB" sz="2000" b="0" i="0" u="none" strike="noStrike">
                        <a:solidFill>
                          <a:srgbClr val="000000"/>
                        </a:solidFill>
                        <a:effectLst/>
                        <a:latin typeface="+mn-lt"/>
                      </a:endParaRPr>
                    </a:p>
                  </a:txBody>
                  <a:tcPr marL="9525" marR="9525" marT="9525" marB="0" anchor="b"/>
                </a:tc>
                <a:tc>
                  <a:txBody>
                    <a:bodyPr/>
                    <a:lstStyle/>
                    <a:p>
                      <a:pPr algn="r" fontAlgn="b"/>
                      <a:r>
                        <a:rPr lang="en-GB" sz="2000" u="none" strike="noStrike" dirty="0">
                          <a:effectLst/>
                          <a:latin typeface="+mn-lt"/>
                        </a:rPr>
                        <a:t>1</a:t>
                      </a:r>
                      <a:endParaRPr lang="en-GB" sz="2000" b="0" i="0" u="none" strike="noStrike" dirty="0">
                        <a:solidFill>
                          <a:srgbClr val="000000"/>
                        </a:solidFill>
                        <a:effectLst/>
                        <a:latin typeface="+mn-lt"/>
                      </a:endParaRPr>
                    </a:p>
                  </a:txBody>
                  <a:tcPr marL="9525" marR="9525" marT="9525" marB="0" anchor="b"/>
                </a:tc>
                <a:tc>
                  <a:txBody>
                    <a:bodyPr/>
                    <a:lstStyle/>
                    <a:p>
                      <a:pPr algn="r" fontAlgn="b"/>
                      <a:r>
                        <a:rPr lang="en-GB" sz="2000" b="1" u="none" strike="noStrike" dirty="0">
                          <a:solidFill>
                            <a:srgbClr val="FF0000"/>
                          </a:solidFill>
                          <a:effectLst/>
                          <a:latin typeface="+mn-lt"/>
                        </a:rPr>
                        <a:t>6</a:t>
                      </a:r>
                      <a:endParaRPr lang="en-GB" sz="2000" b="1" i="0" u="none" strike="noStrike" dirty="0">
                        <a:solidFill>
                          <a:srgbClr val="FF0000"/>
                        </a:solidFill>
                        <a:effectLst/>
                        <a:latin typeface="+mn-lt"/>
                      </a:endParaRPr>
                    </a:p>
                  </a:txBody>
                  <a:tcPr marL="9525" marR="9525" marT="9525" marB="0" anchor="b"/>
                </a:tc>
              </a:tr>
              <a:tr h="386225">
                <a:tc>
                  <a:txBody>
                    <a:bodyPr/>
                    <a:lstStyle/>
                    <a:p>
                      <a:pPr algn="l" fontAlgn="b"/>
                      <a:r>
                        <a:rPr lang="en-GB" sz="2000" u="none" strike="noStrike">
                          <a:effectLst/>
                          <a:latin typeface="+mn-lt"/>
                        </a:rPr>
                        <a:t>Very female dominated blue collar (80% women or more)</a:t>
                      </a:r>
                      <a:endParaRPr lang="en-GB" sz="2000" b="0" i="0" u="none" strike="noStrike">
                        <a:solidFill>
                          <a:srgbClr val="000000"/>
                        </a:solidFill>
                        <a:effectLst/>
                        <a:latin typeface="+mn-lt"/>
                      </a:endParaRPr>
                    </a:p>
                  </a:txBody>
                  <a:tcPr marL="9525" marR="9525" marT="9525" marB="0" anchor="b"/>
                </a:tc>
                <a:tc>
                  <a:txBody>
                    <a:bodyPr/>
                    <a:lstStyle/>
                    <a:p>
                      <a:pPr algn="r" fontAlgn="b"/>
                      <a:r>
                        <a:rPr lang="en-GB" sz="2000" u="none" strike="noStrike" dirty="0">
                          <a:effectLst/>
                          <a:latin typeface="+mn-lt"/>
                        </a:rPr>
                        <a:t>0</a:t>
                      </a:r>
                      <a:endParaRPr lang="en-GB" sz="2000" b="0" i="0" u="none" strike="noStrike" dirty="0">
                        <a:solidFill>
                          <a:srgbClr val="000000"/>
                        </a:solidFill>
                        <a:effectLst/>
                        <a:latin typeface="+mn-lt"/>
                      </a:endParaRPr>
                    </a:p>
                  </a:txBody>
                  <a:tcPr marL="9525" marR="9525" marT="9525" marB="0" anchor="b"/>
                </a:tc>
                <a:tc>
                  <a:txBody>
                    <a:bodyPr/>
                    <a:lstStyle/>
                    <a:p>
                      <a:pPr algn="r" fontAlgn="b"/>
                      <a:r>
                        <a:rPr lang="en-GB" sz="2000" u="none" strike="noStrike" dirty="0">
                          <a:effectLst/>
                          <a:latin typeface="+mn-lt"/>
                        </a:rPr>
                        <a:t>0</a:t>
                      </a:r>
                      <a:endParaRPr lang="en-GB" sz="2000" b="0" i="0" u="none" strike="noStrike" dirty="0">
                        <a:solidFill>
                          <a:srgbClr val="000000"/>
                        </a:solidFill>
                        <a:effectLst/>
                        <a:latin typeface="+mn-lt"/>
                      </a:endParaRPr>
                    </a:p>
                  </a:txBody>
                  <a:tcPr marL="9525" marR="9525" marT="9525" marB="0" anchor="b"/>
                </a:tc>
              </a:tr>
              <a:tr h="386225">
                <a:tc>
                  <a:txBody>
                    <a:bodyPr/>
                    <a:lstStyle/>
                    <a:p>
                      <a:pPr algn="l" fontAlgn="b"/>
                      <a:r>
                        <a:rPr lang="en-GB" sz="2000" u="none" strike="noStrike">
                          <a:effectLst/>
                          <a:latin typeface="+mn-lt"/>
                        </a:rPr>
                        <a:t>Female dominated blue-collar (60-80% women)</a:t>
                      </a:r>
                      <a:endParaRPr lang="en-GB" sz="2000" b="0" i="0" u="none" strike="noStrike">
                        <a:solidFill>
                          <a:srgbClr val="000000"/>
                        </a:solidFill>
                        <a:effectLst/>
                        <a:latin typeface="+mn-lt"/>
                      </a:endParaRPr>
                    </a:p>
                  </a:txBody>
                  <a:tcPr marL="9525" marR="9525" marT="9525" marB="0" anchor="b"/>
                </a:tc>
                <a:tc>
                  <a:txBody>
                    <a:bodyPr/>
                    <a:lstStyle/>
                    <a:p>
                      <a:pPr algn="r" fontAlgn="b"/>
                      <a:r>
                        <a:rPr lang="en-GB" sz="2000" u="none" strike="noStrike" dirty="0">
                          <a:effectLst/>
                          <a:latin typeface="+mn-lt"/>
                        </a:rPr>
                        <a:t>2</a:t>
                      </a:r>
                      <a:endParaRPr lang="en-GB" sz="2000" b="0" i="0" u="none" strike="noStrike" dirty="0">
                        <a:solidFill>
                          <a:srgbClr val="000000"/>
                        </a:solidFill>
                        <a:effectLst/>
                        <a:latin typeface="+mn-lt"/>
                      </a:endParaRPr>
                    </a:p>
                  </a:txBody>
                  <a:tcPr marL="9525" marR="9525" marT="9525" marB="0" anchor="b"/>
                </a:tc>
                <a:tc>
                  <a:txBody>
                    <a:bodyPr/>
                    <a:lstStyle/>
                    <a:p>
                      <a:pPr algn="r" fontAlgn="b"/>
                      <a:r>
                        <a:rPr lang="en-GB" sz="2000" b="1" u="none" strike="noStrike" dirty="0">
                          <a:solidFill>
                            <a:srgbClr val="FF0000"/>
                          </a:solidFill>
                          <a:effectLst/>
                          <a:latin typeface="+mn-lt"/>
                        </a:rPr>
                        <a:t>8</a:t>
                      </a:r>
                      <a:endParaRPr lang="en-GB" sz="2000" b="1" i="0" u="none" strike="noStrike" dirty="0">
                        <a:solidFill>
                          <a:srgbClr val="FF0000"/>
                        </a:solidFill>
                        <a:effectLst/>
                        <a:latin typeface="+mn-lt"/>
                      </a:endParaRPr>
                    </a:p>
                  </a:txBody>
                  <a:tcPr marL="9525" marR="9525" marT="9525" marB="0" anchor="b"/>
                </a:tc>
              </a:tr>
              <a:tr h="386225">
                <a:tc>
                  <a:txBody>
                    <a:bodyPr/>
                    <a:lstStyle/>
                    <a:p>
                      <a:pPr algn="l" fontAlgn="b"/>
                      <a:r>
                        <a:rPr lang="en-GB" sz="2000" u="none" strike="noStrike">
                          <a:effectLst/>
                          <a:latin typeface="+mn-lt"/>
                        </a:rPr>
                        <a:t>Mixed blue-collar</a:t>
                      </a:r>
                      <a:endParaRPr lang="en-GB" sz="2000" b="0" i="0" u="none" strike="noStrike">
                        <a:solidFill>
                          <a:srgbClr val="000000"/>
                        </a:solidFill>
                        <a:effectLst/>
                        <a:latin typeface="+mn-lt"/>
                      </a:endParaRPr>
                    </a:p>
                  </a:txBody>
                  <a:tcPr marL="9525" marR="9525" marT="9525" marB="0" anchor="b"/>
                </a:tc>
                <a:tc>
                  <a:txBody>
                    <a:bodyPr/>
                    <a:lstStyle/>
                    <a:p>
                      <a:pPr algn="r" fontAlgn="b"/>
                      <a:r>
                        <a:rPr lang="en-GB" sz="2000" u="none" strike="noStrike" dirty="0">
                          <a:effectLst/>
                          <a:latin typeface="+mn-lt"/>
                        </a:rPr>
                        <a:t>0</a:t>
                      </a:r>
                      <a:endParaRPr lang="en-GB" sz="2000" b="0" i="0" u="none" strike="noStrike" dirty="0">
                        <a:solidFill>
                          <a:srgbClr val="000000"/>
                        </a:solidFill>
                        <a:effectLst/>
                        <a:latin typeface="+mn-lt"/>
                      </a:endParaRPr>
                    </a:p>
                  </a:txBody>
                  <a:tcPr marL="9525" marR="9525" marT="9525" marB="0" anchor="b"/>
                </a:tc>
                <a:tc>
                  <a:txBody>
                    <a:bodyPr/>
                    <a:lstStyle/>
                    <a:p>
                      <a:pPr algn="r" fontAlgn="b"/>
                      <a:r>
                        <a:rPr lang="en-GB" sz="2000" u="none" strike="noStrike">
                          <a:effectLst/>
                          <a:latin typeface="+mn-lt"/>
                        </a:rPr>
                        <a:t>0</a:t>
                      </a:r>
                      <a:endParaRPr lang="en-GB" sz="2000" b="0" i="0" u="none" strike="noStrike">
                        <a:solidFill>
                          <a:srgbClr val="000000"/>
                        </a:solidFill>
                        <a:effectLst/>
                        <a:latin typeface="+mn-lt"/>
                      </a:endParaRPr>
                    </a:p>
                  </a:txBody>
                  <a:tcPr marL="9525" marR="9525" marT="9525" marB="0" anchor="b"/>
                </a:tc>
              </a:tr>
              <a:tr h="386225">
                <a:tc>
                  <a:txBody>
                    <a:bodyPr/>
                    <a:lstStyle/>
                    <a:p>
                      <a:pPr algn="l" fontAlgn="b"/>
                      <a:r>
                        <a:rPr lang="en-GB" sz="2000" u="none" strike="noStrike" dirty="0">
                          <a:effectLst/>
                          <a:latin typeface="+mn-lt"/>
                        </a:rPr>
                        <a:t>Male dominated blue-collar (60-80% men)</a:t>
                      </a:r>
                      <a:endParaRPr lang="en-GB" sz="2000" b="0" i="0" u="none" strike="noStrike" dirty="0">
                        <a:solidFill>
                          <a:srgbClr val="000000"/>
                        </a:solidFill>
                        <a:effectLst/>
                        <a:latin typeface="+mn-lt"/>
                      </a:endParaRPr>
                    </a:p>
                  </a:txBody>
                  <a:tcPr marL="9525" marR="9525" marT="9525" marB="0" anchor="b"/>
                </a:tc>
                <a:tc>
                  <a:txBody>
                    <a:bodyPr/>
                    <a:lstStyle/>
                    <a:p>
                      <a:pPr algn="r" fontAlgn="b"/>
                      <a:r>
                        <a:rPr lang="en-GB" sz="2000" u="none" strike="noStrike" dirty="0">
                          <a:effectLst/>
                          <a:latin typeface="+mn-lt"/>
                        </a:rPr>
                        <a:t>15</a:t>
                      </a:r>
                      <a:endParaRPr lang="en-GB" sz="2000" b="0" i="0" u="none" strike="noStrike" dirty="0">
                        <a:solidFill>
                          <a:srgbClr val="000000"/>
                        </a:solidFill>
                        <a:effectLst/>
                        <a:latin typeface="+mn-lt"/>
                      </a:endParaRPr>
                    </a:p>
                  </a:txBody>
                  <a:tcPr marL="9525" marR="9525" marT="9525" marB="0" anchor="b"/>
                </a:tc>
                <a:tc>
                  <a:txBody>
                    <a:bodyPr/>
                    <a:lstStyle/>
                    <a:p>
                      <a:pPr algn="r" fontAlgn="b"/>
                      <a:r>
                        <a:rPr lang="en-GB" sz="2000" u="none" strike="noStrike">
                          <a:effectLst/>
                          <a:latin typeface="+mn-lt"/>
                        </a:rPr>
                        <a:t>10</a:t>
                      </a:r>
                      <a:endParaRPr lang="en-GB" sz="2000" b="0" i="0" u="none" strike="noStrike">
                        <a:solidFill>
                          <a:srgbClr val="000000"/>
                        </a:solidFill>
                        <a:effectLst/>
                        <a:latin typeface="+mn-lt"/>
                      </a:endParaRPr>
                    </a:p>
                  </a:txBody>
                  <a:tcPr marL="9525" marR="9525" marT="9525" marB="0" anchor="b"/>
                </a:tc>
              </a:tr>
              <a:tr h="386225">
                <a:tc>
                  <a:txBody>
                    <a:bodyPr/>
                    <a:lstStyle/>
                    <a:p>
                      <a:pPr algn="l" fontAlgn="b"/>
                      <a:r>
                        <a:rPr lang="en-GB" sz="2000" u="none" strike="noStrike" dirty="0">
                          <a:effectLst/>
                          <a:latin typeface="+mn-lt"/>
                        </a:rPr>
                        <a:t>Very male dominated blue collar (80% men or more)</a:t>
                      </a:r>
                      <a:endParaRPr lang="en-GB" sz="2000" b="0" i="0" u="none" strike="noStrike" dirty="0">
                        <a:solidFill>
                          <a:srgbClr val="000000"/>
                        </a:solidFill>
                        <a:effectLst/>
                        <a:latin typeface="+mn-lt"/>
                      </a:endParaRPr>
                    </a:p>
                  </a:txBody>
                  <a:tcPr marL="9525" marR="9525" marT="9525" marB="0" anchor="b"/>
                </a:tc>
                <a:tc>
                  <a:txBody>
                    <a:bodyPr/>
                    <a:lstStyle/>
                    <a:p>
                      <a:pPr algn="r" fontAlgn="b"/>
                      <a:r>
                        <a:rPr lang="en-GB" sz="2000" b="1" u="none" strike="noStrike" dirty="0">
                          <a:solidFill>
                            <a:srgbClr val="FF0000"/>
                          </a:solidFill>
                          <a:effectLst/>
                          <a:latin typeface="+mn-lt"/>
                        </a:rPr>
                        <a:t>30</a:t>
                      </a:r>
                      <a:endParaRPr lang="en-GB" sz="2000" b="1" i="0" u="none" strike="noStrike" dirty="0">
                        <a:solidFill>
                          <a:srgbClr val="FF0000"/>
                        </a:solidFill>
                        <a:effectLst/>
                        <a:latin typeface="+mn-lt"/>
                      </a:endParaRPr>
                    </a:p>
                  </a:txBody>
                  <a:tcPr marL="9525" marR="9525" marT="9525" marB="0" anchor="b"/>
                </a:tc>
                <a:tc>
                  <a:txBody>
                    <a:bodyPr/>
                    <a:lstStyle/>
                    <a:p>
                      <a:pPr algn="r" fontAlgn="b"/>
                      <a:r>
                        <a:rPr lang="en-GB" sz="2000" u="none" strike="noStrike" dirty="0">
                          <a:effectLst/>
                          <a:latin typeface="+mn-lt"/>
                        </a:rPr>
                        <a:t>2</a:t>
                      </a:r>
                      <a:endParaRPr lang="en-GB" sz="2000" b="0" i="0" u="none" strike="noStrike" dirty="0">
                        <a:solidFill>
                          <a:srgbClr val="000000"/>
                        </a:solidFill>
                        <a:effectLst/>
                        <a:latin typeface="+mn-lt"/>
                      </a:endParaRPr>
                    </a:p>
                  </a:txBody>
                  <a:tcPr marL="9525" marR="9525" marT="9525" marB="0" anchor="b"/>
                </a:tc>
              </a:tr>
            </a:tbl>
          </a:graphicData>
        </a:graphic>
      </p:graphicFrame>
      <p:sp>
        <p:nvSpPr>
          <p:cNvPr id="3" name="TextBox 2"/>
          <p:cNvSpPr txBox="1"/>
          <p:nvPr/>
        </p:nvSpPr>
        <p:spPr>
          <a:xfrm>
            <a:off x="755576" y="6237312"/>
            <a:ext cx="8064896" cy="615553"/>
          </a:xfrm>
          <a:prstGeom prst="rect">
            <a:avLst/>
          </a:prstGeom>
          <a:noFill/>
        </p:spPr>
        <p:txBody>
          <a:bodyPr wrap="square" rtlCol="0">
            <a:spAutoFit/>
          </a:bodyPr>
          <a:lstStyle/>
          <a:p>
            <a:r>
              <a:rPr lang="en-GB" sz="1600" dirty="0"/>
              <a:t>Source: 2010 European Working Conditions Survey (extracted from  Parent-</a:t>
            </a:r>
            <a:r>
              <a:rPr lang="en-GB" sz="1600" dirty="0" err="1"/>
              <a:t>Thirion</a:t>
            </a:r>
            <a:r>
              <a:rPr lang="en-GB" sz="1600" dirty="0"/>
              <a:t> et al, 2012)</a:t>
            </a:r>
          </a:p>
          <a:p>
            <a:endParaRPr lang="en-GB" dirty="0"/>
          </a:p>
        </p:txBody>
      </p:sp>
    </p:spTree>
    <p:extLst>
      <p:ext uri="{BB962C8B-B14F-4D97-AF65-F5344CB8AC3E}">
        <p14:creationId xmlns:p14="http://schemas.microsoft.com/office/powerpoint/2010/main" val="35036367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solidFill>
                  <a:schemeClr val="accent1"/>
                </a:solidFill>
              </a:rPr>
              <a:t>Handling </a:t>
            </a:r>
            <a:r>
              <a:rPr lang="en-GB" b="1" dirty="0">
                <a:solidFill>
                  <a:schemeClr val="accent1"/>
                </a:solidFill>
              </a:rPr>
              <a:t>angry clients </a:t>
            </a:r>
            <a:r>
              <a:rPr lang="en-GB" b="1" dirty="0" smtClean="0">
                <a:solidFill>
                  <a:schemeClr val="accent1"/>
                </a:solidFill>
              </a:rPr>
              <a:t>(almost) all the time, </a:t>
            </a:r>
            <a:r>
              <a:rPr lang="en-GB" b="1" dirty="0">
                <a:solidFill>
                  <a:schemeClr val="accent1"/>
                </a:solidFill>
              </a:rPr>
              <a:t>by gender and </a:t>
            </a:r>
            <a:r>
              <a:rPr lang="en-GB" b="1" dirty="0" smtClean="0">
                <a:solidFill>
                  <a:schemeClr val="accent1"/>
                </a:solidFill>
              </a:rPr>
              <a:t>age, EU27 (%)</a:t>
            </a:r>
            <a:endParaRPr lang="en-GB" b="1" dirty="0">
              <a:solidFill>
                <a:schemeClr val="accent1"/>
              </a:solidFill>
            </a:endParaRPr>
          </a:p>
        </p:txBody>
      </p:sp>
      <p:pic>
        <p:nvPicPr>
          <p:cNvPr id="10242" name="Picture 2"/>
          <p:cNvPicPr>
            <a:picLocks noGrp="1" noChangeAspect="1" noChangeArrowheads="1"/>
          </p:cNvPicPr>
          <p:nvPr>
            <p:ph idx="1"/>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395536" y="1988840"/>
            <a:ext cx="8280919" cy="39604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539552" y="6287834"/>
            <a:ext cx="8208912" cy="338554"/>
          </a:xfrm>
          <a:prstGeom prst="rect">
            <a:avLst/>
          </a:prstGeom>
          <a:noFill/>
        </p:spPr>
        <p:txBody>
          <a:bodyPr wrap="square" rtlCol="0">
            <a:spAutoFit/>
          </a:bodyPr>
          <a:lstStyle/>
          <a:p>
            <a:r>
              <a:rPr lang="en-GB" sz="1600" dirty="0"/>
              <a:t>Source: 2010 European Working Conditions Survey </a:t>
            </a:r>
            <a:r>
              <a:rPr lang="en-GB" sz="1600" dirty="0" smtClean="0"/>
              <a:t>(extracted from  </a:t>
            </a:r>
            <a:r>
              <a:rPr lang="en-GB" sz="1600" dirty="0"/>
              <a:t>Parent-</a:t>
            </a:r>
            <a:r>
              <a:rPr lang="en-GB" sz="1600" dirty="0" err="1"/>
              <a:t>Thirion</a:t>
            </a:r>
            <a:r>
              <a:rPr lang="en-GB" sz="1600" dirty="0"/>
              <a:t> et al, 2012</a:t>
            </a:r>
            <a:r>
              <a:rPr lang="en-GB" sz="1600" dirty="0" smtClean="0"/>
              <a:t>)</a:t>
            </a:r>
            <a:endParaRPr lang="en-GB" dirty="0"/>
          </a:p>
        </p:txBody>
      </p:sp>
    </p:spTree>
    <p:extLst>
      <p:ext uri="{BB962C8B-B14F-4D97-AF65-F5344CB8AC3E}">
        <p14:creationId xmlns:p14="http://schemas.microsoft.com/office/powerpoint/2010/main" val="17235406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solidFill>
                  <a:schemeClr val="accent1"/>
                </a:solidFill>
              </a:rPr>
              <a:t>% who work </a:t>
            </a:r>
            <a:r>
              <a:rPr lang="en-GB" b="1" dirty="0" smtClean="0">
                <a:solidFill>
                  <a:schemeClr val="accent1"/>
                </a:solidFill>
              </a:rPr>
              <a:t>to tight deadlines, </a:t>
            </a:r>
            <a:r>
              <a:rPr lang="en-GB" b="1" dirty="0">
                <a:solidFill>
                  <a:schemeClr val="accent1"/>
                </a:solidFill>
              </a:rPr>
              <a:t>by gender and occupation, EU27 (%)</a:t>
            </a:r>
            <a:endParaRPr lang="en-GB"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701298177"/>
              </p:ext>
            </p:extLst>
          </p:nvPr>
        </p:nvGraphicFramePr>
        <p:xfrm>
          <a:off x="457200" y="1600200"/>
          <a:ext cx="8229600" cy="470912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395536" y="6382586"/>
            <a:ext cx="8388424" cy="338554"/>
          </a:xfrm>
          <a:prstGeom prst="rect">
            <a:avLst/>
          </a:prstGeom>
          <a:noFill/>
        </p:spPr>
        <p:txBody>
          <a:bodyPr wrap="square" rtlCol="0">
            <a:spAutoFit/>
          </a:bodyPr>
          <a:lstStyle/>
          <a:p>
            <a:pPr algn="r"/>
            <a:r>
              <a:rPr lang="en-GB" sz="1600" dirty="0"/>
              <a:t>Source: 2010 European Working Conditions Survey </a:t>
            </a:r>
            <a:r>
              <a:rPr lang="en-GB" sz="1600" dirty="0" smtClean="0"/>
              <a:t>(adapted from  </a:t>
            </a:r>
            <a:r>
              <a:rPr lang="en-GB" sz="1600" dirty="0"/>
              <a:t>Parent-</a:t>
            </a:r>
            <a:r>
              <a:rPr lang="en-GB" sz="1600" dirty="0" err="1"/>
              <a:t>Thirion</a:t>
            </a:r>
            <a:r>
              <a:rPr lang="en-GB" sz="1600" dirty="0"/>
              <a:t> et al, 2012)</a:t>
            </a:r>
          </a:p>
        </p:txBody>
      </p:sp>
    </p:spTree>
    <p:extLst>
      <p:ext uri="{BB962C8B-B14F-4D97-AF65-F5344CB8AC3E}">
        <p14:creationId xmlns:p14="http://schemas.microsoft.com/office/powerpoint/2010/main" val="38367941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600" b="1" dirty="0" smtClean="0">
                <a:solidFill>
                  <a:schemeClr val="accent1"/>
                </a:solidFill>
              </a:rPr>
              <a:t>Ability to do job at age 60, EU-27 (%)</a:t>
            </a:r>
            <a:endParaRPr lang="en-GB" sz="36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575971664"/>
              </p:ext>
            </p:extLst>
          </p:nvPr>
        </p:nvGraphicFramePr>
        <p:xfrm>
          <a:off x="395536" y="1600201"/>
          <a:ext cx="8424936" cy="4637112"/>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611560" y="6334581"/>
            <a:ext cx="8064896" cy="338554"/>
          </a:xfrm>
          <a:prstGeom prst="rect">
            <a:avLst/>
          </a:prstGeom>
          <a:noFill/>
        </p:spPr>
        <p:txBody>
          <a:bodyPr wrap="square" rtlCol="0">
            <a:spAutoFit/>
          </a:bodyPr>
          <a:lstStyle/>
          <a:p>
            <a:pPr algn="r"/>
            <a:r>
              <a:rPr lang="en-GB" sz="1600" dirty="0" smtClean="0"/>
              <a:t>Source</a:t>
            </a:r>
            <a:r>
              <a:rPr lang="en-GB" sz="1600" dirty="0"/>
              <a:t>: 2010 European Working Conditions Survey </a:t>
            </a:r>
            <a:r>
              <a:rPr lang="en-GB" sz="1600" dirty="0" smtClean="0"/>
              <a:t>(adapted from  </a:t>
            </a:r>
            <a:r>
              <a:rPr lang="en-GB" sz="1600" dirty="0"/>
              <a:t>Parent-</a:t>
            </a:r>
            <a:r>
              <a:rPr lang="en-GB" sz="1600" dirty="0" err="1"/>
              <a:t>Thirion</a:t>
            </a:r>
            <a:r>
              <a:rPr lang="en-GB" sz="1600" dirty="0"/>
              <a:t> et al, 2012)</a:t>
            </a:r>
          </a:p>
        </p:txBody>
      </p:sp>
    </p:spTree>
    <p:extLst>
      <p:ext uri="{BB962C8B-B14F-4D97-AF65-F5344CB8AC3E}">
        <p14:creationId xmlns:p14="http://schemas.microsoft.com/office/powerpoint/2010/main" val="11133400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altLang="en-US" sz="3600" b="1" dirty="0" smtClean="0">
                <a:solidFill>
                  <a:schemeClr val="accent1"/>
                </a:solidFill>
              </a:rPr>
              <a:t>Occupational segregation, by gender, EU-27 (%)</a:t>
            </a:r>
            <a:endParaRPr lang="en-GB" sz="36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157499507"/>
              </p:ext>
            </p:extLst>
          </p:nvPr>
        </p:nvGraphicFramePr>
        <p:xfrm>
          <a:off x="461797" y="1412776"/>
          <a:ext cx="8286667" cy="4248468"/>
        </p:xfrm>
        <a:graphic>
          <a:graphicData uri="http://schemas.openxmlformats.org/drawingml/2006/table">
            <a:tbl>
              <a:tblPr>
                <a:tableStyleId>{5C22544A-7EE6-4342-B048-85BDC9FD1C3A}</a:tableStyleId>
              </a:tblPr>
              <a:tblGrid>
                <a:gridCol w="1229883"/>
                <a:gridCol w="4680520"/>
                <a:gridCol w="1224136"/>
                <a:gridCol w="1152128"/>
              </a:tblGrid>
              <a:tr h="980418">
                <a:tc>
                  <a:txBody>
                    <a:bodyPr/>
                    <a:lstStyle/>
                    <a:p>
                      <a:pPr algn="ctr" fontAlgn="b"/>
                      <a:r>
                        <a:rPr lang="en-GB" sz="2000" b="1" u="none" strike="noStrike" dirty="0">
                          <a:effectLst/>
                        </a:rPr>
                        <a:t>ISCO code (1 digit)</a:t>
                      </a:r>
                      <a:endParaRPr lang="en-GB" sz="2000" b="1" i="0" u="none" strike="noStrike" dirty="0">
                        <a:solidFill>
                          <a:srgbClr val="000000"/>
                        </a:solidFill>
                        <a:effectLst/>
                        <a:latin typeface="Arial"/>
                      </a:endParaRPr>
                    </a:p>
                  </a:txBody>
                  <a:tcPr marL="9525" marR="9525" marT="9525" marB="0" anchor="b"/>
                </a:tc>
                <a:tc>
                  <a:txBody>
                    <a:bodyPr/>
                    <a:lstStyle/>
                    <a:p>
                      <a:pPr algn="l" fontAlgn="b"/>
                      <a:r>
                        <a:rPr lang="en-GB" sz="2000" b="1" u="none" strike="noStrike" dirty="0">
                          <a:effectLst/>
                        </a:rPr>
                        <a:t>Occupation</a:t>
                      </a:r>
                      <a:endParaRPr lang="en-GB" sz="2000" b="1" i="0" u="none" strike="noStrike" dirty="0">
                        <a:solidFill>
                          <a:srgbClr val="000000"/>
                        </a:solidFill>
                        <a:effectLst/>
                        <a:latin typeface="Arial"/>
                      </a:endParaRPr>
                    </a:p>
                  </a:txBody>
                  <a:tcPr marL="9525" marR="9525" marT="9525" marB="0" anchor="b"/>
                </a:tc>
                <a:tc>
                  <a:txBody>
                    <a:bodyPr/>
                    <a:lstStyle/>
                    <a:p>
                      <a:pPr algn="r" fontAlgn="b"/>
                      <a:r>
                        <a:rPr lang="en-GB" sz="2000" b="1" u="none" strike="noStrike" dirty="0">
                          <a:effectLst/>
                        </a:rPr>
                        <a:t>Men</a:t>
                      </a:r>
                      <a:endParaRPr lang="en-GB" sz="2000" b="1" i="0" u="none" strike="noStrike" dirty="0">
                        <a:solidFill>
                          <a:srgbClr val="000000"/>
                        </a:solidFill>
                        <a:effectLst/>
                        <a:latin typeface="Arial"/>
                      </a:endParaRPr>
                    </a:p>
                  </a:txBody>
                  <a:tcPr marL="9525" marR="9525" marT="9525" marB="0" anchor="b"/>
                </a:tc>
                <a:tc>
                  <a:txBody>
                    <a:bodyPr/>
                    <a:lstStyle/>
                    <a:p>
                      <a:pPr algn="r" fontAlgn="b"/>
                      <a:r>
                        <a:rPr lang="en-GB" sz="2000" b="1" u="none" strike="noStrike" dirty="0">
                          <a:effectLst/>
                        </a:rPr>
                        <a:t>Women</a:t>
                      </a:r>
                      <a:endParaRPr lang="en-GB" sz="2000" b="1" i="0" u="none" strike="noStrike" dirty="0">
                        <a:solidFill>
                          <a:srgbClr val="000000"/>
                        </a:solidFill>
                        <a:effectLst/>
                        <a:latin typeface="Arial"/>
                      </a:endParaRPr>
                    </a:p>
                  </a:txBody>
                  <a:tcPr marL="9525" marR="9525" marT="9525" marB="0" anchor="b"/>
                </a:tc>
              </a:tr>
              <a:tr h="326805">
                <a:tc>
                  <a:txBody>
                    <a:bodyPr/>
                    <a:lstStyle/>
                    <a:p>
                      <a:pPr algn="ctr" fontAlgn="b"/>
                      <a:r>
                        <a:rPr lang="en-GB" sz="2000" u="none" strike="noStrike" dirty="0">
                          <a:effectLst/>
                        </a:rPr>
                        <a:t>1</a:t>
                      </a:r>
                      <a:endParaRPr lang="en-GB" sz="2000" b="0" i="0" u="none" strike="noStrike" dirty="0">
                        <a:solidFill>
                          <a:srgbClr val="000000"/>
                        </a:solidFill>
                        <a:effectLst/>
                        <a:latin typeface="Arial"/>
                      </a:endParaRPr>
                    </a:p>
                  </a:txBody>
                  <a:tcPr marL="9525" marR="9525" marT="9525" marB="0" anchor="b"/>
                </a:tc>
                <a:tc>
                  <a:txBody>
                    <a:bodyPr/>
                    <a:lstStyle/>
                    <a:p>
                      <a:pPr algn="l" fontAlgn="b"/>
                      <a:r>
                        <a:rPr lang="en-GB" sz="2000" u="none" strike="noStrike" dirty="0">
                          <a:effectLst/>
                        </a:rPr>
                        <a:t>Managers</a:t>
                      </a:r>
                      <a:endParaRPr lang="en-GB" sz="2000" b="0" i="0" u="none" strike="noStrike" dirty="0">
                        <a:solidFill>
                          <a:srgbClr val="000000"/>
                        </a:solidFill>
                        <a:effectLst/>
                        <a:latin typeface="Arial"/>
                      </a:endParaRPr>
                    </a:p>
                  </a:txBody>
                  <a:tcPr marL="9525" marR="9525" marT="9525" marB="0" anchor="b"/>
                </a:tc>
                <a:tc>
                  <a:txBody>
                    <a:bodyPr/>
                    <a:lstStyle/>
                    <a:p>
                      <a:pPr algn="r" fontAlgn="b"/>
                      <a:r>
                        <a:rPr lang="en-GB" sz="2000" b="1" u="none" strike="noStrike" dirty="0">
                          <a:solidFill>
                            <a:srgbClr val="FF0000"/>
                          </a:solidFill>
                          <a:effectLst/>
                        </a:rPr>
                        <a:t>69</a:t>
                      </a:r>
                      <a:endParaRPr lang="en-GB" sz="2000" b="1" i="0" u="none" strike="noStrike" dirty="0">
                        <a:solidFill>
                          <a:srgbClr val="FF0000"/>
                        </a:solidFill>
                        <a:effectLst/>
                        <a:latin typeface="Arial"/>
                      </a:endParaRPr>
                    </a:p>
                  </a:txBody>
                  <a:tcPr marL="9525" marR="9525" marT="9525" marB="0" anchor="b"/>
                </a:tc>
                <a:tc>
                  <a:txBody>
                    <a:bodyPr/>
                    <a:lstStyle/>
                    <a:p>
                      <a:pPr algn="r" fontAlgn="b"/>
                      <a:r>
                        <a:rPr lang="en-GB" sz="2000" u="none" strike="noStrike" dirty="0">
                          <a:effectLst/>
                        </a:rPr>
                        <a:t>31</a:t>
                      </a:r>
                      <a:endParaRPr lang="en-GB" sz="2000" b="0" i="0" u="none" strike="noStrike" dirty="0">
                        <a:solidFill>
                          <a:srgbClr val="000000"/>
                        </a:solidFill>
                        <a:effectLst/>
                        <a:latin typeface="Arial"/>
                      </a:endParaRPr>
                    </a:p>
                  </a:txBody>
                  <a:tcPr marL="9525" marR="9525" marT="9525" marB="0" anchor="b"/>
                </a:tc>
              </a:tr>
              <a:tr h="326805">
                <a:tc>
                  <a:txBody>
                    <a:bodyPr/>
                    <a:lstStyle/>
                    <a:p>
                      <a:pPr algn="ctr" fontAlgn="b"/>
                      <a:r>
                        <a:rPr lang="en-GB" sz="2000" u="none" strike="noStrike" dirty="0">
                          <a:effectLst/>
                        </a:rPr>
                        <a:t>2</a:t>
                      </a:r>
                      <a:endParaRPr lang="en-GB" sz="2000" b="0" i="0" u="none" strike="noStrike" dirty="0">
                        <a:solidFill>
                          <a:srgbClr val="000000"/>
                        </a:solidFill>
                        <a:effectLst/>
                        <a:latin typeface="Arial"/>
                      </a:endParaRPr>
                    </a:p>
                  </a:txBody>
                  <a:tcPr marL="9525" marR="9525" marT="9525" marB="0" anchor="b"/>
                </a:tc>
                <a:tc>
                  <a:txBody>
                    <a:bodyPr/>
                    <a:lstStyle/>
                    <a:p>
                      <a:pPr algn="l" fontAlgn="b"/>
                      <a:r>
                        <a:rPr lang="en-GB" sz="2000" u="none" strike="noStrike" dirty="0">
                          <a:effectLst/>
                        </a:rPr>
                        <a:t>Professionals</a:t>
                      </a:r>
                      <a:endParaRPr lang="en-GB" sz="2000" b="0" i="0" u="none" strike="noStrike" dirty="0">
                        <a:solidFill>
                          <a:srgbClr val="000000"/>
                        </a:solidFill>
                        <a:effectLst/>
                        <a:latin typeface="Arial"/>
                      </a:endParaRPr>
                    </a:p>
                  </a:txBody>
                  <a:tcPr marL="9525" marR="9525" marT="9525" marB="0" anchor="b"/>
                </a:tc>
                <a:tc>
                  <a:txBody>
                    <a:bodyPr/>
                    <a:lstStyle/>
                    <a:p>
                      <a:pPr algn="r" fontAlgn="b"/>
                      <a:r>
                        <a:rPr lang="en-GB" sz="2000" u="none" strike="noStrike" dirty="0">
                          <a:effectLst/>
                        </a:rPr>
                        <a:t>46</a:t>
                      </a:r>
                      <a:endParaRPr lang="en-GB" sz="2000" b="0" i="0" u="none" strike="noStrike" dirty="0">
                        <a:solidFill>
                          <a:srgbClr val="000000"/>
                        </a:solidFill>
                        <a:effectLst/>
                        <a:latin typeface="Arial"/>
                      </a:endParaRPr>
                    </a:p>
                  </a:txBody>
                  <a:tcPr marL="9525" marR="9525" marT="9525" marB="0" anchor="b"/>
                </a:tc>
                <a:tc>
                  <a:txBody>
                    <a:bodyPr/>
                    <a:lstStyle/>
                    <a:p>
                      <a:pPr algn="r" fontAlgn="b"/>
                      <a:r>
                        <a:rPr lang="en-GB" sz="2000" u="none" strike="noStrike" dirty="0">
                          <a:effectLst/>
                        </a:rPr>
                        <a:t>54</a:t>
                      </a:r>
                      <a:endParaRPr lang="en-GB" sz="2000" b="0" i="0" u="none" strike="noStrike" dirty="0">
                        <a:solidFill>
                          <a:srgbClr val="000000"/>
                        </a:solidFill>
                        <a:effectLst/>
                        <a:latin typeface="Arial"/>
                      </a:endParaRPr>
                    </a:p>
                  </a:txBody>
                  <a:tcPr marL="9525" marR="9525" marT="9525" marB="0" anchor="b"/>
                </a:tc>
              </a:tr>
              <a:tr h="326805">
                <a:tc>
                  <a:txBody>
                    <a:bodyPr/>
                    <a:lstStyle/>
                    <a:p>
                      <a:pPr algn="ctr" fontAlgn="b"/>
                      <a:r>
                        <a:rPr lang="en-GB" sz="2000" u="none" strike="noStrike" dirty="0">
                          <a:effectLst/>
                        </a:rPr>
                        <a:t>3</a:t>
                      </a:r>
                      <a:endParaRPr lang="en-GB" sz="2000" b="0" i="0" u="none" strike="noStrike" dirty="0">
                        <a:solidFill>
                          <a:srgbClr val="000000"/>
                        </a:solidFill>
                        <a:effectLst/>
                        <a:latin typeface="Arial"/>
                      </a:endParaRPr>
                    </a:p>
                  </a:txBody>
                  <a:tcPr marL="9525" marR="9525" marT="9525" marB="0" anchor="b"/>
                </a:tc>
                <a:tc>
                  <a:txBody>
                    <a:bodyPr/>
                    <a:lstStyle/>
                    <a:p>
                      <a:pPr algn="l" fontAlgn="b"/>
                      <a:r>
                        <a:rPr lang="en-GB" sz="2000" u="none" strike="noStrike" dirty="0">
                          <a:effectLst/>
                        </a:rPr>
                        <a:t>Technicians and associate professionals</a:t>
                      </a:r>
                      <a:endParaRPr lang="en-GB" sz="2000" b="0" i="0" u="none" strike="noStrike" dirty="0">
                        <a:solidFill>
                          <a:srgbClr val="000000"/>
                        </a:solidFill>
                        <a:effectLst/>
                        <a:latin typeface="Arial"/>
                      </a:endParaRPr>
                    </a:p>
                  </a:txBody>
                  <a:tcPr marL="9525" marR="9525" marT="9525" marB="0" anchor="b"/>
                </a:tc>
                <a:tc>
                  <a:txBody>
                    <a:bodyPr/>
                    <a:lstStyle/>
                    <a:p>
                      <a:pPr algn="r" fontAlgn="b"/>
                      <a:r>
                        <a:rPr lang="en-GB" sz="2000" u="none" strike="noStrike" dirty="0">
                          <a:effectLst/>
                        </a:rPr>
                        <a:t>50</a:t>
                      </a:r>
                      <a:endParaRPr lang="en-GB" sz="2000" b="0" i="0" u="none" strike="noStrike" dirty="0">
                        <a:solidFill>
                          <a:srgbClr val="000000"/>
                        </a:solidFill>
                        <a:effectLst/>
                        <a:latin typeface="Arial"/>
                      </a:endParaRPr>
                    </a:p>
                  </a:txBody>
                  <a:tcPr marL="9525" marR="9525" marT="9525" marB="0" anchor="b"/>
                </a:tc>
                <a:tc>
                  <a:txBody>
                    <a:bodyPr/>
                    <a:lstStyle/>
                    <a:p>
                      <a:pPr algn="r" fontAlgn="b"/>
                      <a:r>
                        <a:rPr lang="en-GB" sz="2000" u="none" strike="noStrike" dirty="0">
                          <a:effectLst/>
                        </a:rPr>
                        <a:t>50</a:t>
                      </a:r>
                      <a:endParaRPr lang="en-GB" sz="2000" b="0" i="0" u="none" strike="noStrike" dirty="0">
                        <a:solidFill>
                          <a:srgbClr val="000000"/>
                        </a:solidFill>
                        <a:effectLst/>
                        <a:latin typeface="Arial"/>
                      </a:endParaRPr>
                    </a:p>
                  </a:txBody>
                  <a:tcPr marL="9525" marR="9525" marT="9525" marB="0" anchor="b"/>
                </a:tc>
              </a:tr>
              <a:tr h="326805">
                <a:tc>
                  <a:txBody>
                    <a:bodyPr/>
                    <a:lstStyle/>
                    <a:p>
                      <a:pPr algn="ctr" fontAlgn="b"/>
                      <a:r>
                        <a:rPr lang="en-GB" sz="2000" u="none" strike="noStrike" dirty="0">
                          <a:effectLst/>
                        </a:rPr>
                        <a:t>4</a:t>
                      </a:r>
                      <a:endParaRPr lang="en-GB" sz="2000" b="0" i="0" u="none" strike="noStrike" dirty="0">
                        <a:solidFill>
                          <a:srgbClr val="000000"/>
                        </a:solidFill>
                        <a:effectLst/>
                        <a:latin typeface="Arial"/>
                      </a:endParaRPr>
                    </a:p>
                  </a:txBody>
                  <a:tcPr marL="9525" marR="9525" marT="9525" marB="0" anchor="b"/>
                </a:tc>
                <a:tc>
                  <a:txBody>
                    <a:bodyPr/>
                    <a:lstStyle/>
                    <a:p>
                      <a:pPr algn="l" fontAlgn="b"/>
                      <a:r>
                        <a:rPr lang="en-GB" sz="2000" u="none" strike="noStrike" dirty="0">
                          <a:effectLst/>
                        </a:rPr>
                        <a:t>Clerical support workers</a:t>
                      </a:r>
                      <a:endParaRPr lang="en-GB" sz="2000" b="0" i="0" u="none" strike="noStrike" dirty="0">
                        <a:solidFill>
                          <a:srgbClr val="000000"/>
                        </a:solidFill>
                        <a:effectLst/>
                        <a:latin typeface="Arial"/>
                      </a:endParaRPr>
                    </a:p>
                  </a:txBody>
                  <a:tcPr marL="9525" marR="9525" marT="9525" marB="0" anchor="b"/>
                </a:tc>
                <a:tc>
                  <a:txBody>
                    <a:bodyPr/>
                    <a:lstStyle/>
                    <a:p>
                      <a:pPr algn="r" fontAlgn="b"/>
                      <a:r>
                        <a:rPr lang="en-GB" sz="2000" u="none" strike="noStrike" dirty="0">
                          <a:effectLst/>
                        </a:rPr>
                        <a:t>33</a:t>
                      </a:r>
                      <a:endParaRPr lang="en-GB" sz="2000" b="0" i="0" u="none" strike="noStrike" dirty="0">
                        <a:solidFill>
                          <a:srgbClr val="000000"/>
                        </a:solidFill>
                        <a:effectLst/>
                        <a:latin typeface="Arial"/>
                      </a:endParaRPr>
                    </a:p>
                  </a:txBody>
                  <a:tcPr marL="9525" marR="9525" marT="9525" marB="0" anchor="b"/>
                </a:tc>
                <a:tc>
                  <a:txBody>
                    <a:bodyPr/>
                    <a:lstStyle/>
                    <a:p>
                      <a:pPr algn="r" fontAlgn="b"/>
                      <a:r>
                        <a:rPr lang="en-GB" sz="2000" b="1" u="none" strike="noStrike" dirty="0">
                          <a:solidFill>
                            <a:srgbClr val="FF0000"/>
                          </a:solidFill>
                          <a:effectLst/>
                        </a:rPr>
                        <a:t>67</a:t>
                      </a:r>
                      <a:endParaRPr lang="en-GB" sz="2000" b="1" i="0" u="none" strike="noStrike" dirty="0">
                        <a:solidFill>
                          <a:srgbClr val="FF0000"/>
                        </a:solidFill>
                        <a:effectLst/>
                        <a:latin typeface="Arial"/>
                      </a:endParaRPr>
                    </a:p>
                  </a:txBody>
                  <a:tcPr marL="9525" marR="9525" marT="9525" marB="0" anchor="b"/>
                </a:tc>
              </a:tr>
              <a:tr h="326805">
                <a:tc>
                  <a:txBody>
                    <a:bodyPr/>
                    <a:lstStyle/>
                    <a:p>
                      <a:pPr algn="ctr" fontAlgn="b"/>
                      <a:r>
                        <a:rPr lang="en-GB" sz="2000" u="none" strike="noStrike" dirty="0">
                          <a:effectLst/>
                        </a:rPr>
                        <a:t>5</a:t>
                      </a:r>
                      <a:endParaRPr lang="en-GB" sz="2000" b="0" i="0" u="none" strike="noStrike" dirty="0">
                        <a:solidFill>
                          <a:srgbClr val="000000"/>
                        </a:solidFill>
                        <a:effectLst/>
                        <a:latin typeface="Arial"/>
                      </a:endParaRPr>
                    </a:p>
                  </a:txBody>
                  <a:tcPr marL="9525" marR="9525" marT="9525" marB="0" anchor="b"/>
                </a:tc>
                <a:tc>
                  <a:txBody>
                    <a:bodyPr/>
                    <a:lstStyle/>
                    <a:p>
                      <a:pPr algn="l" fontAlgn="b"/>
                      <a:r>
                        <a:rPr lang="en-GB" sz="2000" u="none" strike="noStrike" dirty="0">
                          <a:effectLst/>
                        </a:rPr>
                        <a:t>Service and sales workers</a:t>
                      </a:r>
                      <a:endParaRPr lang="en-GB" sz="2000" b="0" i="0" u="none" strike="noStrike" dirty="0">
                        <a:solidFill>
                          <a:srgbClr val="000000"/>
                        </a:solidFill>
                        <a:effectLst/>
                        <a:latin typeface="Arial"/>
                      </a:endParaRPr>
                    </a:p>
                  </a:txBody>
                  <a:tcPr marL="9525" marR="9525" marT="9525" marB="0" anchor="b"/>
                </a:tc>
                <a:tc>
                  <a:txBody>
                    <a:bodyPr/>
                    <a:lstStyle/>
                    <a:p>
                      <a:pPr algn="r" fontAlgn="b"/>
                      <a:r>
                        <a:rPr lang="en-GB" sz="2000" u="none" strike="noStrike" dirty="0">
                          <a:effectLst/>
                        </a:rPr>
                        <a:t>33</a:t>
                      </a:r>
                      <a:endParaRPr lang="en-GB" sz="2000" b="0" i="0" u="none" strike="noStrike" dirty="0">
                        <a:solidFill>
                          <a:srgbClr val="000000"/>
                        </a:solidFill>
                        <a:effectLst/>
                        <a:latin typeface="Arial"/>
                      </a:endParaRPr>
                    </a:p>
                  </a:txBody>
                  <a:tcPr marL="9525" marR="9525" marT="9525" marB="0" anchor="b"/>
                </a:tc>
                <a:tc>
                  <a:txBody>
                    <a:bodyPr/>
                    <a:lstStyle/>
                    <a:p>
                      <a:pPr algn="r" fontAlgn="b"/>
                      <a:r>
                        <a:rPr lang="en-GB" sz="2000" b="1" u="none" strike="noStrike" dirty="0">
                          <a:solidFill>
                            <a:srgbClr val="FF0000"/>
                          </a:solidFill>
                          <a:effectLst/>
                        </a:rPr>
                        <a:t>67</a:t>
                      </a:r>
                      <a:endParaRPr lang="en-GB" sz="2000" b="1" i="0" u="none" strike="noStrike" dirty="0">
                        <a:solidFill>
                          <a:srgbClr val="FF0000"/>
                        </a:solidFill>
                        <a:effectLst/>
                        <a:latin typeface="Arial"/>
                      </a:endParaRPr>
                    </a:p>
                  </a:txBody>
                  <a:tcPr marL="9525" marR="9525" marT="9525" marB="0" anchor="b"/>
                </a:tc>
              </a:tr>
              <a:tr h="326805">
                <a:tc>
                  <a:txBody>
                    <a:bodyPr/>
                    <a:lstStyle/>
                    <a:p>
                      <a:pPr algn="ctr" fontAlgn="b"/>
                      <a:r>
                        <a:rPr lang="en-GB" sz="2000" u="none" strike="noStrike" dirty="0">
                          <a:effectLst/>
                        </a:rPr>
                        <a:t>6</a:t>
                      </a:r>
                      <a:endParaRPr lang="en-GB" sz="2000" b="0" i="0" u="none" strike="noStrike" dirty="0">
                        <a:solidFill>
                          <a:srgbClr val="000000"/>
                        </a:solidFill>
                        <a:effectLst/>
                        <a:latin typeface="Arial"/>
                      </a:endParaRPr>
                    </a:p>
                  </a:txBody>
                  <a:tcPr marL="9525" marR="9525" marT="9525" marB="0" anchor="b"/>
                </a:tc>
                <a:tc>
                  <a:txBody>
                    <a:bodyPr/>
                    <a:lstStyle/>
                    <a:p>
                      <a:pPr algn="l" fontAlgn="b"/>
                      <a:r>
                        <a:rPr lang="en-GB" sz="2000" u="none" strike="noStrike" dirty="0">
                          <a:effectLst/>
                        </a:rPr>
                        <a:t>Skilled agricultural workers</a:t>
                      </a:r>
                      <a:endParaRPr lang="en-GB" sz="2000" b="0" i="0" u="none" strike="noStrike" dirty="0">
                        <a:solidFill>
                          <a:srgbClr val="000000"/>
                        </a:solidFill>
                        <a:effectLst/>
                        <a:latin typeface="Arial"/>
                      </a:endParaRPr>
                    </a:p>
                  </a:txBody>
                  <a:tcPr marL="9525" marR="9525" marT="9525" marB="0" anchor="b"/>
                </a:tc>
                <a:tc>
                  <a:txBody>
                    <a:bodyPr/>
                    <a:lstStyle/>
                    <a:p>
                      <a:pPr algn="r" fontAlgn="b"/>
                      <a:r>
                        <a:rPr lang="en-GB" sz="2000" b="1" u="none" strike="noStrike" dirty="0">
                          <a:solidFill>
                            <a:srgbClr val="FF0000"/>
                          </a:solidFill>
                          <a:effectLst/>
                        </a:rPr>
                        <a:t>65</a:t>
                      </a:r>
                      <a:endParaRPr lang="en-GB" sz="2000" b="1" i="0" u="none" strike="noStrike" dirty="0">
                        <a:solidFill>
                          <a:srgbClr val="FF0000"/>
                        </a:solidFill>
                        <a:effectLst/>
                        <a:latin typeface="Arial"/>
                      </a:endParaRPr>
                    </a:p>
                  </a:txBody>
                  <a:tcPr marL="9525" marR="9525" marT="9525" marB="0" anchor="b"/>
                </a:tc>
                <a:tc>
                  <a:txBody>
                    <a:bodyPr/>
                    <a:lstStyle/>
                    <a:p>
                      <a:pPr algn="r" fontAlgn="b"/>
                      <a:r>
                        <a:rPr lang="en-GB" sz="2000" u="none" strike="noStrike" dirty="0">
                          <a:effectLst/>
                        </a:rPr>
                        <a:t>35</a:t>
                      </a:r>
                      <a:endParaRPr lang="en-GB" sz="2000" b="0" i="0" u="none" strike="noStrike" dirty="0">
                        <a:solidFill>
                          <a:srgbClr val="000000"/>
                        </a:solidFill>
                        <a:effectLst/>
                        <a:latin typeface="Arial"/>
                      </a:endParaRPr>
                    </a:p>
                  </a:txBody>
                  <a:tcPr marL="9525" marR="9525" marT="9525" marB="0" anchor="b"/>
                </a:tc>
              </a:tr>
              <a:tr h="326805">
                <a:tc>
                  <a:txBody>
                    <a:bodyPr/>
                    <a:lstStyle/>
                    <a:p>
                      <a:pPr algn="ctr" fontAlgn="b"/>
                      <a:r>
                        <a:rPr lang="en-GB" sz="2000" u="none" strike="noStrike" dirty="0">
                          <a:effectLst/>
                        </a:rPr>
                        <a:t>7</a:t>
                      </a:r>
                      <a:endParaRPr lang="en-GB" sz="2000" b="0" i="0" u="none" strike="noStrike" dirty="0">
                        <a:solidFill>
                          <a:srgbClr val="000000"/>
                        </a:solidFill>
                        <a:effectLst/>
                        <a:latin typeface="Arial"/>
                      </a:endParaRPr>
                    </a:p>
                  </a:txBody>
                  <a:tcPr marL="9525" marR="9525" marT="9525" marB="0" anchor="b"/>
                </a:tc>
                <a:tc>
                  <a:txBody>
                    <a:bodyPr/>
                    <a:lstStyle/>
                    <a:p>
                      <a:pPr algn="l" fontAlgn="b"/>
                      <a:r>
                        <a:rPr lang="en-GB" sz="2000" u="none" strike="noStrike" dirty="0">
                          <a:effectLst/>
                        </a:rPr>
                        <a:t>Craft and related trades workers</a:t>
                      </a:r>
                      <a:endParaRPr lang="en-GB" sz="2000" b="0" i="0" u="none" strike="noStrike" dirty="0">
                        <a:solidFill>
                          <a:srgbClr val="000000"/>
                        </a:solidFill>
                        <a:effectLst/>
                        <a:latin typeface="Arial"/>
                      </a:endParaRPr>
                    </a:p>
                  </a:txBody>
                  <a:tcPr marL="9525" marR="9525" marT="9525" marB="0" anchor="b"/>
                </a:tc>
                <a:tc>
                  <a:txBody>
                    <a:bodyPr/>
                    <a:lstStyle/>
                    <a:p>
                      <a:pPr algn="r" fontAlgn="b"/>
                      <a:r>
                        <a:rPr lang="en-GB" sz="2000" b="1" u="none" strike="noStrike" dirty="0">
                          <a:solidFill>
                            <a:srgbClr val="FF0000"/>
                          </a:solidFill>
                          <a:effectLst/>
                        </a:rPr>
                        <a:t>88</a:t>
                      </a:r>
                      <a:endParaRPr lang="en-GB" sz="2000" b="1" i="0" u="none" strike="noStrike" dirty="0">
                        <a:solidFill>
                          <a:srgbClr val="FF0000"/>
                        </a:solidFill>
                        <a:effectLst/>
                        <a:latin typeface="Arial"/>
                      </a:endParaRPr>
                    </a:p>
                  </a:txBody>
                  <a:tcPr marL="9525" marR="9525" marT="9525" marB="0" anchor="b"/>
                </a:tc>
                <a:tc>
                  <a:txBody>
                    <a:bodyPr/>
                    <a:lstStyle/>
                    <a:p>
                      <a:pPr algn="r" fontAlgn="b"/>
                      <a:r>
                        <a:rPr lang="en-GB" sz="2000" u="none" strike="noStrike" dirty="0">
                          <a:effectLst/>
                        </a:rPr>
                        <a:t>13</a:t>
                      </a:r>
                      <a:endParaRPr lang="en-GB" sz="2000" b="0" i="0" u="none" strike="noStrike" dirty="0">
                        <a:solidFill>
                          <a:srgbClr val="000000"/>
                        </a:solidFill>
                        <a:effectLst/>
                        <a:latin typeface="Arial"/>
                      </a:endParaRPr>
                    </a:p>
                  </a:txBody>
                  <a:tcPr marL="9525" marR="9525" marT="9525" marB="0" anchor="b"/>
                </a:tc>
              </a:tr>
              <a:tr h="326805">
                <a:tc>
                  <a:txBody>
                    <a:bodyPr/>
                    <a:lstStyle/>
                    <a:p>
                      <a:pPr algn="ctr" fontAlgn="b"/>
                      <a:r>
                        <a:rPr lang="en-GB" sz="2000" u="none" strike="noStrike" dirty="0">
                          <a:effectLst/>
                        </a:rPr>
                        <a:t>8</a:t>
                      </a:r>
                      <a:endParaRPr lang="en-GB" sz="2000" b="0" i="0" u="none" strike="noStrike" dirty="0">
                        <a:solidFill>
                          <a:srgbClr val="000000"/>
                        </a:solidFill>
                        <a:effectLst/>
                        <a:latin typeface="Arial"/>
                      </a:endParaRPr>
                    </a:p>
                  </a:txBody>
                  <a:tcPr marL="9525" marR="9525" marT="9525" marB="0" anchor="b"/>
                </a:tc>
                <a:tc>
                  <a:txBody>
                    <a:bodyPr/>
                    <a:lstStyle/>
                    <a:p>
                      <a:pPr algn="l" fontAlgn="b"/>
                      <a:r>
                        <a:rPr lang="en-GB" sz="2000" u="none" strike="noStrike" dirty="0">
                          <a:effectLst/>
                        </a:rPr>
                        <a:t>Plant and machine operators</a:t>
                      </a:r>
                      <a:endParaRPr lang="en-GB" sz="2000" b="0" i="0" u="none" strike="noStrike" dirty="0">
                        <a:solidFill>
                          <a:srgbClr val="000000"/>
                        </a:solidFill>
                        <a:effectLst/>
                        <a:latin typeface="Arial"/>
                      </a:endParaRPr>
                    </a:p>
                  </a:txBody>
                  <a:tcPr marL="9525" marR="9525" marT="9525" marB="0" anchor="b"/>
                </a:tc>
                <a:tc>
                  <a:txBody>
                    <a:bodyPr/>
                    <a:lstStyle/>
                    <a:p>
                      <a:pPr algn="r" fontAlgn="b"/>
                      <a:r>
                        <a:rPr lang="en-GB" sz="2000" b="1" u="none" strike="noStrike" dirty="0">
                          <a:solidFill>
                            <a:srgbClr val="FF0000"/>
                          </a:solidFill>
                          <a:effectLst/>
                        </a:rPr>
                        <a:t>85</a:t>
                      </a:r>
                      <a:endParaRPr lang="en-GB" sz="2000" b="1" i="0" u="none" strike="noStrike" dirty="0">
                        <a:solidFill>
                          <a:srgbClr val="FF0000"/>
                        </a:solidFill>
                        <a:effectLst/>
                        <a:latin typeface="Arial"/>
                      </a:endParaRPr>
                    </a:p>
                  </a:txBody>
                  <a:tcPr marL="9525" marR="9525" marT="9525" marB="0" anchor="b"/>
                </a:tc>
                <a:tc>
                  <a:txBody>
                    <a:bodyPr/>
                    <a:lstStyle/>
                    <a:p>
                      <a:pPr algn="r" fontAlgn="b"/>
                      <a:r>
                        <a:rPr lang="en-GB" sz="2000" u="none" strike="noStrike" dirty="0">
                          <a:effectLst/>
                        </a:rPr>
                        <a:t>15</a:t>
                      </a:r>
                      <a:endParaRPr lang="en-GB" sz="2000" b="0" i="0" u="none" strike="noStrike" dirty="0">
                        <a:solidFill>
                          <a:srgbClr val="000000"/>
                        </a:solidFill>
                        <a:effectLst/>
                        <a:latin typeface="Arial"/>
                      </a:endParaRPr>
                    </a:p>
                  </a:txBody>
                  <a:tcPr marL="9525" marR="9525" marT="9525" marB="0" anchor="b"/>
                </a:tc>
              </a:tr>
              <a:tr h="326805">
                <a:tc>
                  <a:txBody>
                    <a:bodyPr/>
                    <a:lstStyle/>
                    <a:p>
                      <a:pPr algn="ctr" fontAlgn="b"/>
                      <a:r>
                        <a:rPr lang="en-GB" sz="2000" u="none" strike="noStrike" dirty="0">
                          <a:effectLst/>
                        </a:rPr>
                        <a:t>9</a:t>
                      </a:r>
                      <a:endParaRPr lang="en-GB" sz="2000" b="0" i="0" u="none" strike="noStrike" dirty="0">
                        <a:solidFill>
                          <a:srgbClr val="000000"/>
                        </a:solidFill>
                        <a:effectLst/>
                        <a:latin typeface="Arial"/>
                      </a:endParaRPr>
                    </a:p>
                  </a:txBody>
                  <a:tcPr marL="9525" marR="9525" marT="9525" marB="0" anchor="b"/>
                </a:tc>
                <a:tc>
                  <a:txBody>
                    <a:bodyPr/>
                    <a:lstStyle/>
                    <a:p>
                      <a:pPr algn="l" fontAlgn="b"/>
                      <a:r>
                        <a:rPr lang="en-GB" sz="2000" u="none" strike="noStrike" dirty="0">
                          <a:effectLst/>
                        </a:rPr>
                        <a:t>Elementary occupations</a:t>
                      </a:r>
                      <a:endParaRPr lang="en-GB" sz="2000" b="0" i="0" u="none" strike="noStrike" dirty="0">
                        <a:solidFill>
                          <a:srgbClr val="000000"/>
                        </a:solidFill>
                        <a:effectLst/>
                        <a:latin typeface="Arial"/>
                      </a:endParaRPr>
                    </a:p>
                  </a:txBody>
                  <a:tcPr marL="9525" marR="9525" marT="9525" marB="0" anchor="b"/>
                </a:tc>
                <a:tc>
                  <a:txBody>
                    <a:bodyPr/>
                    <a:lstStyle/>
                    <a:p>
                      <a:pPr algn="r" fontAlgn="b"/>
                      <a:r>
                        <a:rPr lang="en-GB" sz="2000" u="none" strike="noStrike" dirty="0">
                          <a:effectLst/>
                        </a:rPr>
                        <a:t>51</a:t>
                      </a:r>
                      <a:endParaRPr lang="en-GB" sz="2000" b="0" i="0" u="none" strike="noStrike" dirty="0">
                        <a:solidFill>
                          <a:srgbClr val="000000"/>
                        </a:solidFill>
                        <a:effectLst/>
                        <a:latin typeface="Arial"/>
                      </a:endParaRPr>
                    </a:p>
                  </a:txBody>
                  <a:tcPr marL="9525" marR="9525" marT="9525" marB="0" anchor="b"/>
                </a:tc>
                <a:tc>
                  <a:txBody>
                    <a:bodyPr/>
                    <a:lstStyle/>
                    <a:p>
                      <a:pPr algn="r" fontAlgn="b"/>
                      <a:r>
                        <a:rPr lang="en-GB" sz="2000" u="none" strike="noStrike" dirty="0">
                          <a:effectLst/>
                        </a:rPr>
                        <a:t>49</a:t>
                      </a:r>
                      <a:endParaRPr lang="en-GB" sz="2000" b="0" i="0" u="none" strike="noStrike" dirty="0">
                        <a:solidFill>
                          <a:srgbClr val="000000"/>
                        </a:solidFill>
                        <a:effectLst/>
                        <a:latin typeface="Arial"/>
                      </a:endParaRPr>
                    </a:p>
                  </a:txBody>
                  <a:tcPr marL="9525" marR="9525" marT="9525" marB="0" anchor="b"/>
                </a:tc>
              </a:tr>
              <a:tr h="326805">
                <a:tc>
                  <a:txBody>
                    <a:bodyPr/>
                    <a:lstStyle/>
                    <a:p>
                      <a:pPr algn="ctr" fontAlgn="b"/>
                      <a:endParaRPr lang="en-GB" sz="2000" b="0" i="0" u="none" strike="noStrike" dirty="0">
                        <a:solidFill>
                          <a:srgbClr val="000000"/>
                        </a:solidFill>
                        <a:effectLst/>
                        <a:latin typeface="Arial"/>
                      </a:endParaRPr>
                    </a:p>
                  </a:txBody>
                  <a:tcPr marL="9525" marR="9525" marT="9525" marB="0" anchor="b"/>
                </a:tc>
                <a:tc>
                  <a:txBody>
                    <a:bodyPr/>
                    <a:lstStyle/>
                    <a:p>
                      <a:pPr algn="l" fontAlgn="b"/>
                      <a:r>
                        <a:rPr lang="en-GB" sz="2000" b="1" u="none" strike="noStrike" dirty="0">
                          <a:effectLst/>
                        </a:rPr>
                        <a:t>Total</a:t>
                      </a:r>
                      <a:endParaRPr lang="en-GB" sz="2000" b="1" i="0" u="none" strike="noStrike" dirty="0">
                        <a:solidFill>
                          <a:srgbClr val="000000"/>
                        </a:solidFill>
                        <a:effectLst/>
                        <a:latin typeface="Arial"/>
                      </a:endParaRPr>
                    </a:p>
                  </a:txBody>
                  <a:tcPr marL="9525" marR="9525" marT="9525" marB="0" anchor="b"/>
                </a:tc>
                <a:tc>
                  <a:txBody>
                    <a:bodyPr/>
                    <a:lstStyle/>
                    <a:p>
                      <a:pPr algn="r" fontAlgn="b"/>
                      <a:r>
                        <a:rPr lang="en-GB" sz="2000" b="1" u="none" strike="noStrike" dirty="0">
                          <a:effectLst/>
                        </a:rPr>
                        <a:t>55</a:t>
                      </a:r>
                      <a:endParaRPr lang="en-GB" sz="2000" b="1" i="0" u="none" strike="noStrike" dirty="0">
                        <a:solidFill>
                          <a:srgbClr val="000000"/>
                        </a:solidFill>
                        <a:effectLst/>
                        <a:latin typeface="Arial"/>
                      </a:endParaRPr>
                    </a:p>
                  </a:txBody>
                  <a:tcPr marL="9525" marR="9525" marT="9525" marB="0" anchor="b"/>
                </a:tc>
                <a:tc>
                  <a:txBody>
                    <a:bodyPr/>
                    <a:lstStyle/>
                    <a:p>
                      <a:pPr algn="r" fontAlgn="b"/>
                      <a:r>
                        <a:rPr lang="en-GB" sz="2000" b="1" u="none" strike="noStrike" dirty="0">
                          <a:effectLst/>
                        </a:rPr>
                        <a:t>45</a:t>
                      </a:r>
                      <a:endParaRPr lang="en-GB" sz="2000" b="1" i="0" u="none" strike="noStrike" dirty="0">
                        <a:solidFill>
                          <a:srgbClr val="000000"/>
                        </a:solidFill>
                        <a:effectLst/>
                        <a:latin typeface="Arial"/>
                      </a:endParaRPr>
                    </a:p>
                  </a:txBody>
                  <a:tcPr marL="9525" marR="9525" marT="9525" marB="0" anchor="b"/>
                </a:tc>
              </a:tr>
            </a:tbl>
          </a:graphicData>
        </a:graphic>
      </p:graphicFrame>
      <p:sp>
        <p:nvSpPr>
          <p:cNvPr id="7" name="TextBox 6"/>
          <p:cNvSpPr txBox="1"/>
          <p:nvPr/>
        </p:nvSpPr>
        <p:spPr>
          <a:xfrm>
            <a:off x="529537" y="5877272"/>
            <a:ext cx="8280920" cy="830997"/>
          </a:xfrm>
          <a:prstGeom prst="rect">
            <a:avLst/>
          </a:prstGeom>
          <a:noFill/>
        </p:spPr>
        <p:txBody>
          <a:bodyPr wrap="square" rtlCol="0">
            <a:spAutoFit/>
          </a:bodyPr>
          <a:lstStyle/>
          <a:p>
            <a:pPr algn="r"/>
            <a:r>
              <a:rPr lang="en-GB" sz="1600" dirty="0"/>
              <a:t>Note: Based on ISCO-08 1-digit code.</a:t>
            </a:r>
          </a:p>
          <a:p>
            <a:pPr algn="r"/>
            <a:r>
              <a:rPr lang="en-GB" sz="1600" dirty="0"/>
              <a:t>Armed forces occupations (0) are omitted due to the very small number of occurrences</a:t>
            </a:r>
            <a:r>
              <a:rPr lang="en-GB" sz="1600" dirty="0" smtClean="0"/>
              <a:t>.</a:t>
            </a:r>
          </a:p>
          <a:p>
            <a:pPr algn="r"/>
            <a:r>
              <a:rPr lang="en-GB" sz="1600" dirty="0" smtClean="0"/>
              <a:t>Source: 2010 European Working Conditions Survey (extracted from  Parent-</a:t>
            </a:r>
            <a:r>
              <a:rPr lang="en-GB" sz="1600" dirty="0" err="1" smtClean="0"/>
              <a:t>Thirion</a:t>
            </a:r>
            <a:r>
              <a:rPr lang="en-GB" sz="1600" dirty="0" smtClean="0"/>
              <a:t> </a:t>
            </a:r>
            <a:r>
              <a:rPr lang="en-GB" sz="1600" dirty="0"/>
              <a:t>et </a:t>
            </a:r>
            <a:r>
              <a:rPr lang="en-GB" sz="1600" dirty="0" smtClean="0"/>
              <a:t>al, 2012)</a:t>
            </a:r>
            <a:endParaRPr lang="en-GB" sz="1600" dirty="0"/>
          </a:p>
        </p:txBody>
      </p:sp>
    </p:spTree>
    <p:extLst>
      <p:ext uri="{BB962C8B-B14F-4D97-AF65-F5344CB8AC3E}">
        <p14:creationId xmlns:p14="http://schemas.microsoft.com/office/powerpoint/2010/main" val="13240275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en-GB" altLang="en-US" sz="3200" b="1" dirty="0">
                <a:solidFill>
                  <a:srgbClr val="4F81BD"/>
                </a:solidFill>
              </a:rPr>
              <a:t>Gender segregation of industrial </a:t>
            </a:r>
            <a:r>
              <a:rPr lang="en-GB" altLang="en-US" sz="3200" b="1" dirty="0" smtClean="0">
                <a:solidFill>
                  <a:srgbClr val="4F81BD"/>
                </a:solidFill>
              </a:rPr>
              <a:t>sectors, EU-27 </a:t>
            </a:r>
            <a:r>
              <a:rPr lang="en-GB" altLang="en-US" sz="3200" b="1" dirty="0">
                <a:solidFill>
                  <a:srgbClr val="4F81BD"/>
                </a:solidFill>
              </a:rPr>
              <a:t>(%)</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15182771"/>
              </p:ext>
            </p:extLst>
          </p:nvPr>
        </p:nvGraphicFramePr>
        <p:xfrm>
          <a:off x="457200" y="1052736"/>
          <a:ext cx="8229600" cy="5073427"/>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3275856" y="6165304"/>
            <a:ext cx="5328592" cy="338554"/>
          </a:xfrm>
          <a:prstGeom prst="rect">
            <a:avLst/>
          </a:prstGeom>
          <a:noFill/>
        </p:spPr>
        <p:txBody>
          <a:bodyPr wrap="square" rtlCol="0">
            <a:spAutoFit/>
          </a:bodyPr>
          <a:lstStyle/>
          <a:p>
            <a:pPr lvl="0"/>
            <a:r>
              <a:rPr lang="en-GB" sz="1600" dirty="0">
                <a:solidFill>
                  <a:prstClr val="black"/>
                </a:solidFill>
              </a:rPr>
              <a:t>Source: </a:t>
            </a:r>
            <a:r>
              <a:rPr lang="en-GB" sz="1600" dirty="0" smtClean="0">
                <a:solidFill>
                  <a:prstClr val="black"/>
                </a:solidFill>
              </a:rPr>
              <a:t>2010 European </a:t>
            </a:r>
            <a:r>
              <a:rPr lang="en-GB" sz="1600" dirty="0">
                <a:solidFill>
                  <a:prstClr val="black"/>
                </a:solidFill>
              </a:rPr>
              <a:t>Working Conditions Survey, </a:t>
            </a:r>
            <a:r>
              <a:rPr lang="en-GB" sz="1600" dirty="0" smtClean="0">
                <a:solidFill>
                  <a:prstClr val="black"/>
                </a:solidFill>
              </a:rPr>
              <a:t>n=33,218</a:t>
            </a:r>
            <a:endParaRPr lang="en-GB" sz="1600" dirty="0">
              <a:solidFill>
                <a:prstClr val="black"/>
              </a:solidFill>
            </a:endParaRPr>
          </a:p>
        </p:txBody>
      </p:sp>
    </p:spTree>
    <p:extLst>
      <p:ext uri="{BB962C8B-B14F-4D97-AF65-F5344CB8AC3E}">
        <p14:creationId xmlns:p14="http://schemas.microsoft.com/office/powerpoint/2010/main" val="33338380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b="1" dirty="0" smtClean="0">
                <a:solidFill>
                  <a:schemeClr val="accent1"/>
                </a:solidFill>
              </a:rPr>
              <a:t>Gender, working-time </a:t>
            </a:r>
            <a:r>
              <a:rPr lang="en-GB" b="1" dirty="0">
                <a:solidFill>
                  <a:schemeClr val="accent1"/>
                </a:solidFill>
              </a:rPr>
              <a:t>and work-life balance</a:t>
            </a:r>
            <a:endParaRPr lang="en-GB" dirty="0"/>
          </a:p>
        </p:txBody>
      </p:sp>
    </p:spTree>
    <p:extLst>
      <p:ext uri="{BB962C8B-B14F-4D97-AF65-F5344CB8AC3E}">
        <p14:creationId xmlns:p14="http://schemas.microsoft.com/office/powerpoint/2010/main" val="41202524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568952" cy="1143000"/>
          </a:xfrm>
        </p:spPr>
        <p:txBody>
          <a:bodyPr>
            <a:noAutofit/>
          </a:bodyPr>
          <a:lstStyle/>
          <a:p>
            <a:r>
              <a:rPr lang="en-GB" sz="3600" b="1" dirty="0" smtClean="0">
                <a:solidFill>
                  <a:srgbClr val="4F81BD"/>
                </a:solidFill>
              </a:rPr>
              <a:t>Volume of working hours by gender, EU-27</a:t>
            </a:r>
            <a:endParaRPr lang="en-GB" sz="3600" dirty="0"/>
          </a:p>
        </p:txBody>
      </p:sp>
      <p:sp>
        <p:nvSpPr>
          <p:cNvPr id="3" name="TextBox 2"/>
          <p:cNvSpPr txBox="1"/>
          <p:nvPr/>
        </p:nvSpPr>
        <p:spPr>
          <a:xfrm>
            <a:off x="3347864" y="6237312"/>
            <a:ext cx="5796136" cy="338554"/>
          </a:xfrm>
          <a:prstGeom prst="rect">
            <a:avLst/>
          </a:prstGeom>
          <a:noFill/>
        </p:spPr>
        <p:txBody>
          <a:bodyPr wrap="square" rtlCol="0">
            <a:spAutoFit/>
          </a:bodyPr>
          <a:lstStyle/>
          <a:p>
            <a:r>
              <a:rPr lang="en-GB" sz="1600" dirty="0" smtClean="0"/>
              <a:t>Source: 2010 European Working Conditions Survey, n=32,826</a:t>
            </a:r>
            <a:endParaRPr lang="en-GB" sz="1600" dirty="0"/>
          </a:p>
        </p:txBody>
      </p:sp>
      <p:graphicFrame>
        <p:nvGraphicFramePr>
          <p:cNvPr id="7" name="Chart 6"/>
          <p:cNvGraphicFramePr>
            <a:graphicFrameLocks/>
          </p:cNvGraphicFramePr>
          <p:nvPr>
            <p:extLst>
              <p:ext uri="{D42A27DB-BD31-4B8C-83A1-F6EECF244321}">
                <p14:modId xmlns:p14="http://schemas.microsoft.com/office/powerpoint/2010/main" val="2909520766"/>
              </p:ext>
            </p:extLst>
          </p:nvPr>
        </p:nvGraphicFramePr>
        <p:xfrm>
          <a:off x="395536" y="1340768"/>
          <a:ext cx="8424936" cy="468052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733932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300" b="1" dirty="0">
                <a:solidFill>
                  <a:schemeClr val="accent1"/>
                </a:solidFill>
              </a:rPr>
              <a:t>Poor fit of working hours with family or social commitments, by age and gender, EU27 (%)</a:t>
            </a:r>
            <a:endParaRPr lang="en-GB" sz="3300" dirty="0">
              <a:solidFill>
                <a:schemeClr val="accent1"/>
              </a:solidFill>
            </a:endParaRPr>
          </a:p>
        </p:txBody>
      </p:sp>
      <p:pic>
        <p:nvPicPr>
          <p:cNvPr id="4098" name="Picture 2"/>
          <p:cNvPicPr>
            <a:picLocks noGrp="1" noChangeAspect="1" noChangeArrowheads="1"/>
          </p:cNvPicPr>
          <p:nvPr>
            <p:ph idx="1"/>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467544" y="2060848"/>
            <a:ext cx="8208911" cy="4104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539552" y="6287834"/>
            <a:ext cx="8208912" cy="338554"/>
          </a:xfrm>
          <a:prstGeom prst="rect">
            <a:avLst/>
          </a:prstGeom>
          <a:noFill/>
        </p:spPr>
        <p:txBody>
          <a:bodyPr wrap="square" rtlCol="0">
            <a:spAutoFit/>
          </a:bodyPr>
          <a:lstStyle/>
          <a:p>
            <a:r>
              <a:rPr lang="en-GB" sz="1600" dirty="0"/>
              <a:t>Source: 2010 European Working Conditions Survey (extracted from  Parent-</a:t>
            </a:r>
            <a:r>
              <a:rPr lang="en-GB" sz="1600" dirty="0" err="1"/>
              <a:t>Thirion</a:t>
            </a:r>
            <a:r>
              <a:rPr lang="en-GB" sz="1600" dirty="0"/>
              <a:t> et al, 2012</a:t>
            </a:r>
            <a:r>
              <a:rPr lang="en-GB" sz="1600" dirty="0" smtClean="0"/>
              <a:t>)</a:t>
            </a:r>
            <a:endParaRPr lang="en-GB" dirty="0"/>
          </a:p>
        </p:txBody>
      </p:sp>
    </p:spTree>
    <p:extLst>
      <p:ext uri="{BB962C8B-B14F-4D97-AF65-F5344CB8AC3E}">
        <p14:creationId xmlns:p14="http://schemas.microsoft.com/office/powerpoint/2010/main" val="2770414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
            </a:r>
            <a:br>
              <a:rPr lang="en-GB" b="1" dirty="0" smtClean="0"/>
            </a:br>
            <a:r>
              <a:rPr lang="en-GB" sz="4000" b="1" dirty="0">
                <a:solidFill>
                  <a:schemeClr val="accent1"/>
                </a:solidFill>
              </a:rPr>
              <a:t>Composite working time (in hours) by gender and family </a:t>
            </a:r>
            <a:r>
              <a:rPr lang="en-GB" sz="4000" b="1" dirty="0" smtClean="0">
                <a:solidFill>
                  <a:schemeClr val="accent1"/>
                </a:solidFill>
              </a:rPr>
              <a:t>situation, EU-27</a:t>
            </a:r>
            <a:r>
              <a:rPr lang="en-GB" b="1" dirty="0"/>
              <a:t/>
            </a:r>
            <a:br>
              <a:rPr lang="en-GB" b="1" dirty="0"/>
            </a:br>
            <a:endParaRPr lang="en-GB" dirty="0"/>
          </a:p>
        </p:txBody>
      </p:sp>
      <p:pic>
        <p:nvPicPr>
          <p:cNvPr id="6146" name="Picture 2"/>
          <p:cNvPicPr>
            <a:picLocks noGrp="1" noChangeAspect="1" noChangeArrowheads="1"/>
          </p:cNvPicPr>
          <p:nvPr>
            <p:ph idx="1"/>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467544" y="2060848"/>
            <a:ext cx="8280920" cy="4248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539552" y="6287834"/>
            <a:ext cx="8208912" cy="338554"/>
          </a:xfrm>
          <a:prstGeom prst="rect">
            <a:avLst/>
          </a:prstGeom>
          <a:noFill/>
        </p:spPr>
        <p:txBody>
          <a:bodyPr wrap="square" rtlCol="0">
            <a:spAutoFit/>
          </a:bodyPr>
          <a:lstStyle/>
          <a:p>
            <a:r>
              <a:rPr lang="en-GB" sz="1600" dirty="0"/>
              <a:t>Source: 2010 European Working Conditions Survey (extracted from  Parent-</a:t>
            </a:r>
            <a:r>
              <a:rPr lang="en-GB" sz="1600" dirty="0" err="1"/>
              <a:t>Thirion</a:t>
            </a:r>
            <a:r>
              <a:rPr lang="en-GB" sz="1600" dirty="0"/>
              <a:t> et al, 2012</a:t>
            </a:r>
            <a:r>
              <a:rPr lang="en-GB" sz="1600" dirty="0" smtClean="0"/>
              <a:t>)</a:t>
            </a:r>
            <a:endParaRPr lang="en-GB" dirty="0"/>
          </a:p>
        </p:txBody>
      </p:sp>
    </p:spTree>
    <p:extLst>
      <p:ext uri="{BB962C8B-B14F-4D97-AF65-F5344CB8AC3E}">
        <p14:creationId xmlns:p14="http://schemas.microsoft.com/office/powerpoint/2010/main" val="13375072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1877</TotalTime>
  <Words>3774</Words>
  <Application>Microsoft Office PowerPoint</Application>
  <PresentationFormat>Presentazione su schermo (4:3)</PresentationFormat>
  <Paragraphs>540</Paragraphs>
  <Slides>35</Slides>
  <Notes>35</Notes>
  <HiddenSlides>9</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35</vt:i4>
      </vt:variant>
    </vt:vector>
  </HeadingPairs>
  <TitlesOfParts>
    <vt:vector size="43" baseType="lpstr">
      <vt:lpstr>SimSun</vt:lpstr>
      <vt:lpstr>Arial</vt:lpstr>
      <vt:lpstr>Calibri</vt:lpstr>
      <vt:lpstr>Georgia</vt:lpstr>
      <vt:lpstr>Times</vt:lpstr>
      <vt:lpstr>Times New Roman</vt:lpstr>
      <vt:lpstr>Wingdings</vt:lpstr>
      <vt:lpstr>Office Theme</vt:lpstr>
      <vt:lpstr>Gender, working conditions and health - headlines from the European Working Conditions Survey</vt:lpstr>
      <vt:lpstr>Introduction – why are there gender inequalities?</vt:lpstr>
      <vt:lpstr>Basic gender gaps in employment</vt:lpstr>
      <vt:lpstr>Occupational segregation, by gender, EU-27 (%)</vt:lpstr>
      <vt:lpstr>Gender segregation of industrial sectors, EU-27 (%)</vt:lpstr>
      <vt:lpstr>Gender, working-time and work-life balance</vt:lpstr>
      <vt:lpstr>Volume of working hours by gender, EU-27</vt:lpstr>
      <vt:lpstr>Poor fit of working hours with family or social commitments, by age and gender, EU27 (%)</vt:lpstr>
      <vt:lpstr> Composite working time (in hours) by gender and family situation, EU-27 </vt:lpstr>
      <vt:lpstr>Gender and Hazardous working conditions </vt:lpstr>
      <vt:lpstr>Exposure to physical risks, by gender  (% exposed quarter of the time or more), EU-27 </vt:lpstr>
      <vt:lpstr>Exposure to combined physical risks, by gender &amp; age, EU-27</vt:lpstr>
      <vt:lpstr>Exposure to combined physical risks, by occupation, EU-27</vt:lpstr>
      <vt:lpstr>Bullying, harassment and discrimination</vt:lpstr>
      <vt:lpstr>Gender and work intensity - time pressures</vt:lpstr>
      <vt:lpstr>% who work at high speed, by gender and occupation, EU27 (%)</vt:lpstr>
      <vt:lpstr>% who do not have enough time, by gender and occupation, EU27 (%)</vt:lpstr>
      <vt:lpstr>Gender and health/well-being outcomes</vt:lpstr>
      <vt:lpstr>Workers’ perception that their job puts their health and safety at risk, by occupation and gender, EU-27 (%)</vt:lpstr>
      <vt:lpstr>Health problems in the last 12 months, EU-27 (%)</vt:lpstr>
      <vt:lpstr>Poor general health, EU-27 (%)</vt:lpstr>
      <vt:lpstr>Mental health at risk (WHO-5), EU-27 (%)</vt:lpstr>
      <vt:lpstr>Wellbeing across occupations, EU-27</vt:lpstr>
      <vt:lpstr>Conclusions</vt:lpstr>
      <vt:lpstr>References</vt:lpstr>
      <vt:lpstr>END OF PRESENTATION  Background slides (reference only)</vt:lpstr>
      <vt:lpstr>Women’s employment rate (aged 15-64) and gender gap (%), 2013</vt:lpstr>
      <vt:lpstr>% of the employed (aged 15-64) who work part-time, 2013</vt:lpstr>
      <vt:lpstr>% Employees with a temporary contract (fixed term or temporary agency), EU-27</vt:lpstr>
      <vt:lpstr>% of the employed with more than one job, EU-27</vt:lpstr>
      <vt:lpstr>Gender segregation of industrial sectors, EU-27 (%)</vt:lpstr>
      <vt:lpstr>Distribution of male and female workers by ‘gendered occupations’, EU-27 (%)</vt:lpstr>
      <vt:lpstr>Handling angry clients (almost) all the time, by gender and age, EU27 (%)</vt:lpstr>
      <vt:lpstr>% who work to tight deadlines, by gender and occupation, EU27 (%)</vt:lpstr>
      <vt:lpstr>Ability to do job at age 60, EU-27 (%)</vt:lpstr>
    </vt:vector>
  </TitlesOfParts>
  <Company>University of Manchester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Which fathers are the most involved in taking care of their toddlers in the UK?  An investigation of the predictors of paternal involvement</dc:title>
  <dc:creator>Helen Norman</dc:creator>
  <cp:lastModifiedBy>Emilio Gatti</cp:lastModifiedBy>
  <cp:revision>310</cp:revision>
  <cp:lastPrinted>2015-03-03T13:56:39Z</cp:lastPrinted>
  <dcterms:created xsi:type="dcterms:W3CDTF">2014-06-18T09:19:45Z</dcterms:created>
  <dcterms:modified xsi:type="dcterms:W3CDTF">2016-01-06T11:11:48Z</dcterms:modified>
</cp:coreProperties>
</file>