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xls" ContentType="application/vnd.ms-excel"/>
  <Default Extension="wmf" ContentType="image/x-w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heme/themeOverride1.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theme/themeOverride2.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4.xml" ContentType="application/vnd.openxmlformats-officedocument.drawingml.chart+xml"/>
  <Override PartName="/ppt/theme/themeOverride3.xml" ContentType="application/vnd.openxmlformats-officedocument.themeOverride+xml"/>
  <Override PartName="/ppt/notesSlides/notesSlide25.xml" ContentType="application/vnd.openxmlformats-officedocument.presentationml.notesSlide+xml"/>
  <Override PartName="/ppt/charts/chart5.xml" ContentType="application/vnd.openxmlformats-officedocument.drawingml.chart+xml"/>
  <Override PartName="/ppt/drawings/drawing1.xml" ContentType="application/vnd.openxmlformats-officedocument.drawingml.chartshapes+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9" r:id="rId2"/>
  </p:sldMasterIdLst>
  <p:notesMasterIdLst>
    <p:notesMasterId r:id="rId48"/>
  </p:notesMasterIdLst>
  <p:sldIdLst>
    <p:sldId id="259" r:id="rId3"/>
    <p:sldId id="307" r:id="rId4"/>
    <p:sldId id="275" r:id="rId5"/>
    <p:sldId id="265" r:id="rId6"/>
    <p:sldId id="263" r:id="rId7"/>
    <p:sldId id="276" r:id="rId8"/>
    <p:sldId id="300" r:id="rId9"/>
    <p:sldId id="306" r:id="rId10"/>
    <p:sldId id="308" r:id="rId11"/>
    <p:sldId id="278" r:id="rId12"/>
    <p:sldId id="279" r:id="rId13"/>
    <p:sldId id="302" r:id="rId14"/>
    <p:sldId id="266" r:id="rId15"/>
    <p:sldId id="280" r:id="rId16"/>
    <p:sldId id="281" r:id="rId17"/>
    <p:sldId id="282" r:id="rId18"/>
    <p:sldId id="290" r:id="rId19"/>
    <p:sldId id="292" r:id="rId20"/>
    <p:sldId id="291" r:id="rId21"/>
    <p:sldId id="298" r:id="rId22"/>
    <p:sldId id="299" r:id="rId23"/>
    <p:sldId id="301" r:id="rId24"/>
    <p:sldId id="264" r:id="rId25"/>
    <p:sldId id="260" r:id="rId26"/>
    <p:sldId id="283" r:id="rId27"/>
    <p:sldId id="284" r:id="rId28"/>
    <p:sldId id="294" r:id="rId29"/>
    <p:sldId id="297" r:id="rId30"/>
    <p:sldId id="295" r:id="rId31"/>
    <p:sldId id="285" r:id="rId32"/>
    <p:sldId id="286" r:id="rId33"/>
    <p:sldId id="287" r:id="rId34"/>
    <p:sldId id="293" r:id="rId35"/>
    <p:sldId id="267" r:id="rId36"/>
    <p:sldId id="268" r:id="rId37"/>
    <p:sldId id="269" r:id="rId38"/>
    <p:sldId id="289" r:id="rId39"/>
    <p:sldId id="296" r:id="rId40"/>
    <p:sldId id="274" r:id="rId41"/>
    <p:sldId id="271" r:id="rId42"/>
    <p:sldId id="272" r:id="rId43"/>
    <p:sldId id="303" r:id="rId44"/>
    <p:sldId id="304" r:id="rId45"/>
    <p:sldId id="273" r:id="rId46"/>
    <p:sldId id="305" r:id="rId47"/>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262" autoAdjust="0"/>
    <p:restoredTop sz="94660"/>
  </p:normalViewPr>
  <p:slideViewPr>
    <p:cSldViewPr>
      <p:cViewPr varScale="1">
        <p:scale>
          <a:sx n="56" d="100"/>
          <a:sy n="56" d="100"/>
        </p:scale>
        <p:origin x="1344" y="60"/>
      </p:cViewPr>
      <p:guideLst>
        <p:guide orient="horz" pos="2160"/>
        <p:guide pos="2880"/>
      </p:guideLst>
    </p:cSldViewPr>
  </p:slideViewPr>
  <p:notesTextViewPr>
    <p:cViewPr>
      <p:scale>
        <a:sx n="1" d="1"/>
        <a:sy n="1" d="1"/>
      </p:scale>
      <p:origin x="0" y="0"/>
    </p:cViewPr>
  </p:notesTextViewPr>
  <p:sorterViewPr>
    <p:cViewPr>
      <p:scale>
        <a:sx n="100" d="100"/>
        <a:sy n="100" d="100"/>
      </p:scale>
      <p:origin x="0" y="266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_rels/chart2.xml.rels><?xml version="1.0" encoding="UTF-8" standalone="yes"?>
<Relationships xmlns="http://schemas.openxmlformats.org/package/2006/relationships"><Relationship Id="rId1" Type="http://schemas.openxmlformats.org/officeDocument/2006/relationships/oleObject" Target="file:///C:\Documents%20and%20Settings\schneel\Local%20Settings\Temp\lfsq_egan2-3.xls"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Documents%20and%20Settings\schneel\Local%20Settings\Temp\lfsq_egan2-3.xls" TargetMode="External"/></Relationships>
</file>

<file path=ppt/charts/_rels/chart4.xml.rels><?xml version="1.0" encoding="UTF-8" standalone="yes"?>
<Relationships xmlns="http://schemas.openxmlformats.org/package/2006/relationships"><Relationship Id="rId2" Type="http://schemas.openxmlformats.org/officeDocument/2006/relationships/oleObject" Target="file:///\\AMSTERDAM\PRU\RO-10-04%20Women\Presentations\hsw_n2_01.xls" TargetMode="External"/><Relationship Id="rId1" Type="http://schemas.openxmlformats.org/officeDocument/2006/relationships/themeOverride" Target="../theme/themeOverride3.xml"/></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8.3530553831533905E-2"/>
          <c:y val="7.4108757315093504E-2"/>
          <c:w val="0.56666416697912803"/>
          <c:h val="0.74633857668324"/>
        </c:manualLayout>
      </c:layout>
      <c:lineChart>
        <c:grouping val="standard"/>
        <c:varyColors val="0"/>
        <c:ser>
          <c:idx val="0"/>
          <c:order val="0"/>
          <c:tx>
            <c:strRef>
              <c:f>Data!$A$99</c:f>
              <c:strCache>
                <c:ptCount val="1"/>
                <c:pt idx="0">
                  <c:v>Human health &amp; social work </c:v>
                </c:pt>
              </c:strCache>
            </c:strRef>
          </c:tx>
          <c:spPr>
            <a:ln w="19050">
              <a:solidFill>
                <a:srgbClr val="FF00FF"/>
              </a:solidFill>
            </a:ln>
          </c:spPr>
          <c:marker>
            <c:symbol val="square"/>
            <c:size val="5"/>
            <c:spPr>
              <a:solidFill>
                <a:srgbClr val="EC24D4"/>
              </a:solidFill>
              <a:ln w="3175">
                <a:solidFill>
                  <a:srgbClr val="FF00FF"/>
                </a:solidFill>
              </a:ln>
            </c:spPr>
          </c:marker>
          <c:cat>
            <c:numRef>
              <c:f>Data!$B$98:$G$98</c:f>
              <c:numCache>
                <c:formatCode>General</c:formatCode>
                <c:ptCount val="6"/>
                <c:pt idx="0">
                  <c:v>2008</c:v>
                </c:pt>
                <c:pt idx="1">
                  <c:v>2009</c:v>
                </c:pt>
                <c:pt idx="2">
                  <c:v>2010</c:v>
                </c:pt>
                <c:pt idx="3">
                  <c:v>2011</c:v>
                </c:pt>
                <c:pt idx="4">
                  <c:v>2012</c:v>
                </c:pt>
                <c:pt idx="5">
                  <c:v>2013</c:v>
                </c:pt>
              </c:numCache>
            </c:numRef>
          </c:cat>
          <c:val>
            <c:numRef>
              <c:f>Data!$B$99:$G$99</c:f>
              <c:numCache>
                <c:formatCode>#,##0.0</c:formatCode>
                <c:ptCount val="6"/>
                <c:pt idx="0">
                  <c:v>16378.2</c:v>
                </c:pt>
                <c:pt idx="1">
                  <c:v>16958.599999999999</c:v>
                </c:pt>
                <c:pt idx="2">
                  <c:v>17228.8</c:v>
                </c:pt>
                <c:pt idx="3">
                  <c:v>17565.400000000001</c:v>
                </c:pt>
                <c:pt idx="4">
                  <c:v>17756</c:v>
                </c:pt>
                <c:pt idx="5">
                  <c:v>17825.400000000001</c:v>
                </c:pt>
              </c:numCache>
            </c:numRef>
          </c:val>
          <c:smooth val="0"/>
        </c:ser>
        <c:ser>
          <c:idx val="1"/>
          <c:order val="1"/>
          <c:tx>
            <c:strRef>
              <c:f>Data!$A$100</c:f>
              <c:strCache>
                <c:ptCount val="1"/>
                <c:pt idx="0">
                  <c:v>Wholesale &amp; retail trade</c:v>
                </c:pt>
              </c:strCache>
            </c:strRef>
          </c:tx>
          <c:spPr>
            <a:ln w="19050">
              <a:solidFill>
                <a:schemeClr val="accent1">
                  <a:lumMod val="75000"/>
                </a:schemeClr>
              </a:solidFill>
            </a:ln>
          </c:spPr>
          <c:marker>
            <c:symbol val="diamond"/>
            <c:size val="7"/>
            <c:spPr>
              <a:solidFill>
                <a:schemeClr val="accent1">
                  <a:lumMod val="75000"/>
                </a:schemeClr>
              </a:solidFill>
              <a:ln>
                <a:solidFill>
                  <a:schemeClr val="accent1">
                    <a:lumMod val="75000"/>
                  </a:schemeClr>
                </a:solidFill>
              </a:ln>
            </c:spPr>
          </c:marker>
          <c:cat>
            <c:numRef>
              <c:f>Data!$B$98:$G$98</c:f>
              <c:numCache>
                <c:formatCode>General</c:formatCode>
                <c:ptCount val="6"/>
                <c:pt idx="0">
                  <c:v>2008</c:v>
                </c:pt>
                <c:pt idx="1">
                  <c:v>2009</c:v>
                </c:pt>
                <c:pt idx="2">
                  <c:v>2010</c:v>
                </c:pt>
                <c:pt idx="3">
                  <c:v>2011</c:v>
                </c:pt>
                <c:pt idx="4">
                  <c:v>2012</c:v>
                </c:pt>
                <c:pt idx="5">
                  <c:v>2013</c:v>
                </c:pt>
              </c:numCache>
            </c:numRef>
          </c:cat>
          <c:val>
            <c:numRef>
              <c:f>Data!$B$100:$G$100</c:f>
              <c:numCache>
                <c:formatCode>#,##0.0</c:formatCode>
                <c:ptCount val="6"/>
                <c:pt idx="0">
                  <c:v>15407.7</c:v>
                </c:pt>
                <c:pt idx="1">
                  <c:v>15272.9</c:v>
                </c:pt>
                <c:pt idx="2">
                  <c:v>14851.4</c:v>
                </c:pt>
                <c:pt idx="3">
                  <c:v>14859.7</c:v>
                </c:pt>
                <c:pt idx="4">
                  <c:v>14870.4</c:v>
                </c:pt>
                <c:pt idx="5">
                  <c:v>14804.6</c:v>
                </c:pt>
              </c:numCache>
            </c:numRef>
          </c:val>
          <c:smooth val="0"/>
        </c:ser>
        <c:ser>
          <c:idx val="2"/>
          <c:order val="2"/>
          <c:tx>
            <c:strRef>
              <c:f>Data!$A$101</c:f>
              <c:strCache>
                <c:ptCount val="1"/>
                <c:pt idx="0">
                  <c:v>Education</c:v>
                </c:pt>
              </c:strCache>
            </c:strRef>
          </c:tx>
          <c:spPr>
            <a:ln w="28575">
              <a:solidFill>
                <a:srgbClr val="50EAF2"/>
              </a:solidFill>
            </a:ln>
          </c:spPr>
          <c:marker>
            <c:symbol val="x"/>
            <c:size val="5"/>
            <c:spPr>
              <a:noFill/>
              <a:ln>
                <a:solidFill>
                  <a:srgbClr val="56ECE8"/>
                </a:solidFill>
              </a:ln>
            </c:spPr>
          </c:marker>
          <c:cat>
            <c:numRef>
              <c:f>Data!$B$98:$G$98</c:f>
              <c:numCache>
                <c:formatCode>General</c:formatCode>
                <c:ptCount val="6"/>
                <c:pt idx="0">
                  <c:v>2008</c:v>
                </c:pt>
                <c:pt idx="1">
                  <c:v>2009</c:v>
                </c:pt>
                <c:pt idx="2">
                  <c:v>2010</c:v>
                </c:pt>
                <c:pt idx="3">
                  <c:v>2011</c:v>
                </c:pt>
                <c:pt idx="4">
                  <c:v>2012</c:v>
                </c:pt>
                <c:pt idx="5">
                  <c:v>2013</c:v>
                </c:pt>
              </c:numCache>
            </c:numRef>
          </c:cat>
          <c:val>
            <c:numRef>
              <c:f>Data!$B$101:$G$101</c:f>
              <c:numCache>
                <c:formatCode>#,##0.0</c:formatCode>
                <c:ptCount val="6"/>
                <c:pt idx="0">
                  <c:v>11062.5</c:v>
                </c:pt>
                <c:pt idx="1">
                  <c:v>11250.7</c:v>
                </c:pt>
                <c:pt idx="2">
                  <c:v>11502.3</c:v>
                </c:pt>
                <c:pt idx="3">
                  <c:v>11616.3</c:v>
                </c:pt>
                <c:pt idx="4">
                  <c:v>11536.9</c:v>
                </c:pt>
                <c:pt idx="5">
                  <c:v>11602.8</c:v>
                </c:pt>
              </c:numCache>
            </c:numRef>
          </c:val>
          <c:smooth val="0"/>
        </c:ser>
        <c:ser>
          <c:idx val="3"/>
          <c:order val="3"/>
          <c:tx>
            <c:strRef>
              <c:f>Data!$A$102</c:f>
              <c:strCache>
                <c:ptCount val="1"/>
                <c:pt idx="0">
                  <c:v>Manufacturing</c:v>
                </c:pt>
              </c:strCache>
            </c:strRef>
          </c:tx>
          <c:spPr>
            <a:ln w="22225">
              <a:solidFill>
                <a:srgbClr val="FFFF00"/>
              </a:solidFill>
            </a:ln>
          </c:spPr>
          <c:marker>
            <c:symbol val="triangle"/>
            <c:size val="7"/>
            <c:spPr>
              <a:solidFill>
                <a:srgbClr val="FFFF00"/>
              </a:solidFill>
              <a:ln>
                <a:solidFill>
                  <a:srgbClr val="FFFF00"/>
                </a:solidFill>
              </a:ln>
            </c:spPr>
          </c:marker>
          <c:cat>
            <c:numRef>
              <c:f>Data!$B$98:$G$98</c:f>
              <c:numCache>
                <c:formatCode>General</c:formatCode>
                <c:ptCount val="6"/>
                <c:pt idx="0">
                  <c:v>2008</c:v>
                </c:pt>
                <c:pt idx="1">
                  <c:v>2009</c:v>
                </c:pt>
                <c:pt idx="2">
                  <c:v>2010</c:v>
                </c:pt>
                <c:pt idx="3">
                  <c:v>2011</c:v>
                </c:pt>
                <c:pt idx="4">
                  <c:v>2012</c:v>
                </c:pt>
                <c:pt idx="5">
                  <c:v>2013</c:v>
                </c:pt>
              </c:numCache>
            </c:numRef>
          </c:cat>
          <c:val>
            <c:numRef>
              <c:f>Data!$B$102:$G$102</c:f>
              <c:numCache>
                <c:formatCode>#,##0.0</c:formatCode>
                <c:ptCount val="6"/>
                <c:pt idx="0">
                  <c:v>11578.6</c:v>
                </c:pt>
                <c:pt idx="1">
                  <c:v>10811.9</c:v>
                </c:pt>
                <c:pt idx="2">
                  <c:v>10096.1</c:v>
                </c:pt>
                <c:pt idx="3">
                  <c:v>10104.9</c:v>
                </c:pt>
                <c:pt idx="4">
                  <c:v>10016.1</c:v>
                </c:pt>
                <c:pt idx="5">
                  <c:v>9865.2000000000007</c:v>
                </c:pt>
              </c:numCache>
            </c:numRef>
          </c:val>
          <c:smooth val="0"/>
        </c:ser>
        <c:ser>
          <c:idx val="4"/>
          <c:order val="4"/>
          <c:tx>
            <c:strRef>
              <c:f>Data!$A$103</c:f>
              <c:strCache>
                <c:ptCount val="1"/>
                <c:pt idx="0">
                  <c:v>Public administration</c:v>
                </c:pt>
              </c:strCache>
            </c:strRef>
          </c:tx>
          <c:spPr>
            <a:ln w="22225">
              <a:solidFill>
                <a:srgbClr val="00B050"/>
              </a:solidFill>
            </a:ln>
          </c:spPr>
          <c:marker>
            <c:symbol val="plus"/>
            <c:size val="7"/>
          </c:marker>
          <c:cat>
            <c:numRef>
              <c:f>Data!$B$98:$G$98</c:f>
              <c:numCache>
                <c:formatCode>General</c:formatCode>
                <c:ptCount val="6"/>
                <c:pt idx="0">
                  <c:v>2008</c:v>
                </c:pt>
                <c:pt idx="1">
                  <c:v>2009</c:v>
                </c:pt>
                <c:pt idx="2">
                  <c:v>2010</c:v>
                </c:pt>
                <c:pt idx="3">
                  <c:v>2011</c:v>
                </c:pt>
                <c:pt idx="4">
                  <c:v>2012</c:v>
                </c:pt>
                <c:pt idx="5">
                  <c:v>2013</c:v>
                </c:pt>
              </c:numCache>
            </c:numRef>
          </c:cat>
          <c:val>
            <c:numRef>
              <c:f>Data!$B$103:$G$103</c:f>
              <c:numCache>
                <c:formatCode>#,##0.0</c:formatCode>
                <c:ptCount val="6"/>
                <c:pt idx="0">
                  <c:v>7042.2</c:v>
                </c:pt>
                <c:pt idx="1">
                  <c:v>7201.5</c:v>
                </c:pt>
                <c:pt idx="2">
                  <c:v>7168.5</c:v>
                </c:pt>
                <c:pt idx="3">
                  <c:v>7011.3</c:v>
                </c:pt>
                <c:pt idx="4">
                  <c:v>7042.8</c:v>
                </c:pt>
                <c:pt idx="5">
                  <c:v>6889.5</c:v>
                </c:pt>
              </c:numCache>
            </c:numRef>
          </c:val>
          <c:smooth val="0"/>
        </c:ser>
        <c:ser>
          <c:idx val="5"/>
          <c:order val="5"/>
          <c:tx>
            <c:strRef>
              <c:f>Data!$A$104</c:f>
              <c:strCache>
                <c:ptCount val="1"/>
                <c:pt idx="0">
                  <c:v>Accommodation &amp; food service </c:v>
                </c:pt>
              </c:strCache>
            </c:strRef>
          </c:tx>
          <c:spPr>
            <a:ln w="19050">
              <a:solidFill>
                <a:schemeClr val="accent5">
                  <a:lumMod val="75000"/>
                </a:schemeClr>
              </a:solidFill>
            </a:ln>
          </c:spPr>
          <c:marker>
            <c:symbol val="dash"/>
            <c:size val="7"/>
            <c:spPr>
              <a:solidFill>
                <a:schemeClr val="accent5">
                  <a:lumMod val="75000"/>
                </a:schemeClr>
              </a:solidFill>
              <a:ln>
                <a:solidFill>
                  <a:schemeClr val="accent5">
                    <a:lumMod val="75000"/>
                  </a:schemeClr>
                </a:solidFill>
              </a:ln>
            </c:spPr>
          </c:marker>
          <c:cat>
            <c:numRef>
              <c:f>Data!$B$98:$G$98</c:f>
              <c:numCache>
                <c:formatCode>General</c:formatCode>
                <c:ptCount val="6"/>
                <c:pt idx="0">
                  <c:v>2008</c:v>
                </c:pt>
                <c:pt idx="1">
                  <c:v>2009</c:v>
                </c:pt>
                <c:pt idx="2">
                  <c:v>2010</c:v>
                </c:pt>
                <c:pt idx="3">
                  <c:v>2011</c:v>
                </c:pt>
                <c:pt idx="4">
                  <c:v>2012</c:v>
                </c:pt>
                <c:pt idx="5">
                  <c:v>2013</c:v>
                </c:pt>
              </c:numCache>
            </c:numRef>
          </c:cat>
          <c:val>
            <c:numRef>
              <c:f>Data!$B$104:$G$104</c:f>
              <c:numCache>
                <c:formatCode>#,##0.0</c:formatCode>
                <c:ptCount val="6"/>
                <c:pt idx="0">
                  <c:v>5074.8</c:v>
                </c:pt>
                <c:pt idx="1">
                  <c:v>4981.5</c:v>
                </c:pt>
                <c:pt idx="2">
                  <c:v>5102</c:v>
                </c:pt>
                <c:pt idx="3">
                  <c:v>5128.5</c:v>
                </c:pt>
                <c:pt idx="4">
                  <c:v>5061.6000000000004</c:v>
                </c:pt>
                <c:pt idx="5">
                  <c:v>5124.8</c:v>
                </c:pt>
              </c:numCache>
            </c:numRef>
          </c:val>
          <c:smooth val="0"/>
        </c:ser>
        <c:ser>
          <c:idx val="6"/>
          <c:order val="6"/>
          <c:tx>
            <c:strRef>
              <c:f>Data!$A$105</c:f>
              <c:strCache>
                <c:ptCount val="1"/>
                <c:pt idx="0">
                  <c:v>Prof., scientific &amp; technical activities</c:v>
                </c:pt>
              </c:strCache>
            </c:strRef>
          </c:tx>
          <c:spPr>
            <a:ln w="19050">
              <a:solidFill>
                <a:srgbClr val="FF0000"/>
              </a:solidFill>
            </a:ln>
          </c:spPr>
          <c:marker>
            <c:symbol val="diamond"/>
            <c:size val="7"/>
            <c:spPr>
              <a:solidFill>
                <a:srgbClr val="FF0000"/>
              </a:solidFill>
              <a:ln>
                <a:noFill/>
              </a:ln>
            </c:spPr>
          </c:marker>
          <c:cat>
            <c:numRef>
              <c:f>Data!$B$98:$G$98</c:f>
              <c:numCache>
                <c:formatCode>General</c:formatCode>
                <c:ptCount val="6"/>
                <c:pt idx="0">
                  <c:v>2008</c:v>
                </c:pt>
                <c:pt idx="1">
                  <c:v>2009</c:v>
                </c:pt>
                <c:pt idx="2">
                  <c:v>2010</c:v>
                </c:pt>
                <c:pt idx="3">
                  <c:v>2011</c:v>
                </c:pt>
                <c:pt idx="4">
                  <c:v>2012</c:v>
                </c:pt>
                <c:pt idx="5">
                  <c:v>2013</c:v>
                </c:pt>
              </c:numCache>
            </c:numRef>
          </c:cat>
          <c:val>
            <c:numRef>
              <c:f>Data!$B$105:$G$105</c:f>
              <c:numCache>
                <c:formatCode>#,##0.0</c:formatCode>
                <c:ptCount val="6"/>
                <c:pt idx="0">
                  <c:v>4905.3</c:v>
                </c:pt>
                <c:pt idx="1">
                  <c:v>5005.2</c:v>
                </c:pt>
                <c:pt idx="2">
                  <c:v>4982.3999999999996</c:v>
                </c:pt>
                <c:pt idx="3">
                  <c:v>5032.8</c:v>
                </c:pt>
                <c:pt idx="4">
                  <c:v>5057.3999999999996</c:v>
                </c:pt>
                <c:pt idx="5">
                  <c:v>5129.2</c:v>
                </c:pt>
              </c:numCache>
            </c:numRef>
          </c:val>
          <c:smooth val="0"/>
        </c:ser>
        <c:ser>
          <c:idx val="7"/>
          <c:order val="7"/>
          <c:tx>
            <c:strRef>
              <c:f>Data!$A$106</c:f>
              <c:strCache>
                <c:ptCount val="1"/>
                <c:pt idx="0">
                  <c:v>Agriculture, forestry and fishing</c:v>
                </c:pt>
              </c:strCache>
            </c:strRef>
          </c:tx>
          <c:spPr>
            <a:ln w="15875">
              <a:solidFill>
                <a:schemeClr val="accent2">
                  <a:lumMod val="50000"/>
                </a:schemeClr>
              </a:solidFill>
            </a:ln>
          </c:spPr>
          <c:marker>
            <c:symbol val="circle"/>
            <c:size val="7"/>
            <c:spPr>
              <a:solidFill>
                <a:schemeClr val="accent2">
                  <a:lumMod val="50000"/>
                </a:schemeClr>
              </a:solidFill>
              <a:ln>
                <a:solidFill>
                  <a:schemeClr val="accent2">
                    <a:lumMod val="50000"/>
                  </a:schemeClr>
                </a:solidFill>
              </a:ln>
            </c:spPr>
          </c:marker>
          <c:dPt>
            <c:idx val="5"/>
            <c:bubble3D val="0"/>
            <c:spPr>
              <a:ln w="22225">
                <a:solidFill>
                  <a:srgbClr val="A5B8DB">
                    <a:lumMod val="50000"/>
                  </a:srgbClr>
                </a:solidFill>
              </a:ln>
            </c:spPr>
          </c:dPt>
          <c:cat>
            <c:numRef>
              <c:f>Data!$B$98:$G$98</c:f>
              <c:numCache>
                <c:formatCode>General</c:formatCode>
                <c:ptCount val="6"/>
                <c:pt idx="0">
                  <c:v>2008</c:v>
                </c:pt>
                <c:pt idx="1">
                  <c:v>2009</c:v>
                </c:pt>
                <c:pt idx="2">
                  <c:v>2010</c:v>
                </c:pt>
                <c:pt idx="3">
                  <c:v>2011</c:v>
                </c:pt>
                <c:pt idx="4">
                  <c:v>2012</c:v>
                </c:pt>
                <c:pt idx="5">
                  <c:v>2013</c:v>
                </c:pt>
              </c:numCache>
            </c:numRef>
          </c:cat>
          <c:val>
            <c:numRef>
              <c:f>Data!$B$106:$G$106</c:f>
              <c:numCache>
                <c:formatCode>#,##0.0</c:formatCode>
                <c:ptCount val="6"/>
                <c:pt idx="0">
                  <c:v>4350.3</c:v>
                </c:pt>
                <c:pt idx="1">
                  <c:v>4225.1000000000004</c:v>
                </c:pt>
                <c:pt idx="2">
                  <c:v>4069.8</c:v>
                </c:pt>
                <c:pt idx="3">
                  <c:v>3979.9</c:v>
                </c:pt>
                <c:pt idx="4">
                  <c:v>3832.3</c:v>
                </c:pt>
                <c:pt idx="5">
                  <c:v>3633.4</c:v>
                </c:pt>
              </c:numCache>
            </c:numRef>
          </c:val>
          <c:smooth val="0"/>
        </c:ser>
        <c:ser>
          <c:idx val="8"/>
          <c:order val="8"/>
          <c:tx>
            <c:strRef>
              <c:f>Data!$A$107</c:f>
              <c:strCache>
                <c:ptCount val="1"/>
                <c:pt idx="0">
                  <c:v>Administrative &amp; support service </c:v>
                </c:pt>
              </c:strCache>
            </c:strRef>
          </c:tx>
          <c:dPt>
            <c:idx val="4"/>
            <c:bubble3D val="0"/>
            <c:spPr>
              <a:ln w="19050"/>
            </c:spPr>
          </c:dPt>
          <c:cat>
            <c:numRef>
              <c:f>Data!$B$98:$G$98</c:f>
              <c:numCache>
                <c:formatCode>General</c:formatCode>
                <c:ptCount val="6"/>
                <c:pt idx="0">
                  <c:v>2008</c:v>
                </c:pt>
                <c:pt idx="1">
                  <c:v>2009</c:v>
                </c:pt>
                <c:pt idx="2">
                  <c:v>2010</c:v>
                </c:pt>
                <c:pt idx="3">
                  <c:v>2011</c:v>
                </c:pt>
                <c:pt idx="4">
                  <c:v>2012</c:v>
                </c:pt>
                <c:pt idx="5">
                  <c:v>2013</c:v>
                </c:pt>
              </c:numCache>
            </c:numRef>
          </c:cat>
          <c:val>
            <c:numRef>
              <c:f>Data!$B$107:$G$107</c:f>
              <c:numCache>
                <c:formatCode>#,##0.0</c:formatCode>
                <c:ptCount val="6"/>
                <c:pt idx="0">
                  <c:v>3951.8</c:v>
                </c:pt>
                <c:pt idx="1">
                  <c:v>3964.3</c:v>
                </c:pt>
                <c:pt idx="2">
                  <c:v>3987.4</c:v>
                </c:pt>
                <c:pt idx="3">
                  <c:v>4028.8</c:v>
                </c:pt>
                <c:pt idx="4">
                  <c:v>4182.7</c:v>
                </c:pt>
                <c:pt idx="5">
                  <c:v>4183.8999999999996</c:v>
                </c:pt>
              </c:numCache>
            </c:numRef>
          </c:val>
          <c:smooth val="0"/>
        </c:ser>
        <c:ser>
          <c:idx val="9"/>
          <c:order val="9"/>
          <c:tx>
            <c:strRef>
              <c:f>Data!$A$108</c:f>
              <c:strCache>
                <c:ptCount val="1"/>
                <c:pt idx="0">
                  <c:v>Other service activities</c:v>
                </c:pt>
              </c:strCache>
            </c:strRef>
          </c:tx>
          <c:cat>
            <c:numRef>
              <c:f>Data!$B$98:$G$98</c:f>
              <c:numCache>
                <c:formatCode>General</c:formatCode>
                <c:ptCount val="6"/>
                <c:pt idx="0">
                  <c:v>2008</c:v>
                </c:pt>
                <c:pt idx="1">
                  <c:v>2009</c:v>
                </c:pt>
                <c:pt idx="2">
                  <c:v>2010</c:v>
                </c:pt>
                <c:pt idx="3">
                  <c:v>2011</c:v>
                </c:pt>
                <c:pt idx="4">
                  <c:v>2012</c:v>
                </c:pt>
                <c:pt idx="5">
                  <c:v>2013</c:v>
                </c:pt>
              </c:numCache>
            </c:numRef>
          </c:cat>
          <c:val>
            <c:numRef>
              <c:f>Data!$B$108:$G$108</c:f>
              <c:numCache>
                <c:formatCode>#,##0.0</c:formatCode>
                <c:ptCount val="6"/>
                <c:pt idx="0">
                  <c:v>3431</c:v>
                </c:pt>
                <c:pt idx="1">
                  <c:v>3403</c:v>
                </c:pt>
                <c:pt idx="2">
                  <c:v>3468</c:v>
                </c:pt>
                <c:pt idx="3">
                  <c:v>3468.6</c:v>
                </c:pt>
                <c:pt idx="4">
                  <c:v>3422.6</c:v>
                </c:pt>
                <c:pt idx="5">
                  <c:v>3582.7</c:v>
                </c:pt>
              </c:numCache>
            </c:numRef>
          </c:val>
          <c:smooth val="0"/>
        </c:ser>
        <c:ser>
          <c:idx val="10"/>
          <c:order val="10"/>
          <c:tx>
            <c:strRef>
              <c:f>Data!$A$109</c:f>
              <c:strCache>
                <c:ptCount val="1"/>
                <c:pt idx="0">
                  <c:v>Financial and insurance activities</c:v>
                </c:pt>
              </c:strCache>
            </c:strRef>
          </c:tx>
          <c:spPr>
            <a:ln w="22225"/>
          </c:spPr>
          <c:cat>
            <c:numRef>
              <c:f>Data!$B$98:$G$98</c:f>
              <c:numCache>
                <c:formatCode>General</c:formatCode>
                <c:ptCount val="6"/>
                <c:pt idx="0">
                  <c:v>2008</c:v>
                </c:pt>
                <c:pt idx="1">
                  <c:v>2009</c:v>
                </c:pt>
                <c:pt idx="2">
                  <c:v>2010</c:v>
                </c:pt>
                <c:pt idx="3">
                  <c:v>2011</c:v>
                </c:pt>
                <c:pt idx="4">
                  <c:v>2012</c:v>
                </c:pt>
                <c:pt idx="5">
                  <c:v>2013</c:v>
                </c:pt>
              </c:numCache>
            </c:numRef>
          </c:cat>
          <c:val>
            <c:numRef>
              <c:f>Data!$B$109:$G$109</c:f>
              <c:numCache>
                <c:formatCode>#,##0.0</c:formatCode>
                <c:ptCount val="6"/>
                <c:pt idx="0">
                  <c:v>3409.7</c:v>
                </c:pt>
                <c:pt idx="1">
                  <c:v>3488.5</c:v>
                </c:pt>
                <c:pt idx="2">
                  <c:v>3331.6</c:v>
                </c:pt>
                <c:pt idx="3">
                  <c:v>3323.7</c:v>
                </c:pt>
                <c:pt idx="4">
                  <c:v>3352.5</c:v>
                </c:pt>
                <c:pt idx="5">
                  <c:v>3286.4</c:v>
                </c:pt>
              </c:numCache>
            </c:numRef>
          </c:val>
          <c:smooth val="0"/>
        </c:ser>
        <c:ser>
          <c:idx val="11"/>
          <c:order val="11"/>
          <c:tx>
            <c:strRef>
              <c:f>Data!$A$110</c:f>
              <c:strCache>
                <c:ptCount val="1"/>
                <c:pt idx="0">
                  <c:v>Transportation and storage</c:v>
                </c:pt>
              </c:strCache>
            </c:strRef>
          </c:tx>
          <c:spPr>
            <a:ln w="19050">
              <a:solidFill>
                <a:srgbClr val="99FFCC"/>
              </a:solidFill>
            </a:ln>
          </c:spPr>
          <c:marker>
            <c:symbol val="square"/>
            <c:size val="7"/>
            <c:spPr>
              <a:solidFill>
                <a:srgbClr val="56ECE8"/>
              </a:solidFill>
              <a:ln>
                <a:solidFill>
                  <a:srgbClr val="99FFCC"/>
                </a:solidFill>
              </a:ln>
            </c:spPr>
          </c:marker>
          <c:cat>
            <c:numRef>
              <c:f>Data!$B$98:$G$98</c:f>
              <c:numCache>
                <c:formatCode>General</c:formatCode>
                <c:ptCount val="6"/>
                <c:pt idx="0">
                  <c:v>2008</c:v>
                </c:pt>
                <c:pt idx="1">
                  <c:v>2009</c:v>
                </c:pt>
                <c:pt idx="2">
                  <c:v>2010</c:v>
                </c:pt>
                <c:pt idx="3">
                  <c:v>2011</c:v>
                </c:pt>
                <c:pt idx="4">
                  <c:v>2012</c:v>
                </c:pt>
                <c:pt idx="5">
                  <c:v>2013</c:v>
                </c:pt>
              </c:numCache>
            </c:numRef>
          </c:cat>
          <c:val>
            <c:numRef>
              <c:f>Data!$B$110:$G$110</c:f>
              <c:numCache>
                <c:formatCode>#,##0.0</c:formatCode>
                <c:ptCount val="6"/>
                <c:pt idx="0">
                  <c:v>2522.5</c:v>
                </c:pt>
                <c:pt idx="1">
                  <c:v>2561.8000000000002</c:v>
                </c:pt>
                <c:pt idx="2">
                  <c:v>2440</c:v>
                </c:pt>
                <c:pt idx="3">
                  <c:v>2411.6999999999998</c:v>
                </c:pt>
                <c:pt idx="4">
                  <c:v>2416.6</c:v>
                </c:pt>
                <c:pt idx="5">
                  <c:v>2416.1999999999998</c:v>
                </c:pt>
              </c:numCache>
            </c:numRef>
          </c:val>
          <c:smooth val="0"/>
        </c:ser>
        <c:ser>
          <c:idx val="12"/>
          <c:order val="12"/>
          <c:tx>
            <c:strRef>
              <c:f>Data!$A$111</c:f>
              <c:strCache>
                <c:ptCount val="1"/>
                <c:pt idx="0">
                  <c:v>Activities of households as employers</c:v>
                </c:pt>
              </c:strCache>
            </c:strRef>
          </c:tx>
          <c:cat>
            <c:numRef>
              <c:f>Data!$B$98:$G$98</c:f>
              <c:numCache>
                <c:formatCode>General</c:formatCode>
                <c:ptCount val="6"/>
                <c:pt idx="0">
                  <c:v>2008</c:v>
                </c:pt>
                <c:pt idx="1">
                  <c:v>2009</c:v>
                </c:pt>
                <c:pt idx="2">
                  <c:v>2010</c:v>
                </c:pt>
                <c:pt idx="3">
                  <c:v>2011</c:v>
                </c:pt>
                <c:pt idx="4">
                  <c:v>2012</c:v>
                </c:pt>
                <c:pt idx="5">
                  <c:v>2013</c:v>
                </c:pt>
              </c:numCache>
            </c:numRef>
          </c:cat>
          <c:val>
            <c:numRef>
              <c:f>Data!$B$111:$G$111</c:f>
              <c:numCache>
                <c:formatCode>#,##0.0</c:formatCode>
                <c:ptCount val="6"/>
                <c:pt idx="0">
                  <c:v>2189.6999999999998</c:v>
                </c:pt>
                <c:pt idx="1">
                  <c:v>2169.5</c:v>
                </c:pt>
                <c:pt idx="2">
                  <c:v>2315.1</c:v>
                </c:pt>
                <c:pt idx="3">
                  <c:v>2363.5</c:v>
                </c:pt>
                <c:pt idx="4">
                  <c:v>2362.8000000000002</c:v>
                </c:pt>
                <c:pt idx="5">
                  <c:v>2371.8000000000002</c:v>
                </c:pt>
              </c:numCache>
            </c:numRef>
          </c:val>
          <c:smooth val="0"/>
        </c:ser>
        <c:ser>
          <c:idx val="13"/>
          <c:order val="13"/>
          <c:tx>
            <c:strRef>
              <c:f>Data!$A$112</c:f>
              <c:strCache>
                <c:ptCount val="1"/>
                <c:pt idx="0">
                  <c:v>Information and communication</c:v>
                </c:pt>
              </c:strCache>
            </c:strRef>
          </c:tx>
          <c:cat>
            <c:numRef>
              <c:f>Data!$B$98:$G$98</c:f>
              <c:numCache>
                <c:formatCode>General</c:formatCode>
                <c:ptCount val="6"/>
                <c:pt idx="0">
                  <c:v>2008</c:v>
                </c:pt>
                <c:pt idx="1">
                  <c:v>2009</c:v>
                </c:pt>
                <c:pt idx="2">
                  <c:v>2010</c:v>
                </c:pt>
                <c:pt idx="3">
                  <c:v>2011</c:v>
                </c:pt>
                <c:pt idx="4">
                  <c:v>2012</c:v>
                </c:pt>
                <c:pt idx="5">
                  <c:v>2013</c:v>
                </c:pt>
              </c:numCache>
            </c:numRef>
          </c:cat>
          <c:val>
            <c:numRef>
              <c:f>Data!$B$112:$G$112</c:f>
              <c:numCache>
                <c:formatCode>#,##0.0</c:formatCode>
                <c:ptCount val="6"/>
                <c:pt idx="0">
                  <c:v>2041.9</c:v>
                </c:pt>
                <c:pt idx="1">
                  <c:v>2038.7</c:v>
                </c:pt>
                <c:pt idx="2">
                  <c:v>1950.6</c:v>
                </c:pt>
                <c:pt idx="3">
                  <c:v>1936.5</c:v>
                </c:pt>
                <c:pt idx="4">
                  <c:v>2019.6</c:v>
                </c:pt>
                <c:pt idx="5">
                  <c:v>1945.7</c:v>
                </c:pt>
              </c:numCache>
            </c:numRef>
          </c:val>
          <c:smooth val="0"/>
        </c:ser>
        <c:ser>
          <c:idx val="14"/>
          <c:order val="14"/>
          <c:tx>
            <c:strRef>
              <c:f>Data!$A$113</c:f>
              <c:strCache>
                <c:ptCount val="1"/>
                <c:pt idx="0">
                  <c:v>Arts, entertainment and recreation</c:v>
                </c:pt>
              </c:strCache>
            </c:strRef>
          </c:tx>
          <c:cat>
            <c:numRef>
              <c:f>Data!$B$98:$G$98</c:f>
              <c:numCache>
                <c:formatCode>General</c:formatCode>
                <c:ptCount val="6"/>
                <c:pt idx="0">
                  <c:v>2008</c:v>
                </c:pt>
                <c:pt idx="1">
                  <c:v>2009</c:v>
                </c:pt>
                <c:pt idx="2">
                  <c:v>2010</c:v>
                </c:pt>
                <c:pt idx="3">
                  <c:v>2011</c:v>
                </c:pt>
                <c:pt idx="4">
                  <c:v>2012</c:v>
                </c:pt>
                <c:pt idx="5">
                  <c:v>2013</c:v>
                </c:pt>
              </c:numCache>
            </c:numRef>
          </c:cat>
          <c:val>
            <c:numRef>
              <c:f>Data!$B$113:$G$113</c:f>
              <c:numCache>
                <c:formatCode>#,##0.0</c:formatCode>
                <c:ptCount val="6"/>
                <c:pt idx="0">
                  <c:v>1642.6</c:v>
                </c:pt>
                <c:pt idx="1">
                  <c:v>1627.2</c:v>
                </c:pt>
                <c:pt idx="2">
                  <c:v>1632.3</c:v>
                </c:pt>
                <c:pt idx="3">
                  <c:v>1660.9</c:v>
                </c:pt>
                <c:pt idx="4">
                  <c:v>1701.6</c:v>
                </c:pt>
                <c:pt idx="5">
                  <c:v>1664.6</c:v>
                </c:pt>
              </c:numCache>
            </c:numRef>
          </c:val>
          <c:smooth val="0"/>
        </c:ser>
        <c:ser>
          <c:idx val="15"/>
          <c:order val="15"/>
          <c:tx>
            <c:strRef>
              <c:f>Data!$A$114</c:f>
              <c:strCache>
                <c:ptCount val="1"/>
                <c:pt idx="0">
                  <c:v>Construction</c:v>
                </c:pt>
              </c:strCache>
            </c:strRef>
          </c:tx>
          <c:cat>
            <c:numRef>
              <c:f>Data!$B$98:$G$98</c:f>
              <c:numCache>
                <c:formatCode>General</c:formatCode>
                <c:ptCount val="6"/>
                <c:pt idx="0">
                  <c:v>2008</c:v>
                </c:pt>
                <c:pt idx="1">
                  <c:v>2009</c:v>
                </c:pt>
                <c:pt idx="2">
                  <c:v>2010</c:v>
                </c:pt>
                <c:pt idx="3">
                  <c:v>2011</c:v>
                </c:pt>
                <c:pt idx="4">
                  <c:v>2012</c:v>
                </c:pt>
                <c:pt idx="5">
                  <c:v>2013</c:v>
                </c:pt>
              </c:numCache>
            </c:numRef>
          </c:cat>
          <c:val>
            <c:numRef>
              <c:f>Data!$B$114:$G$114</c:f>
              <c:numCache>
                <c:formatCode>#,##0.0</c:formatCode>
                <c:ptCount val="6"/>
                <c:pt idx="0">
                  <c:v>1672.9</c:v>
                </c:pt>
                <c:pt idx="1">
                  <c:v>1595.8</c:v>
                </c:pt>
                <c:pt idx="2">
                  <c:v>1515.4</c:v>
                </c:pt>
                <c:pt idx="3">
                  <c:v>1473.1</c:v>
                </c:pt>
                <c:pt idx="4">
                  <c:v>1418.9</c:v>
                </c:pt>
                <c:pt idx="5">
                  <c:v>1436.1</c:v>
                </c:pt>
              </c:numCache>
            </c:numRef>
          </c:val>
          <c:smooth val="0"/>
        </c:ser>
        <c:ser>
          <c:idx val="16"/>
          <c:order val="16"/>
          <c:tx>
            <c:strRef>
              <c:f>Data!$A$115</c:f>
              <c:strCache>
                <c:ptCount val="1"/>
                <c:pt idx="0">
                  <c:v>Real estate activities</c:v>
                </c:pt>
              </c:strCache>
            </c:strRef>
          </c:tx>
          <c:cat>
            <c:numRef>
              <c:f>Data!$B$98:$G$98</c:f>
              <c:numCache>
                <c:formatCode>General</c:formatCode>
                <c:ptCount val="6"/>
                <c:pt idx="0">
                  <c:v>2008</c:v>
                </c:pt>
                <c:pt idx="1">
                  <c:v>2009</c:v>
                </c:pt>
                <c:pt idx="2">
                  <c:v>2010</c:v>
                </c:pt>
                <c:pt idx="3">
                  <c:v>2011</c:v>
                </c:pt>
                <c:pt idx="4">
                  <c:v>2012</c:v>
                </c:pt>
                <c:pt idx="5">
                  <c:v>2013</c:v>
                </c:pt>
              </c:numCache>
            </c:numRef>
          </c:cat>
          <c:val>
            <c:numRef>
              <c:f>Data!$B$115:$G$115</c:f>
              <c:numCache>
                <c:formatCode>#,##0.0</c:formatCode>
                <c:ptCount val="6"/>
                <c:pt idx="0">
                  <c:v>855.9</c:v>
                </c:pt>
                <c:pt idx="1">
                  <c:v>843.3</c:v>
                </c:pt>
                <c:pt idx="2">
                  <c:v>821</c:v>
                </c:pt>
                <c:pt idx="3">
                  <c:v>875.9</c:v>
                </c:pt>
                <c:pt idx="4">
                  <c:v>860.1</c:v>
                </c:pt>
                <c:pt idx="5">
                  <c:v>849.5</c:v>
                </c:pt>
              </c:numCache>
            </c:numRef>
          </c:val>
          <c:smooth val="0"/>
        </c:ser>
        <c:ser>
          <c:idx val="17"/>
          <c:order val="17"/>
          <c:tx>
            <c:strRef>
              <c:f>Data!$A$116</c:f>
              <c:strCache>
                <c:ptCount val="1"/>
                <c:pt idx="0">
                  <c:v>Electricity, gas, steam &amp; air condit.</c:v>
                </c:pt>
              </c:strCache>
            </c:strRef>
          </c:tx>
          <c:cat>
            <c:numRef>
              <c:f>Data!$B$98:$G$98</c:f>
              <c:numCache>
                <c:formatCode>General</c:formatCode>
                <c:ptCount val="6"/>
                <c:pt idx="0">
                  <c:v>2008</c:v>
                </c:pt>
                <c:pt idx="1">
                  <c:v>2009</c:v>
                </c:pt>
                <c:pt idx="2">
                  <c:v>2010</c:v>
                </c:pt>
                <c:pt idx="3">
                  <c:v>2011</c:v>
                </c:pt>
                <c:pt idx="4">
                  <c:v>2012</c:v>
                </c:pt>
                <c:pt idx="5">
                  <c:v>2013</c:v>
                </c:pt>
              </c:numCache>
            </c:numRef>
          </c:cat>
          <c:val>
            <c:numRef>
              <c:f>Data!$B$116:$G$116</c:f>
              <c:numCache>
                <c:formatCode>#,##0.0</c:formatCode>
                <c:ptCount val="6"/>
                <c:pt idx="0">
                  <c:v>323.8</c:v>
                </c:pt>
                <c:pt idx="1">
                  <c:v>364.6</c:v>
                </c:pt>
                <c:pt idx="2">
                  <c:v>355.8</c:v>
                </c:pt>
                <c:pt idx="3">
                  <c:v>368.4</c:v>
                </c:pt>
                <c:pt idx="4">
                  <c:v>409.7</c:v>
                </c:pt>
                <c:pt idx="5">
                  <c:v>399.5</c:v>
                </c:pt>
              </c:numCache>
            </c:numRef>
          </c:val>
          <c:smooth val="0"/>
        </c:ser>
        <c:ser>
          <c:idx val="18"/>
          <c:order val="18"/>
          <c:tx>
            <c:strRef>
              <c:f>Data!$A$117</c:f>
              <c:strCache>
                <c:ptCount val="1"/>
                <c:pt idx="0">
                  <c:v>Water supply; sewerage, waste managemt </c:v>
                </c:pt>
              </c:strCache>
            </c:strRef>
          </c:tx>
          <c:cat>
            <c:numRef>
              <c:f>Data!$B$98:$G$98</c:f>
              <c:numCache>
                <c:formatCode>General</c:formatCode>
                <c:ptCount val="6"/>
                <c:pt idx="0">
                  <c:v>2008</c:v>
                </c:pt>
                <c:pt idx="1">
                  <c:v>2009</c:v>
                </c:pt>
                <c:pt idx="2">
                  <c:v>2010</c:v>
                </c:pt>
                <c:pt idx="3">
                  <c:v>2011</c:v>
                </c:pt>
                <c:pt idx="4">
                  <c:v>2012</c:v>
                </c:pt>
                <c:pt idx="5">
                  <c:v>2013</c:v>
                </c:pt>
              </c:numCache>
            </c:numRef>
          </c:cat>
          <c:val>
            <c:numRef>
              <c:f>Data!$B$117:$G$117</c:f>
              <c:numCache>
                <c:formatCode>#,##0.0</c:formatCode>
                <c:ptCount val="6"/>
                <c:pt idx="0">
                  <c:v>308.3</c:v>
                </c:pt>
                <c:pt idx="1">
                  <c:v>288.39999999999998</c:v>
                </c:pt>
                <c:pt idx="2">
                  <c:v>288.39999999999998</c:v>
                </c:pt>
                <c:pt idx="3">
                  <c:v>310.10000000000002</c:v>
                </c:pt>
                <c:pt idx="4">
                  <c:v>316.89999999999998</c:v>
                </c:pt>
                <c:pt idx="5">
                  <c:v>327</c:v>
                </c:pt>
              </c:numCache>
            </c:numRef>
          </c:val>
          <c:smooth val="0"/>
        </c:ser>
        <c:ser>
          <c:idx val="19"/>
          <c:order val="19"/>
          <c:tx>
            <c:strRef>
              <c:f>Data!$A$118</c:f>
              <c:strCache>
                <c:ptCount val="1"/>
                <c:pt idx="0">
                  <c:v>Mining and quarrying</c:v>
                </c:pt>
              </c:strCache>
            </c:strRef>
          </c:tx>
          <c:cat>
            <c:numRef>
              <c:f>Data!$B$98:$G$98</c:f>
              <c:numCache>
                <c:formatCode>General</c:formatCode>
                <c:ptCount val="6"/>
                <c:pt idx="0">
                  <c:v>2008</c:v>
                </c:pt>
                <c:pt idx="1">
                  <c:v>2009</c:v>
                </c:pt>
                <c:pt idx="2">
                  <c:v>2010</c:v>
                </c:pt>
                <c:pt idx="3">
                  <c:v>2011</c:v>
                </c:pt>
                <c:pt idx="4">
                  <c:v>2012</c:v>
                </c:pt>
                <c:pt idx="5">
                  <c:v>2013</c:v>
                </c:pt>
              </c:numCache>
            </c:numRef>
          </c:cat>
          <c:val>
            <c:numRef>
              <c:f>Data!$B$118:$G$118</c:f>
              <c:numCache>
                <c:formatCode>#,##0.0</c:formatCode>
                <c:ptCount val="6"/>
                <c:pt idx="0">
                  <c:v>122.8</c:v>
                </c:pt>
                <c:pt idx="1">
                  <c:v>100.4</c:v>
                </c:pt>
                <c:pt idx="2">
                  <c:v>106.7</c:v>
                </c:pt>
                <c:pt idx="3">
                  <c:v>86.4</c:v>
                </c:pt>
                <c:pt idx="4">
                  <c:v>87.2</c:v>
                </c:pt>
                <c:pt idx="5">
                  <c:v>107.4</c:v>
                </c:pt>
              </c:numCache>
            </c:numRef>
          </c:val>
          <c:smooth val="0"/>
        </c:ser>
        <c:ser>
          <c:idx val="20"/>
          <c:order val="20"/>
          <c:tx>
            <c:strRef>
              <c:f>Data!$A$119</c:f>
              <c:strCache>
                <c:ptCount val="1"/>
                <c:pt idx="0">
                  <c:v>Activities of extraterritorial organisations and bodies</c:v>
                </c:pt>
              </c:strCache>
            </c:strRef>
          </c:tx>
          <c:cat>
            <c:numRef>
              <c:f>Data!$B$98:$G$98</c:f>
              <c:numCache>
                <c:formatCode>General</c:formatCode>
                <c:ptCount val="6"/>
                <c:pt idx="0">
                  <c:v>2008</c:v>
                </c:pt>
                <c:pt idx="1">
                  <c:v>2009</c:v>
                </c:pt>
                <c:pt idx="2">
                  <c:v>2010</c:v>
                </c:pt>
                <c:pt idx="3">
                  <c:v>2011</c:v>
                </c:pt>
                <c:pt idx="4">
                  <c:v>2012</c:v>
                </c:pt>
                <c:pt idx="5">
                  <c:v>2013</c:v>
                </c:pt>
              </c:numCache>
            </c:numRef>
          </c:cat>
          <c:val>
            <c:numRef>
              <c:f>Data!$B$119:$G$119</c:f>
              <c:numCache>
                <c:formatCode>#,##0.0</c:formatCode>
                <c:ptCount val="6"/>
                <c:pt idx="0">
                  <c:v>80.3</c:v>
                </c:pt>
                <c:pt idx="1">
                  <c:v>85.9</c:v>
                </c:pt>
                <c:pt idx="2">
                  <c:v>83.4</c:v>
                </c:pt>
                <c:pt idx="3">
                  <c:v>94.9</c:v>
                </c:pt>
                <c:pt idx="4">
                  <c:v>77</c:v>
                </c:pt>
                <c:pt idx="5">
                  <c:v>92.1</c:v>
                </c:pt>
              </c:numCache>
            </c:numRef>
          </c:val>
          <c:smooth val="0"/>
        </c:ser>
        <c:dLbls>
          <c:showLegendKey val="0"/>
          <c:showVal val="0"/>
          <c:showCatName val="0"/>
          <c:showSerName val="0"/>
          <c:showPercent val="0"/>
          <c:showBubbleSize val="0"/>
        </c:dLbls>
        <c:marker val="1"/>
        <c:smooth val="0"/>
        <c:axId val="163588600"/>
        <c:axId val="163588208"/>
      </c:lineChart>
      <c:catAx>
        <c:axId val="163588600"/>
        <c:scaling>
          <c:orientation val="minMax"/>
        </c:scaling>
        <c:delete val="0"/>
        <c:axPos val="b"/>
        <c:numFmt formatCode="General" sourceLinked="1"/>
        <c:majorTickMark val="out"/>
        <c:minorTickMark val="none"/>
        <c:tickLblPos val="nextTo"/>
        <c:crossAx val="163588208"/>
        <c:crosses val="autoZero"/>
        <c:auto val="1"/>
        <c:lblAlgn val="ctr"/>
        <c:lblOffset val="100"/>
        <c:noMultiLvlLbl val="0"/>
      </c:catAx>
      <c:valAx>
        <c:axId val="163588208"/>
        <c:scaling>
          <c:orientation val="minMax"/>
        </c:scaling>
        <c:delete val="0"/>
        <c:axPos val="l"/>
        <c:majorGridlines/>
        <c:numFmt formatCode="#,##0" sourceLinked="0"/>
        <c:majorTickMark val="out"/>
        <c:minorTickMark val="none"/>
        <c:tickLblPos val="nextTo"/>
        <c:crossAx val="163588600"/>
        <c:crosses val="autoZero"/>
        <c:crossBetween val="between"/>
      </c:valAx>
      <c:spPr>
        <a:solidFill>
          <a:schemeClr val="bg1">
            <a:lumMod val="85000"/>
          </a:schemeClr>
        </a:solidFill>
        <a:ln>
          <a:solidFill>
            <a:schemeClr val="accent1"/>
          </a:solidFill>
        </a:ln>
      </c:spPr>
    </c:plotArea>
    <c:legend>
      <c:legendPos val="r"/>
      <c:layout>
        <c:manualLayout>
          <c:xMode val="edge"/>
          <c:yMode val="edge"/>
          <c:x val="0.65172152390907245"/>
          <c:y val="0"/>
          <c:w val="0.34827847609092755"/>
          <c:h val="1"/>
        </c:manualLayout>
      </c:layout>
      <c:overlay val="0"/>
      <c:spPr>
        <a:ln>
          <a:solidFill>
            <a:srgbClr val="00B050"/>
          </a:solidFill>
        </a:ln>
      </c:spPr>
    </c:legend>
    <c:plotVisOnly val="1"/>
    <c:dispBlanksAs val="gap"/>
    <c:showDLblsOverMax val="0"/>
  </c:chart>
  <c:spPr>
    <a:ln>
      <a:solidFill>
        <a:srgbClr val="003399"/>
      </a:solidFill>
    </a:ln>
  </c:spPr>
  <c:txPr>
    <a:bodyPr/>
    <a:lstStyle/>
    <a:p>
      <a:pPr>
        <a:defRPr lang="en-GB" sz="1000" baseline="0"/>
      </a:pPr>
      <a:endParaRPr lang="it-IT"/>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GB" sz="1000" dirty="0"/>
              <a:t>Women aged 15 - 24, in 1000s, main employment sectors, 2008 and 2013</a:t>
            </a:r>
          </a:p>
        </c:rich>
      </c:tx>
      <c:overlay val="0"/>
    </c:title>
    <c:autoTitleDeleted val="0"/>
    <c:plotArea>
      <c:layout/>
      <c:barChart>
        <c:barDir val="col"/>
        <c:grouping val="clustered"/>
        <c:varyColors val="0"/>
        <c:ser>
          <c:idx val="0"/>
          <c:order val="0"/>
          <c:tx>
            <c:strRef>
              <c:f>'[lfsq_egan2-3.xls]Data'!$C$10</c:f>
              <c:strCache>
                <c:ptCount val="1"/>
                <c:pt idx="0">
                  <c:v>2008</c:v>
                </c:pt>
              </c:strCache>
            </c:strRef>
          </c:tx>
          <c:invertIfNegative val="0"/>
          <c:cat>
            <c:strRef>
              <c:f>'[lfsq_egan2-3.xls]Data'!$B$11:$B$17</c:f>
              <c:strCache>
                <c:ptCount val="7"/>
                <c:pt idx="0">
                  <c:v>Agriculture</c:v>
                </c:pt>
                <c:pt idx="1">
                  <c:v>Manufacturing</c:v>
                </c:pt>
                <c:pt idx="2">
                  <c:v>Retail</c:v>
                </c:pt>
                <c:pt idx="3">
                  <c:v>Hotels and restaurants</c:v>
                </c:pt>
                <c:pt idx="4">
                  <c:v>Public administration</c:v>
                </c:pt>
                <c:pt idx="5">
                  <c:v>Education</c:v>
                </c:pt>
                <c:pt idx="6">
                  <c:v>Health &amp; social work</c:v>
                </c:pt>
              </c:strCache>
            </c:strRef>
          </c:cat>
          <c:val>
            <c:numRef>
              <c:f>'[lfsq_egan2-3.xls]Data'!$C$11:$C$17</c:f>
              <c:numCache>
                <c:formatCode>#,##0.0</c:formatCode>
                <c:ptCount val="7"/>
                <c:pt idx="0">
                  <c:v>244.5</c:v>
                </c:pt>
                <c:pt idx="1">
                  <c:v>1052.4000000000001</c:v>
                </c:pt>
                <c:pt idx="2">
                  <c:v>2519.1999999999998</c:v>
                </c:pt>
                <c:pt idx="3">
                  <c:v>1127.5999999999999</c:v>
                </c:pt>
                <c:pt idx="4">
                  <c:v>377.3</c:v>
                </c:pt>
                <c:pt idx="5">
                  <c:v>545.79999999999995</c:v>
                </c:pt>
                <c:pt idx="6">
                  <c:v>1348.4</c:v>
                </c:pt>
              </c:numCache>
            </c:numRef>
          </c:val>
        </c:ser>
        <c:ser>
          <c:idx val="1"/>
          <c:order val="1"/>
          <c:tx>
            <c:strRef>
              <c:f>'[lfsq_egan2-3.xls]Data'!$D$10</c:f>
              <c:strCache>
                <c:ptCount val="1"/>
                <c:pt idx="0">
                  <c:v>2013</c:v>
                </c:pt>
              </c:strCache>
            </c:strRef>
          </c:tx>
          <c:invertIfNegative val="0"/>
          <c:cat>
            <c:strRef>
              <c:f>'[lfsq_egan2-3.xls]Data'!$B$11:$B$17</c:f>
              <c:strCache>
                <c:ptCount val="7"/>
                <c:pt idx="0">
                  <c:v>Agriculture</c:v>
                </c:pt>
                <c:pt idx="1">
                  <c:v>Manufacturing</c:v>
                </c:pt>
                <c:pt idx="2">
                  <c:v>Retail</c:v>
                </c:pt>
                <c:pt idx="3">
                  <c:v>Hotels and restaurants</c:v>
                </c:pt>
                <c:pt idx="4">
                  <c:v>Public administration</c:v>
                </c:pt>
                <c:pt idx="5">
                  <c:v>Education</c:v>
                </c:pt>
                <c:pt idx="6">
                  <c:v>Health &amp; social work</c:v>
                </c:pt>
              </c:strCache>
            </c:strRef>
          </c:cat>
          <c:val>
            <c:numRef>
              <c:f>'[lfsq_egan2-3.xls]Data'!$D$11:$D$17</c:f>
              <c:numCache>
                <c:formatCode>#,##0.0</c:formatCode>
                <c:ptCount val="7"/>
                <c:pt idx="0">
                  <c:v>195.2</c:v>
                </c:pt>
                <c:pt idx="1">
                  <c:v>688.9</c:v>
                </c:pt>
                <c:pt idx="2">
                  <c:v>1960.9</c:v>
                </c:pt>
                <c:pt idx="3">
                  <c:v>1044</c:v>
                </c:pt>
                <c:pt idx="4">
                  <c:v>247.4</c:v>
                </c:pt>
                <c:pt idx="5">
                  <c:v>528.79999999999995</c:v>
                </c:pt>
                <c:pt idx="6">
                  <c:v>1276</c:v>
                </c:pt>
              </c:numCache>
            </c:numRef>
          </c:val>
        </c:ser>
        <c:dLbls>
          <c:showLegendKey val="0"/>
          <c:showVal val="0"/>
          <c:showCatName val="0"/>
          <c:showSerName val="0"/>
          <c:showPercent val="0"/>
          <c:showBubbleSize val="0"/>
        </c:dLbls>
        <c:gapWidth val="150"/>
        <c:axId val="166736328"/>
        <c:axId val="166736720"/>
      </c:barChart>
      <c:catAx>
        <c:axId val="166736328"/>
        <c:scaling>
          <c:orientation val="minMax"/>
        </c:scaling>
        <c:delete val="0"/>
        <c:axPos val="b"/>
        <c:numFmt formatCode="General" sourceLinked="0"/>
        <c:majorTickMark val="none"/>
        <c:minorTickMark val="none"/>
        <c:tickLblPos val="nextTo"/>
        <c:txPr>
          <a:bodyPr/>
          <a:lstStyle/>
          <a:p>
            <a:pPr>
              <a:defRPr sz="800" baseline="0">
                <a:latin typeface="Arial" pitchFamily="34" charset="0"/>
              </a:defRPr>
            </a:pPr>
            <a:endParaRPr lang="it-IT"/>
          </a:p>
        </c:txPr>
        <c:crossAx val="166736720"/>
        <c:crossesAt val="0"/>
        <c:auto val="1"/>
        <c:lblAlgn val="ctr"/>
        <c:lblOffset val="100"/>
        <c:noMultiLvlLbl val="0"/>
      </c:catAx>
      <c:valAx>
        <c:axId val="166736720"/>
        <c:scaling>
          <c:orientation val="minMax"/>
          <c:max val="5500"/>
          <c:min val="0"/>
        </c:scaling>
        <c:delete val="0"/>
        <c:axPos val="l"/>
        <c:majorGridlines/>
        <c:numFmt formatCode="#,##0" sourceLinked="0"/>
        <c:majorTickMark val="none"/>
        <c:minorTickMark val="none"/>
        <c:tickLblPos val="nextTo"/>
        <c:txPr>
          <a:bodyPr/>
          <a:lstStyle/>
          <a:p>
            <a:pPr algn="ctr">
              <a:defRPr lang="en-GB" sz="800" b="0" i="0" u="none" strike="noStrike" kern="1200" baseline="0">
                <a:solidFill>
                  <a:srgbClr val="000000"/>
                </a:solidFill>
                <a:latin typeface="Arial" pitchFamily="34" charset="0"/>
                <a:ea typeface="+mn-ea"/>
                <a:cs typeface="+mn-cs"/>
              </a:defRPr>
            </a:pPr>
            <a:endParaRPr lang="it-IT"/>
          </a:p>
        </c:txPr>
        <c:crossAx val="166736328"/>
        <c:crosses val="autoZero"/>
        <c:crossBetween val="between"/>
      </c:valAx>
      <c:spPr>
        <a:ln>
          <a:solidFill>
            <a:schemeClr val="accent1"/>
          </a:solidFill>
        </a:ln>
      </c:spPr>
    </c:plotArea>
    <c:legend>
      <c:legendPos val="r"/>
      <c:layout>
        <c:manualLayout>
          <c:xMode val="edge"/>
          <c:yMode val="edge"/>
          <c:x val="0.90294403116029243"/>
          <c:y val="0.18525865547102954"/>
          <c:w val="7.6960517025911113E-2"/>
          <c:h val="0.1281563953211548"/>
        </c:manualLayout>
      </c:layout>
      <c:overlay val="0"/>
      <c:spPr>
        <a:ln>
          <a:solidFill>
            <a:srgbClr val="003399"/>
          </a:solidFill>
        </a:ln>
      </c:spPr>
      <c:txPr>
        <a:bodyPr/>
        <a:lstStyle/>
        <a:p>
          <a:pPr>
            <a:defRPr baseline="0">
              <a:latin typeface="Arial" pitchFamily="34" charset="0"/>
            </a:defRPr>
          </a:pPr>
          <a:endParaRPr lang="it-IT"/>
        </a:p>
      </c:txPr>
    </c:legend>
    <c:plotVisOnly val="1"/>
    <c:dispBlanksAs val="gap"/>
    <c:showDLblsOverMax val="0"/>
  </c:chart>
  <c:spPr>
    <a:ln>
      <a:solidFill>
        <a:srgbClr val="003399"/>
      </a:solidFill>
    </a:ln>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GB"/>
              <a:t>Women aged 50 - 64, in 1000s, main employment sectors,  2008 and 2013 </a:t>
            </a:r>
          </a:p>
        </c:rich>
      </c:tx>
      <c:overlay val="0"/>
    </c:title>
    <c:autoTitleDeleted val="0"/>
    <c:plotArea>
      <c:layout>
        <c:manualLayout>
          <c:layoutTarget val="inner"/>
          <c:xMode val="edge"/>
          <c:yMode val="edge"/>
          <c:x val="7.7469695034952629E-2"/>
          <c:y val="0.16089129483814524"/>
          <c:w val="0.81348338145955934"/>
          <c:h val="0.57593079530769908"/>
        </c:manualLayout>
      </c:layout>
      <c:barChart>
        <c:barDir val="col"/>
        <c:grouping val="clustered"/>
        <c:varyColors val="0"/>
        <c:ser>
          <c:idx val="0"/>
          <c:order val="0"/>
          <c:tx>
            <c:strRef>
              <c:f>'[lfsq_egan2-3.xls]Data'!$C$26</c:f>
              <c:strCache>
                <c:ptCount val="1"/>
                <c:pt idx="0">
                  <c:v>2008</c:v>
                </c:pt>
              </c:strCache>
            </c:strRef>
          </c:tx>
          <c:invertIfNegative val="0"/>
          <c:cat>
            <c:strRef>
              <c:f>'[lfsq_egan2-3.xls]Data'!$B$27:$B$33</c:f>
              <c:strCache>
                <c:ptCount val="7"/>
                <c:pt idx="0">
                  <c:v>Agriculture</c:v>
                </c:pt>
                <c:pt idx="1">
                  <c:v>Manufacturing</c:v>
                </c:pt>
                <c:pt idx="2">
                  <c:v>Retail</c:v>
                </c:pt>
                <c:pt idx="3">
                  <c:v>Hotels and restaurants</c:v>
                </c:pt>
                <c:pt idx="4">
                  <c:v>Public administration</c:v>
                </c:pt>
                <c:pt idx="5">
                  <c:v>Education</c:v>
                </c:pt>
                <c:pt idx="6">
                  <c:v>Health &amp; social work</c:v>
                </c:pt>
              </c:strCache>
            </c:strRef>
          </c:cat>
          <c:val>
            <c:numRef>
              <c:f>'[lfsq_egan2-3.xls]Data'!$C$27:$C$33</c:f>
              <c:numCache>
                <c:formatCode>#,##0.0</c:formatCode>
                <c:ptCount val="7"/>
                <c:pt idx="0">
                  <c:v>1357.4</c:v>
                </c:pt>
                <c:pt idx="1">
                  <c:v>2316.6</c:v>
                </c:pt>
                <c:pt idx="2">
                  <c:v>2802.4</c:v>
                </c:pt>
                <c:pt idx="3">
                  <c:v>833.7</c:v>
                </c:pt>
                <c:pt idx="4">
                  <c:v>1978.8</c:v>
                </c:pt>
                <c:pt idx="5">
                  <c:v>3172.1</c:v>
                </c:pt>
                <c:pt idx="6">
                  <c:v>4268.1000000000004</c:v>
                </c:pt>
              </c:numCache>
            </c:numRef>
          </c:val>
        </c:ser>
        <c:ser>
          <c:idx val="1"/>
          <c:order val="1"/>
          <c:tx>
            <c:strRef>
              <c:f>'[lfsq_egan2-3.xls]Data'!$D$26</c:f>
              <c:strCache>
                <c:ptCount val="1"/>
                <c:pt idx="0">
                  <c:v>2013</c:v>
                </c:pt>
              </c:strCache>
            </c:strRef>
          </c:tx>
          <c:invertIfNegative val="0"/>
          <c:cat>
            <c:strRef>
              <c:f>'[lfsq_egan2-3.xls]Data'!$B$27:$B$33</c:f>
              <c:strCache>
                <c:ptCount val="7"/>
                <c:pt idx="0">
                  <c:v>Agriculture</c:v>
                </c:pt>
                <c:pt idx="1">
                  <c:v>Manufacturing</c:v>
                </c:pt>
                <c:pt idx="2">
                  <c:v>Retail</c:v>
                </c:pt>
                <c:pt idx="3">
                  <c:v>Hotels and restaurants</c:v>
                </c:pt>
                <c:pt idx="4">
                  <c:v>Public administration</c:v>
                </c:pt>
                <c:pt idx="5">
                  <c:v>Education</c:v>
                </c:pt>
                <c:pt idx="6">
                  <c:v>Health &amp; social work</c:v>
                </c:pt>
              </c:strCache>
            </c:strRef>
          </c:cat>
          <c:val>
            <c:numRef>
              <c:f>'[lfsq_egan2-3.xls]Data'!$D$27:$D$33</c:f>
              <c:numCache>
                <c:formatCode>#,##0.0</c:formatCode>
                <c:ptCount val="7"/>
                <c:pt idx="0">
                  <c:v>1279.3</c:v>
                </c:pt>
                <c:pt idx="1">
                  <c:v>2464.3000000000002</c:v>
                </c:pt>
                <c:pt idx="2">
                  <c:v>3173.3</c:v>
                </c:pt>
                <c:pt idx="3">
                  <c:v>1034.4000000000001</c:v>
                </c:pt>
                <c:pt idx="4">
                  <c:v>2350.8000000000002</c:v>
                </c:pt>
                <c:pt idx="5">
                  <c:v>3743.8</c:v>
                </c:pt>
                <c:pt idx="6">
                  <c:v>5473.1</c:v>
                </c:pt>
              </c:numCache>
            </c:numRef>
          </c:val>
        </c:ser>
        <c:dLbls>
          <c:showLegendKey val="0"/>
          <c:showVal val="0"/>
          <c:showCatName val="0"/>
          <c:showSerName val="0"/>
          <c:showPercent val="0"/>
          <c:showBubbleSize val="0"/>
        </c:dLbls>
        <c:gapWidth val="150"/>
        <c:axId val="166737504"/>
        <c:axId val="166737896"/>
      </c:barChart>
      <c:catAx>
        <c:axId val="166737504"/>
        <c:scaling>
          <c:orientation val="minMax"/>
        </c:scaling>
        <c:delete val="0"/>
        <c:axPos val="b"/>
        <c:numFmt formatCode="General" sourceLinked="0"/>
        <c:majorTickMark val="out"/>
        <c:minorTickMark val="none"/>
        <c:tickLblPos val="nextTo"/>
        <c:crossAx val="166737896"/>
        <c:crosses val="autoZero"/>
        <c:auto val="1"/>
        <c:lblAlgn val="ctr"/>
        <c:lblOffset val="100"/>
        <c:noMultiLvlLbl val="0"/>
      </c:catAx>
      <c:valAx>
        <c:axId val="166737896"/>
        <c:scaling>
          <c:orientation val="minMax"/>
          <c:max val="5500"/>
          <c:min val="0"/>
        </c:scaling>
        <c:delete val="0"/>
        <c:axPos val="l"/>
        <c:majorGridlines/>
        <c:numFmt formatCode="#,##0" sourceLinked="0"/>
        <c:majorTickMark val="out"/>
        <c:minorTickMark val="none"/>
        <c:tickLblPos val="nextTo"/>
        <c:crossAx val="166737504"/>
        <c:crosses val="autoZero"/>
        <c:crossBetween val="between"/>
      </c:valAx>
      <c:spPr>
        <a:ln>
          <a:solidFill>
            <a:schemeClr val="accent1"/>
          </a:solidFill>
        </a:ln>
      </c:spPr>
    </c:plotArea>
    <c:legend>
      <c:legendPos val="r"/>
      <c:layout>
        <c:manualLayout>
          <c:xMode val="edge"/>
          <c:yMode val="edge"/>
          <c:x val="0.90044825509004267"/>
          <c:y val="0.23824444776581349"/>
          <c:w val="7.4884660827593874E-2"/>
          <c:h val="0.11828166767409963"/>
        </c:manualLayout>
      </c:layout>
      <c:overlay val="0"/>
      <c:spPr>
        <a:ln>
          <a:solidFill>
            <a:srgbClr val="003399"/>
          </a:solidFill>
        </a:ln>
      </c:spPr>
      <c:txPr>
        <a:bodyPr/>
        <a:lstStyle/>
        <a:p>
          <a:pPr>
            <a:defRPr lang="en-GB" sz="1000" b="0" i="0" u="none" strike="noStrike" kern="1200" baseline="0">
              <a:solidFill>
                <a:srgbClr val="000000"/>
              </a:solidFill>
              <a:latin typeface="Arial" pitchFamily="34" charset="0"/>
              <a:ea typeface="+mn-ea"/>
              <a:cs typeface="+mn-cs"/>
            </a:defRPr>
          </a:pPr>
          <a:endParaRPr lang="it-IT"/>
        </a:p>
      </c:txPr>
    </c:legend>
    <c:plotVisOnly val="1"/>
    <c:dispBlanksAs val="gap"/>
    <c:showDLblsOverMax val="0"/>
  </c:chart>
  <c:spPr>
    <a:ln>
      <a:solidFill>
        <a:srgbClr val="003399"/>
      </a:solidFill>
    </a:ln>
  </c:spPr>
  <c:txPr>
    <a:bodyPr/>
    <a:lstStyle/>
    <a:p>
      <a:pPr>
        <a:defRPr sz="800" baseline="0">
          <a:latin typeface="Arial" pitchFamily="34" charset="0"/>
        </a:defRPr>
      </a:pPr>
      <a:endParaRPr lang="it-IT"/>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GB" dirty="0" smtClean="0"/>
              <a:t>Incidence rate of non-fatal accidents, by gender, ESAW, 2008-2011</a:t>
            </a:r>
            <a:endParaRPr lang="en-GB" dirty="0"/>
          </a:p>
        </c:rich>
      </c:tx>
      <c:overlay val="0"/>
    </c:title>
    <c:autoTitleDeleted val="0"/>
    <c:plotArea>
      <c:layout>
        <c:manualLayout>
          <c:layoutTarget val="inner"/>
          <c:xMode val="edge"/>
          <c:yMode val="edge"/>
          <c:x val="5.0569172595832212E-2"/>
          <c:y val="0.16480510102052154"/>
          <c:w val="0.9352351286843833"/>
          <c:h val="0.5035562941986037"/>
        </c:manualLayout>
      </c:layout>
      <c:barChart>
        <c:barDir val="col"/>
        <c:grouping val="clustered"/>
        <c:varyColors val="0"/>
        <c:ser>
          <c:idx val="0"/>
          <c:order val="0"/>
          <c:tx>
            <c:strRef>
              <c:f>Data!$B$40:$B$41</c:f>
              <c:strCache>
                <c:ptCount val="1"/>
                <c:pt idx="0">
                  <c:v>Males 2008</c:v>
                </c:pt>
              </c:strCache>
            </c:strRef>
          </c:tx>
          <c:invertIfNegative val="0"/>
          <c:cat>
            <c:strRef>
              <c:f>Data!$A$42:$A$55</c:f>
              <c:strCache>
                <c:ptCount val="14"/>
                <c:pt idx="0">
                  <c:v>Transport
&amp; storage</c:v>
                </c:pt>
                <c:pt idx="1">
                  <c:v>Accommod. &amp; 
food services</c:v>
                </c:pt>
                <c:pt idx="2">
                  <c:v>Admin. &amp;  
support 
service </c:v>
                </c:pt>
                <c:pt idx="3">
                  <c:v>Health &amp; 
social work </c:v>
                </c:pt>
                <c:pt idx="4">
                  <c:v>Water supply,  
sewerage, 
waste man.</c:v>
                </c:pt>
                <c:pt idx="5">
                  <c:v>Manufacturing</c:v>
                </c:pt>
                <c:pt idx="6">
                  <c:v>Wholesale &amp; 
retail trade</c:v>
                </c:pt>
                <c:pt idx="7">
                  <c:v>Agriculture, 
forestry &amp;
 fishing</c:v>
                </c:pt>
                <c:pt idx="8">
                  <c:v>Arts, 
entertainment 
&amp; recreation</c:v>
                </c:pt>
                <c:pt idx="9">
                  <c:v>Public 
admin. </c:v>
                </c:pt>
                <c:pt idx="10">
                  <c:v>Real estate </c:v>
                </c:pt>
                <c:pt idx="11">
                  <c:v>Other service 
activities</c:v>
                </c:pt>
                <c:pt idx="12">
                  <c:v>Construction</c:v>
                </c:pt>
                <c:pt idx="13">
                  <c:v>Education</c:v>
                </c:pt>
              </c:strCache>
            </c:strRef>
          </c:cat>
          <c:val>
            <c:numRef>
              <c:f>Data!$B$42:$B$55</c:f>
              <c:numCache>
                <c:formatCode>#,##0.00</c:formatCode>
                <c:ptCount val="14"/>
                <c:pt idx="0" formatCode="#,##0.0">
                  <c:v>3451.3</c:v>
                </c:pt>
                <c:pt idx="1">
                  <c:v>2376.9899999999998</c:v>
                </c:pt>
                <c:pt idx="2">
                  <c:v>4485.33</c:v>
                </c:pt>
                <c:pt idx="3">
                  <c:v>1915.37</c:v>
                </c:pt>
                <c:pt idx="4">
                  <c:v>4132.62</c:v>
                </c:pt>
                <c:pt idx="5">
                  <c:v>3465.16</c:v>
                </c:pt>
                <c:pt idx="6">
                  <c:v>2372.29</c:v>
                </c:pt>
                <c:pt idx="7">
                  <c:v>2265.04</c:v>
                </c:pt>
                <c:pt idx="8">
                  <c:v>2401.7399999999998</c:v>
                </c:pt>
                <c:pt idx="9">
                  <c:v>1351.31</c:v>
                </c:pt>
                <c:pt idx="10">
                  <c:v>1841.06</c:v>
                </c:pt>
                <c:pt idx="11">
                  <c:v>1148.57</c:v>
                </c:pt>
                <c:pt idx="12">
                  <c:v>4300.08</c:v>
                </c:pt>
                <c:pt idx="13">
                  <c:v>734.11</c:v>
                </c:pt>
              </c:numCache>
            </c:numRef>
          </c:val>
        </c:ser>
        <c:ser>
          <c:idx val="1"/>
          <c:order val="1"/>
          <c:tx>
            <c:strRef>
              <c:f>Data!$C$40:$C$41</c:f>
              <c:strCache>
                <c:ptCount val="1"/>
                <c:pt idx="0">
                  <c:v>Females 2008</c:v>
                </c:pt>
              </c:strCache>
            </c:strRef>
          </c:tx>
          <c:spPr>
            <a:solidFill>
              <a:schemeClr val="accent2">
                <a:lumMod val="50000"/>
              </a:schemeClr>
            </a:solidFill>
          </c:spPr>
          <c:invertIfNegative val="0"/>
          <c:cat>
            <c:strRef>
              <c:f>Data!$A$42:$A$55</c:f>
              <c:strCache>
                <c:ptCount val="14"/>
                <c:pt idx="0">
                  <c:v>Transport
&amp; storage</c:v>
                </c:pt>
                <c:pt idx="1">
                  <c:v>Accommod. &amp; 
food services</c:v>
                </c:pt>
                <c:pt idx="2">
                  <c:v>Admin. &amp;  
support 
service </c:v>
                </c:pt>
                <c:pt idx="3">
                  <c:v>Health &amp; 
social work </c:v>
                </c:pt>
                <c:pt idx="4">
                  <c:v>Water supply,  
sewerage, 
waste man.</c:v>
                </c:pt>
                <c:pt idx="5">
                  <c:v>Manufacturing</c:v>
                </c:pt>
                <c:pt idx="6">
                  <c:v>Wholesale &amp; 
retail trade</c:v>
                </c:pt>
                <c:pt idx="7">
                  <c:v>Agriculture, 
forestry &amp;
 fishing</c:v>
                </c:pt>
                <c:pt idx="8">
                  <c:v>Arts, 
entertainment 
&amp; recreation</c:v>
                </c:pt>
                <c:pt idx="9">
                  <c:v>Public 
admin. </c:v>
                </c:pt>
                <c:pt idx="10">
                  <c:v>Real estate </c:v>
                </c:pt>
                <c:pt idx="11">
                  <c:v>Other service 
activities</c:v>
                </c:pt>
                <c:pt idx="12">
                  <c:v>Construction</c:v>
                </c:pt>
                <c:pt idx="13">
                  <c:v>Education</c:v>
                </c:pt>
              </c:strCache>
            </c:strRef>
          </c:cat>
          <c:val>
            <c:numRef>
              <c:f>Data!$C$42:$C$55</c:f>
              <c:numCache>
                <c:formatCode>#,##0.00</c:formatCode>
                <c:ptCount val="14"/>
                <c:pt idx="0">
                  <c:v>2095.2399999999998</c:v>
                </c:pt>
                <c:pt idx="1">
                  <c:v>2041.03</c:v>
                </c:pt>
                <c:pt idx="2">
                  <c:v>1718.72</c:v>
                </c:pt>
                <c:pt idx="3">
                  <c:v>1472.57</c:v>
                </c:pt>
                <c:pt idx="4">
                  <c:v>1490.22</c:v>
                </c:pt>
                <c:pt idx="5">
                  <c:v>1425.01</c:v>
                </c:pt>
                <c:pt idx="6" formatCode="#,##0.0">
                  <c:v>1177.4000000000001</c:v>
                </c:pt>
                <c:pt idx="7">
                  <c:v>1138.06</c:v>
                </c:pt>
                <c:pt idx="8">
                  <c:v>1078.3599999999999</c:v>
                </c:pt>
                <c:pt idx="9" formatCode="#,##0.0">
                  <c:v>891.7</c:v>
                </c:pt>
                <c:pt idx="10">
                  <c:v>773.54</c:v>
                </c:pt>
                <c:pt idx="11">
                  <c:v>630.65</c:v>
                </c:pt>
                <c:pt idx="12">
                  <c:v>692.15</c:v>
                </c:pt>
                <c:pt idx="13">
                  <c:v>513.05999999999995</c:v>
                </c:pt>
              </c:numCache>
            </c:numRef>
          </c:val>
        </c:ser>
        <c:ser>
          <c:idx val="2"/>
          <c:order val="2"/>
          <c:tx>
            <c:strRef>
              <c:f>Data!$D$40:$D$41</c:f>
              <c:strCache>
                <c:ptCount val="1"/>
                <c:pt idx="0">
                  <c:v>Males 2009</c:v>
                </c:pt>
              </c:strCache>
            </c:strRef>
          </c:tx>
          <c:spPr>
            <a:solidFill>
              <a:schemeClr val="accent5">
                <a:lumMod val="75000"/>
              </a:schemeClr>
            </a:solidFill>
          </c:spPr>
          <c:invertIfNegative val="0"/>
          <c:cat>
            <c:strRef>
              <c:f>Data!$A$42:$A$55</c:f>
              <c:strCache>
                <c:ptCount val="14"/>
                <c:pt idx="0">
                  <c:v>Transport
&amp; storage</c:v>
                </c:pt>
                <c:pt idx="1">
                  <c:v>Accommod. &amp; 
food services</c:v>
                </c:pt>
                <c:pt idx="2">
                  <c:v>Admin. &amp;  
support 
service </c:v>
                </c:pt>
                <c:pt idx="3">
                  <c:v>Health &amp; 
social work </c:v>
                </c:pt>
                <c:pt idx="4">
                  <c:v>Water supply,  
sewerage, 
waste man.</c:v>
                </c:pt>
                <c:pt idx="5">
                  <c:v>Manufacturing</c:v>
                </c:pt>
                <c:pt idx="6">
                  <c:v>Wholesale &amp; 
retail trade</c:v>
                </c:pt>
                <c:pt idx="7">
                  <c:v>Agriculture, 
forestry &amp;
 fishing</c:v>
                </c:pt>
                <c:pt idx="8">
                  <c:v>Arts, 
entertainment 
&amp; recreation</c:v>
                </c:pt>
                <c:pt idx="9">
                  <c:v>Public 
admin. </c:v>
                </c:pt>
                <c:pt idx="10">
                  <c:v>Real estate </c:v>
                </c:pt>
                <c:pt idx="11">
                  <c:v>Other service 
activities</c:v>
                </c:pt>
                <c:pt idx="12">
                  <c:v>Construction</c:v>
                </c:pt>
                <c:pt idx="13">
                  <c:v>Education</c:v>
                </c:pt>
              </c:strCache>
            </c:strRef>
          </c:cat>
          <c:val>
            <c:numRef>
              <c:f>Data!$D$42:$D$55</c:f>
              <c:numCache>
                <c:formatCode>#,##0.00</c:formatCode>
                <c:ptCount val="14"/>
                <c:pt idx="0">
                  <c:v>3075.33</c:v>
                </c:pt>
                <c:pt idx="1">
                  <c:v>2085.62</c:v>
                </c:pt>
                <c:pt idx="2">
                  <c:v>3281.05</c:v>
                </c:pt>
                <c:pt idx="3">
                  <c:v>1611.68</c:v>
                </c:pt>
                <c:pt idx="4">
                  <c:v>3872.87</c:v>
                </c:pt>
                <c:pt idx="5">
                  <c:v>2623.67</c:v>
                </c:pt>
                <c:pt idx="6">
                  <c:v>1937.56</c:v>
                </c:pt>
                <c:pt idx="7">
                  <c:v>1556.22</c:v>
                </c:pt>
                <c:pt idx="8">
                  <c:v>2320.11</c:v>
                </c:pt>
                <c:pt idx="9">
                  <c:v>1143.32</c:v>
                </c:pt>
                <c:pt idx="10">
                  <c:v>1553.85</c:v>
                </c:pt>
                <c:pt idx="11">
                  <c:v>1006.96</c:v>
                </c:pt>
                <c:pt idx="12">
                  <c:v>3740.78</c:v>
                </c:pt>
                <c:pt idx="13">
                  <c:v>801.78</c:v>
                </c:pt>
              </c:numCache>
            </c:numRef>
          </c:val>
        </c:ser>
        <c:ser>
          <c:idx val="3"/>
          <c:order val="3"/>
          <c:tx>
            <c:strRef>
              <c:f>Data!$E$40:$E$41</c:f>
              <c:strCache>
                <c:ptCount val="1"/>
                <c:pt idx="0">
                  <c:v>Females 2009</c:v>
                </c:pt>
              </c:strCache>
            </c:strRef>
          </c:tx>
          <c:spPr>
            <a:solidFill>
              <a:schemeClr val="accent2">
                <a:lumMod val="75000"/>
              </a:schemeClr>
            </a:solidFill>
          </c:spPr>
          <c:invertIfNegative val="0"/>
          <c:cat>
            <c:strRef>
              <c:f>Data!$A$42:$A$55</c:f>
              <c:strCache>
                <c:ptCount val="14"/>
                <c:pt idx="0">
                  <c:v>Transport
&amp; storage</c:v>
                </c:pt>
                <c:pt idx="1">
                  <c:v>Accommod. &amp; 
food services</c:v>
                </c:pt>
                <c:pt idx="2">
                  <c:v>Admin. &amp;  
support 
service </c:v>
                </c:pt>
                <c:pt idx="3">
                  <c:v>Health &amp; 
social work </c:v>
                </c:pt>
                <c:pt idx="4">
                  <c:v>Water supply,  
sewerage, 
waste man.</c:v>
                </c:pt>
                <c:pt idx="5">
                  <c:v>Manufacturing</c:v>
                </c:pt>
                <c:pt idx="6">
                  <c:v>Wholesale &amp; 
retail trade</c:v>
                </c:pt>
                <c:pt idx="7">
                  <c:v>Agriculture, 
forestry &amp;
 fishing</c:v>
                </c:pt>
                <c:pt idx="8">
                  <c:v>Arts, 
entertainment 
&amp; recreation</c:v>
                </c:pt>
                <c:pt idx="9">
                  <c:v>Public 
admin. </c:v>
                </c:pt>
                <c:pt idx="10">
                  <c:v>Real estate </c:v>
                </c:pt>
                <c:pt idx="11">
                  <c:v>Other service 
activities</c:v>
                </c:pt>
                <c:pt idx="12">
                  <c:v>Construction</c:v>
                </c:pt>
                <c:pt idx="13">
                  <c:v>Education</c:v>
                </c:pt>
              </c:strCache>
            </c:strRef>
          </c:cat>
          <c:val>
            <c:numRef>
              <c:f>Data!$E$42:$E$55</c:f>
              <c:numCache>
                <c:formatCode>#,##0.00</c:formatCode>
                <c:ptCount val="14"/>
                <c:pt idx="0">
                  <c:v>1979.12</c:v>
                </c:pt>
                <c:pt idx="1">
                  <c:v>1849.12</c:v>
                </c:pt>
                <c:pt idx="2">
                  <c:v>1652.32</c:v>
                </c:pt>
                <c:pt idx="3">
                  <c:v>1314.99</c:v>
                </c:pt>
                <c:pt idx="4">
                  <c:v>1399.09</c:v>
                </c:pt>
                <c:pt idx="5">
                  <c:v>1193.71</c:v>
                </c:pt>
                <c:pt idx="6">
                  <c:v>1071.53</c:v>
                </c:pt>
                <c:pt idx="7">
                  <c:v>689.22</c:v>
                </c:pt>
                <c:pt idx="8">
                  <c:v>1078.78</c:v>
                </c:pt>
                <c:pt idx="9">
                  <c:v>773.25</c:v>
                </c:pt>
                <c:pt idx="10">
                  <c:v>769.58</c:v>
                </c:pt>
                <c:pt idx="11">
                  <c:v>604.09</c:v>
                </c:pt>
                <c:pt idx="12" formatCode="#,##0.0">
                  <c:v>644.20000000000005</c:v>
                </c:pt>
                <c:pt idx="13">
                  <c:v>543.69000000000005</c:v>
                </c:pt>
              </c:numCache>
            </c:numRef>
          </c:val>
        </c:ser>
        <c:ser>
          <c:idx val="4"/>
          <c:order val="4"/>
          <c:tx>
            <c:strRef>
              <c:f>Data!$F$40:$F$41</c:f>
              <c:strCache>
                <c:ptCount val="1"/>
                <c:pt idx="0">
                  <c:v>Males 2010</c:v>
                </c:pt>
              </c:strCache>
            </c:strRef>
          </c:tx>
          <c:spPr>
            <a:solidFill>
              <a:schemeClr val="accent5">
                <a:lumMod val="60000"/>
                <a:lumOff val="40000"/>
              </a:schemeClr>
            </a:solidFill>
          </c:spPr>
          <c:invertIfNegative val="0"/>
          <c:cat>
            <c:strRef>
              <c:f>Data!$A$42:$A$55</c:f>
              <c:strCache>
                <c:ptCount val="14"/>
                <c:pt idx="0">
                  <c:v>Transport
&amp; storage</c:v>
                </c:pt>
                <c:pt idx="1">
                  <c:v>Accommod. &amp; 
food services</c:v>
                </c:pt>
                <c:pt idx="2">
                  <c:v>Admin. &amp;  
support 
service </c:v>
                </c:pt>
                <c:pt idx="3">
                  <c:v>Health &amp; 
social work </c:v>
                </c:pt>
                <c:pt idx="4">
                  <c:v>Water supply,  
sewerage, 
waste man.</c:v>
                </c:pt>
                <c:pt idx="5">
                  <c:v>Manufacturing</c:v>
                </c:pt>
                <c:pt idx="6">
                  <c:v>Wholesale &amp; 
retail trade</c:v>
                </c:pt>
                <c:pt idx="7">
                  <c:v>Agriculture, 
forestry &amp;
 fishing</c:v>
                </c:pt>
                <c:pt idx="8">
                  <c:v>Arts, 
entertainment 
&amp; recreation</c:v>
                </c:pt>
                <c:pt idx="9">
                  <c:v>Public 
admin. </c:v>
                </c:pt>
                <c:pt idx="10">
                  <c:v>Real estate </c:v>
                </c:pt>
                <c:pt idx="11">
                  <c:v>Other service 
activities</c:v>
                </c:pt>
                <c:pt idx="12">
                  <c:v>Construction</c:v>
                </c:pt>
                <c:pt idx="13">
                  <c:v>Education</c:v>
                </c:pt>
              </c:strCache>
            </c:strRef>
          </c:cat>
          <c:val>
            <c:numRef>
              <c:f>Data!$F$42:$F$55</c:f>
              <c:numCache>
                <c:formatCode>#,##0.00</c:formatCode>
                <c:ptCount val="14"/>
                <c:pt idx="0">
                  <c:v>3055.81</c:v>
                </c:pt>
                <c:pt idx="1">
                  <c:v>1663.14</c:v>
                </c:pt>
                <c:pt idx="2">
                  <c:v>2908.57</c:v>
                </c:pt>
                <c:pt idx="3">
                  <c:v>1529.71</c:v>
                </c:pt>
                <c:pt idx="4">
                  <c:v>4032.56</c:v>
                </c:pt>
                <c:pt idx="5">
                  <c:v>2698.95</c:v>
                </c:pt>
                <c:pt idx="6">
                  <c:v>1849.69</c:v>
                </c:pt>
                <c:pt idx="7">
                  <c:v>1640.43</c:v>
                </c:pt>
                <c:pt idx="8">
                  <c:v>2115.09</c:v>
                </c:pt>
                <c:pt idx="9">
                  <c:v>1495.52</c:v>
                </c:pt>
                <c:pt idx="10" formatCode="#,##0.0">
                  <c:v>1374.7</c:v>
                </c:pt>
                <c:pt idx="11">
                  <c:v>971.19</c:v>
                </c:pt>
                <c:pt idx="12">
                  <c:v>3283.44</c:v>
                </c:pt>
                <c:pt idx="13">
                  <c:v>761.87</c:v>
                </c:pt>
              </c:numCache>
            </c:numRef>
          </c:val>
        </c:ser>
        <c:ser>
          <c:idx val="5"/>
          <c:order val="5"/>
          <c:tx>
            <c:strRef>
              <c:f>Data!$G$40:$G$41</c:f>
              <c:strCache>
                <c:ptCount val="1"/>
                <c:pt idx="0">
                  <c:v>Females 2010</c:v>
                </c:pt>
              </c:strCache>
            </c:strRef>
          </c:tx>
          <c:invertIfNegative val="0"/>
          <c:cat>
            <c:strRef>
              <c:f>Data!$A$42:$A$55</c:f>
              <c:strCache>
                <c:ptCount val="14"/>
                <c:pt idx="0">
                  <c:v>Transport
&amp; storage</c:v>
                </c:pt>
                <c:pt idx="1">
                  <c:v>Accommod. &amp; 
food services</c:v>
                </c:pt>
                <c:pt idx="2">
                  <c:v>Admin. &amp;  
support 
service </c:v>
                </c:pt>
                <c:pt idx="3">
                  <c:v>Health &amp; 
social work </c:v>
                </c:pt>
                <c:pt idx="4">
                  <c:v>Water supply,  
sewerage, 
waste man.</c:v>
                </c:pt>
                <c:pt idx="5">
                  <c:v>Manufacturing</c:v>
                </c:pt>
                <c:pt idx="6">
                  <c:v>Wholesale &amp; 
retail trade</c:v>
                </c:pt>
                <c:pt idx="7">
                  <c:v>Agriculture, 
forestry &amp;
 fishing</c:v>
                </c:pt>
                <c:pt idx="8">
                  <c:v>Arts, 
entertainment 
&amp; recreation</c:v>
                </c:pt>
                <c:pt idx="9">
                  <c:v>Public 
admin. </c:v>
                </c:pt>
                <c:pt idx="10">
                  <c:v>Real estate </c:v>
                </c:pt>
                <c:pt idx="11">
                  <c:v>Other service 
activities</c:v>
                </c:pt>
                <c:pt idx="12">
                  <c:v>Construction</c:v>
                </c:pt>
                <c:pt idx="13">
                  <c:v>Education</c:v>
                </c:pt>
              </c:strCache>
            </c:strRef>
          </c:cat>
          <c:val>
            <c:numRef>
              <c:f>Data!$G$42:$G$55</c:f>
              <c:numCache>
                <c:formatCode>#,##0.0</c:formatCode>
                <c:ptCount val="14"/>
                <c:pt idx="0" formatCode="#,##0.00">
                  <c:v>1868.36</c:v>
                </c:pt>
                <c:pt idx="1">
                  <c:v>1546.9</c:v>
                </c:pt>
                <c:pt idx="2" formatCode="#,##0.00">
                  <c:v>1255.6300000000001</c:v>
                </c:pt>
                <c:pt idx="3" formatCode="#,##0.00">
                  <c:v>1367.15</c:v>
                </c:pt>
                <c:pt idx="4">
                  <c:v>1448.1</c:v>
                </c:pt>
                <c:pt idx="5" formatCode="#,##0.00">
                  <c:v>1175.99</c:v>
                </c:pt>
                <c:pt idx="6" formatCode="#,##0.00">
                  <c:v>958.02</c:v>
                </c:pt>
                <c:pt idx="7" formatCode="#,##0.00">
                  <c:v>715.75</c:v>
                </c:pt>
                <c:pt idx="8" formatCode="#,##0.00">
                  <c:v>978.21</c:v>
                </c:pt>
                <c:pt idx="9" formatCode="#,##0.00">
                  <c:v>880.39</c:v>
                </c:pt>
                <c:pt idx="10" formatCode="#,##0.00">
                  <c:v>652.82000000000005</c:v>
                </c:pt>
                <c:pt idx="11" formatCode="#,##0.00">
                  <c:v>562.13</c:v>
                </c:pt>
                <c:pt idx="12" formatCode="#,##0.00">
                  <c:v>540.36</c:v>
                </c:pt>
                <c:pt idx="13">
                  <c:v>600.70000000000005</c:v>
                </c:pt>
              </c:numCache>
            </c:numRef>
          </c:val>
        </c:ser>
        <c:ser>
          <c:idx val="6"/>
          <c:order val="6"/>
          <c:tx>
            <c:strRef>
              <c:f>Data!$H$40:$H$41</c:f>
              <c:strCache>
                <c:ptCount val="1"/>
                <c:pt idx="0">
                  <c:v>Males 2011</c:v>
                </c:pt>
              </c:strCache>
            </c:strRef>
          </c:tx>
          <c:spPr>
            <a:solidFill>
              <a:schemeClr val="accent5">
                <a:lumMod val="40000"/>
                <a:lumOff val="60000"/>
              </a:schemeClr>
            </a:solidFill>
          </c:spPr>
          <c:invertIfNegative val="0"/>
          <c:cat>
            <c:strRef>
              <c:f>Data!$A$42:$A$55</c:f>
              <c:strCache>
                <c:ptCount val="14"/>
                <c:pt idx="0">
                  <c:v>Transport
&amp; storage</c:v>
                </c:pt>
                <c:pt idx="1">
                  <c:v>Accommod. &amp; 
food services</c:v>
                </c:pt>
                <c:pt idx="2">
                  <c:v>Admin. &amp;  
support 
service </c:v>
                </c:pt>
                <c:pt idx="3">
                  <c:v>Health &amp; 
social work </c:v>
                </c:pt>
                <c:pt idx="4">
                  <c:v>Water supply,  
sewerage, 
waste man.</c:v>
                </c:pt>
                <c:pt idx="5">
                  <c:v>Manufacturing</c:v>
                </c:pt>
                <c:pt idx="6">
                  <c:v>Wholesale &amp; 
retail trade</c:v>
                </c:pt>
                <c:pt idx="7">
                  <c:v>Agriculture, 
forestry &amp;
 fishing</c:v>
                </c:pt>
                <c:pt idx="8">
                  <c:v>Arts, 
entertainment 
&amp; recreation</c:v>
                </c:pt>
                <c:pt idx="9">
                  <c:v>Public 
admin. </c:v>
                </c:pt>
                <c:pt idx="10">
                  <c:v>Real estate </c:v>
                </c:pt>
                <c:pt idx="11">
                  <c:v>Other service 
activities</c:v>
                </c:pt>
                <c:pt idx="12">
                  <c:v>Construction</c:v>
                </c:pt>
                <c:pt idx="13">
                  <c:v>Education</c:v>
                </c:pt>
              </c:strCache>
            </c:strRef>
          </c:cat>
          <c:val>
            <c:numRef>
              <c:f>Data!$H$42:$H$55</c:f>
              <c:numCache>
                <c:formatCode>#,##0.00</c:formatCode>
                <c:ptCount val="14"/>
                <c:pt idx="0">
                  <c:v>2962.08</c:v>
                </c:pt>
                <c:pt idx="1">
                  <c:v>1991.22</c:v>
                </c:pt>
                <c:pt idx="2">
                  <c:v>4036.94</c:v>
                </c:pt>
                <c:pt idx="3">
                  <c:v>1513.93</c:v>
                </c:pt>
                <c:pt idx="4">
                  <c:v>4049.27</c:v>
                </c:pt>
                <c:pt idx="5">
                  <c:v>2631.74</c:v>
                </c:pt>
                <c:pt idx="6">
                  <c:v>1942.22</c:v>
                </c:pt>
                <c:pt idx="7">
                  <c:v>2000.01</c:v>
                </c:pt>
                <c:pt idx="8">
                  <c:v>2118.25</c:v>
                </c:pt>
                <c:pt idx="9">
                  <c:v>964.41</c:v>
                </c:pt>
                <c:pt idx="10">
                  <c:v>1379.19</c:v>
                </c:pt>
                <c:pt idx="11">
                  <c:v>1010.02</c:v>
                </c:pt>
                <c:pt idx="12">
                  <c:v>3469.65</c:v>
                </c:pt>
                <c:pt idx="13">
                  <c:v>547.84</c:v>
                </c:pt>
              </c:numCache>
            </c:numRef>
          </c:val>
        </c:ser>
        <c:ser>
          <c:idx val="7"/>
          <c:order val="7"/>
          <c:tx>
            <c:strRef>
              <c:f>Data!$I$40:$I$41</c:f>
              <c:strCache>
                <c:ptCount val="1"/>
                <c:pt idx="0">
                  <c:v>Females 2011</c:v>
                </c:pt>
              </c:strCache>
            </c:strRef>
          </c:tx>
          <c:invertIfNegative val="0"/>
          <c:cat>
            <c:strRef>
              <c:f>Data!$A$42:$A$55</c:f>
              <c:strCache>
                <c:ptCount val="14"/>
                <c:pt idx="0">
                  <c:v>Transport
&amp; storage</c:v>
                </c:pt>
                <c:pt idx="1">
                  <c:v>Accommod. &amp; 
food services</c:v>
                </c:pt>
                <c:pt idx="2">
                  <c:v>Admin. &amp;  
support 
service </c:v>
                </c:pt>
                <c:pt idx="3">
                  <c:v>Health &amp; 
social work </c:v>
                </c:pt>
                <c:pt idx="4">
                  <c:v>Water supply,  
sewerage, 
waste man.</c:v>
                </c:pt>
                <c:pt idx="5">
                  <c:v>Manufacturing</c:v>
                </c:pt>
                <c:pt idx="6">
                  <c:v>Wholesale &amp; 
retail trade</c:v>
                </c:pt>
                <c:pt idx="7">
                  <c:v>Agriculture, 
forestry &amp;
 fishing</c:v>
                </c:pt>
                <c:pt idx="8">
                  <c:v>Arts, 
entertainment 
&amp; recreation</c:v>
                </c:pt>
                <c:pt idx="9">
                  <c:v>Public 
admin. </c:v>
                </c:pt>
                <c:pt idx="10">
                  <c:v>Real estate </c:v>
                </c:pt>
                <c:pt idx="11">
                  <c:v>Other service 
activities</c:v>
                </c:pt>
                <c:pt idx="12">
                  <c:v>Construction</c:v>
                </c:pt>
                <c:pt idx="13">
                  <c:v>Education</c:v>
                </c:pt>
              </c:strCache>
            </c:strRef>
          </c:cat>
          <c:val>
            <c:numRef>
              <c:f>Data!$I$42:$I$55</c:f>
              <c:numCache>
                <c:formatCode>#,##0.00</c:formatCode>
                <c:ptCount val="14"/>
                <c:pt idx="0">
                  <c:v>1795.97</c:v>
                </c:pt>
                <c:pt idx="1">
                  <c:v>1752.72</c:v>
                </c:pt>
                <c:pt idx="2">
                  <c:v>1812.74</c:v>
                </c:pt>
                <c:pt idx="3">
                  <c:v>1407.88</c:v>
                </c:pt>
                <c:pt idx="4">
                  <c:v>1231.52</c:v>
                </c:pt>
                <c:pt idx="5">
                  <c:v>1152.1099999999999</c:v>
                </c:pt>
                <c:pt idx="6">
                  <c:v>1063.51</c:v>
                </c:pt>
                <c:pt idx="7">
                  <c:v>808.44</c:v>
                </c:pt>
                <c:pt idx="8">
                  <c:v>901.51</c:v>
                </c:pt>
                <c:pt idx="9">
                  <c:v>715.65</c:v>
                </c:pt>
                <c:pt idx="10">
                  <c:v>732.55</c:v>
                </c:pt>
                <c:pt idx="11">
                  <c:v>597.75</c:v>
                </c:pt>
                <c:pt idx="12">
                  <c:v>510.76</c:v>
                </c:pt>
                <c:pt idx="13">
                  <c:v>462.88</c:v>
                </c:pt>
              </c:numCache>
            </c:numRef>
          </c:val>
        </c:ser>
        <c:dLbls>
          <c:showLegendKey val="0"/>
          <c:showVal val="0"/>
          <c:showCatName val="0"/>
          <c:showSerName val="0"/>
          <c:showPercent val="0"/>
          <c:showBubbleSize val="0"/>
        </c:dLbls>
        <c:gapWidth val="150"/>
        <c:axId val="166739072"/>
        <c:axId val="166739464"/>
      </c:barChart>
      <c:catAx>
        <c:axId val="166739072"/>
        <c:scaling>
          <c:orientation val="minMax"/>
        </c:scaling>
        <c:delete val="0"/>
        <c:axPos val="b"/>
        <c:numFmt formatCode="General" sourceLinked="1"/>
        <c:majorTickMark val="out"/>
        <c:minorTickMark val="none"/>
        <c:tickLblPos val="nextTo"/>
        <c:txPr>
          <a:bodyPr rot="0" vert="horz" anchor="b" anchorCtr="1"/>
          <a:lstStyle/>
          <a:p>
            <a:pPr>
              <a:defRPr sz="750" baseline="0"/>
            </a:pPr>
            <a:endParaRPr lang="it-IT"/>
          </a:p>
        </c:txPr>
        <c:crossAx val="166739464"/>
        <c:crosses val="autoZero"/>
        <c:auto val="1"/>
        <c:lblAlgn val="ctr"/>
        <c:lblOffset val="100"/>
        <c:tickLblSkip val="1"/>
        <c:noMultiLvlLbl val="0"/>
      </c:catAx>
      <c:valAx>
        <c:axId val="166739464"/>
        <c:scaling>
          <c:orientation val="minMax"/>
        </c:scaling>
        <c:delete val="0"/>
        <c:axPos val="l"/>
        <c:majorGridlines/>
        <c:numFmt formatCode="#,##0" sourceLinked="0"/>
        <c:majorTickMark val="out"/>
        <c:minorTickMark val="none"/>
        <c:tickLblPos val="nextTo"/>
        <c:crossAx val="166739072"/>
        <c:crosses val="autoZero"/>
        <c:crossBetween val="between"/>
      </c:valAx>
    </c:plotArea>
    <c:legend>
      <c:legendPos val="r"/>
      <c:layout>
        <c:manualLayout>
          <c:xMode val="edge"/>
          <c:yMode val="edge"/>
          <c:x val="0.2320304688367959"/>
          <c:y val="0.83666894154617744"/>
          <c:w val="0.52520078787542124"/>
          <c:h val="0.12013857870667431"/>
        </c:manualLayout>
      </c:layout>
      <c:overlay val="0"/>
      <c:spPr>
        <a:ln>
          <a:solidFill>
            <a:srgbClr val="003399"/>
          </a:solidFill>
        </a:ln>
      </c:spPr>
      <c:txPr>
        <a:bodyPr/>
        <a:lstStyle/>
        <a:p>
          <a:pPr>
            <a:defRPr sz="900"/>
          </a:pPr>
          <a:endParaRPr lang="it-IT"/>
        </a:p>
      </c:txPr>
    </c:legend>
    <c:plotVisOnly val="1"/>
    <c:dispBlanksAs val="gap"/>
    <c:showDLblsOverMax val="0"/>
  </c:chart>
  <c:spPr>
    <a:ln>
      <a:solidFill>
        <a:srgbClr val="003399"/>
      </a:solidFill>
    </a:ln>
  </c:sp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manualLayout>
          <c:layoutTarget val="inner"/>
          <c:xMode val="edge"/>
          <c:yMode val="edge"/>
          <c:x val="0.16127057657882576"/>
          <c:y val="7.2622649770940489E-2"/>
          <c:w val="0.71125247789471113"/>
          <c:h val="0.73230323264735286"/>
        </c:manualLayout>
      </c:layout>
      <c:bar3DChart>
        <c:barDir val="col"/>
        <c:grouping val="clustered"/>
        <c:varyColors val="0"/>
        <c:ser>
          <c:idx val="0"/>
          <c:order val="0"/>
          <c:tx>
            <c:strRef>
              <c:f>Sheet1!$C$4</c:f>
              <c:strCache>
                <c:ptCount val="1"/>
                <c:pt idx="0">
                  <c:v>men</c:v>
                </c:pt>
              </c:strCache>
            </c:strRef>
          </c:tx>
          <c:invertIfNegative val="0"/>
          <c:dLbls>
            <c:dLbl>
              <c:idx val="0"/>
              <c:layout>
                <c:manualLayout>
                  <c:x val="0"/>
                  <c:y val="-2.0749328505982996E-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1.7462308569442307E-3"/>
                  <c:y val="-1.296833031623942E-2"/>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0"/>
                  <c:y val="-3.1123992758974494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Sheet1!$D$3:$F$3</c:f>
              <c:strCache>
                <c:ptCount val="3"/>
                <c:pt idx="0">
                  <c:v>work trips</c:v>
                </c:pt>
                <c:pt idx="1">
                  <c:v>commuting</c:v>
                </c:pt>
                <c:pt idx="2">
                  <c:v>transport accidents total</c:v>
                </c:pt>
              </c:strCache>
            </c:strRef>
          </c:cat>
          <c:val>
            <c:numRef>
              <c:f>Sheet1!$D$4:$F$4</c:f>
              <c:numCache>
                <c:formatCode>0.000;[Red]0.000</c:formatCode>
                <c:ptCount val="3"/>
                <c:pt idx="0">
                  <c:v>5.7489999999999997</c:v>
                </c:pt>
                <c:pt idx="1">
                  <c:v>35.954999999999998</c:v>
                </c:pt>
                <c:pt idx="2">
                  <c:v>16.902000000000001</c:v>
                </c:pt>
              </c:numCache>
            </c:numRef>
          </c:val>
        </c:ser>
        <c:ser>
          <c:idx val="1"/>
          <c:order val="1"/>
          <c:tx>
            <c:strRef>
              <c:f>Sheet1!$C$5</c:f>
              <c:strCache>
                <c:ptCount val="1"/>
                <c:pt idx="0">
                  <c:v>women</c:v>
                </c:pt>
              </c:strCache>
            </c:strRef>
          </c:tx>
          <c:spPr>
            <a:solidFill>
              <a:schemeClr val="accent4">
                <a:lumMod val="60000"/>
                <a:lumOff val="40000"/>
              </a:schemeClr>
            </a:solidFill>
          </c:spPr>
          <c:invertIfNegative val="0"/>
          <c:dLbls>
            <c:dLbl>
              <c:idx val="0"/>
              <c:layout>
                <c:manualLayout>
                  <c:x val="1.7462308569442307E-3"/>
                  <c:y val="-1.5561996379487247E-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3.4924617138885256E-3"/>
                  <c:y val="-1.8155662442735122E-2"/>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0"/>
                  <c:y val="-2.334299456923087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Sheet1!$D$3:$F$3</c:f>
              <c:strCache>
                <c:ptCount val="3"/>
                <c:pt idx="0">
                  <c:v>work trips</c:v>
                </c:pt>
                <c:pt idx="1">
                  <c:v>commuting</c:v>
                </c:pt>
                <c:pt idx="2">
                  <c:v>transport accidents total</c:v>
                </c:pt>
              </c:strCache>
            </c:strRef>
          </c:cat>
          <c:val>
            <c:numRef>
              <c:f>Sheet1!$D$5:$F$5</c:f>
              <c:numCache>
                <c:formatCode>0.000;[Red]0.000</c:formatCode>
                <c:ptCount val="3"/>
                <c:pt idx="0">
                  <c:v>12.521000000000001</c:v>
                </c:pt>
                <c:pt idx="1">
                  <c:v>69.796000000000006</c:v>
                </c:pt>
                <c:pt idx="2">
                  <c:v>44.393999999999998</c:v>
                </c:pt>
              </c:numCache>
            </c:numRef>
          </c:val>
        </c:ser>
        <c:dLbls>
          <c:showLegendKey val="0"/>
          <c:showVal val="0"/>
          <c:showCatName val="0"/>
          <c:showSerName val="0"/>
          <c:showPercent val="0"/>
          <c:showBubbleSize val="0"/>
        </c:dLbls>
        <c:gapWidth val="150"/>
        <c:shape val="box"/>
        <c:axId val="203182200"/>
        <c:axId val="203182592"/>
        <c:axId val="0"/>
      </c:bar3DChart>
      <c:catAx>
        <c:axId val="203182200"/>
        <c:scaling>
          <c:orientation val="minMax"/>
        </c:scaling>
        <c:delete val="0"/>
        <c:axPos val="b"/>
        <c:title>
          <c:tx>
            <c:rich>
              <a:bodyPr/>
              <a:lstStyle/>
              <a:p>
                <a:pPr>
                  <a:defRPr sz="1200"/>
                </a:pPr>
                <a:r>
                  <a:rPr lang="en-GB" sz="1200" dirty="0"/>
                  <a:t>type of journey</a:t>
                </a:r>
              </a:p>
            </c:rich>
          </c:tx>
          <c:layout>
            <c:manualLayout>
              <c:xMode val="edge"/>
              <c:yMode val="edge"/>
              <c:x val="0.42608698239878107"/>
              <c:y val="0.8959953869138918"/>
            </c:manualLayout>
          </c:layout>
          <c:overlay val="0"/>
        </c:title>
        <c:numFmt formatCode="General" sourceLinked="0"/>
        <c:majorTickMark val="out"/>
        <c:minorTickMark val="none"/>
        <c:tickLblPos val="nextTo"/>
        <c:crossAx val="203182592"/>
        <c:crossesAt val="0"/>
        <c:auto val="1"/>
        <c:lblAlgn val="ctr"/>
        <c:lblOffset val="100"/>
        <c:noMultiLvlLbl val="0"/>
      </c:catAx>
      <c:valAx>
        <c:axId val="203182592"/>
        <c:scaling>
          <c:orientation val="minMax"/>
        </c:scaling>
        <c:delete val="0"/>
        <c:axPos val="l"/>
        <c:majorGridlines/>
        <c:title>
          <c:tx>
            <c:rich>
              <a:bodyPr rot="-5400000" vert="horz"/>
              <a:lstStyle/>
              <a:p>
                <a:pPr>
                  <a:defRPr sz="1200"/>
                </a:pPr>
                <a:r>
                  <a:rPr lang="en-GB" sz="1200"/>
                  <a:t>injured / 1 milliom</a:t>
                </a:r>
                <a:r>
                  <a:rPr lang="en-GB" sz="1200" baseline="0"/>
                  <a:t> hours</a:t>
                </a:r>
                <a:endParaRPr lang="en-GB" sz="1200"/>
              </a:p>
            </c:rich>
          </c:tx>
          <c:layout>
            <c:manualLayout>
              <c:xMode val="edge"/>
              <c:yMode val="edge"/>
              <c:x val="5.5070758786806798E-2"/>
              <c:y val="0.27038744061117392"/>
            </c:manualLayout>
          </c:layout>
          <c:overlay val="0"/>
        </c:title>
        <c:numFmt formatCode="General" sourceLinked="0"/>
        <c:majorTickMark val="out"/>
        <c:minorTickMark val="none"/>
        <c:tickLblPos val="nextTo"/>
        <c:crossAx val="203182200"/>
        <c:crosses val="autoZero"/>
        <c:crossBetween val="between"/>
      </c:valAx>
    </c:plotArea>
    <c:legend>
      <c:legendPos val="r"/>
      <c:overlay val="0"/>
      <c:spPr>
        <a:ln>
          <a:solidFill>
            <a:schemeClr val="accent1"/>
          </a:solidFill>
        </a:ln>
      </c:spPr>
    </c:legend>
    <c:plotVisOnly val="1"/>
    <c:dispBlanksAs val="gap"/>
    <c:showDLblsOverMax val="0"/>
  </c:chart>
  <c:externalData r:id="rId1">
    <c:autoUpdate val="0"/>
  </c:externalData>
  <c:userShapes r:id="rId2"/>
</c:chartSpace>
</file>

<file path=ppt/drawings/_rels/vmlDrawing1.v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image" Target="../media/image3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9.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0.emf"/></Relationships>
</file>

<file path=ppt/drawings/drawing1.xml><?xml version="1.0" encoding="utf-8"?>
<c:userShapes xmlns:c="http://schemas.openxmlformats.org/drawingml/2006/chart">
  <cdr:relSizeAnchor xmlns:cdr="http://schemas.openxmlformats.org/drawingml/2006/chartDrawing">
    <cdr:from>
      <cdr:x>0</cdr:x>
      <cdr:y>0.95833</cdr:y>
    </cdr:from>
    <cdr:to>
      <cdr:x>0.44324</cdr:x>
      <cdr:y>1</cdr:y>
    </cdr:to>
    <cdr:sp macro="" textlink="">
      <cdr:nvSpPr>
        <cdr:cNvPr id="2" name="Text Box 8"/>
        <cdr:cNvSpPr txBox="1">
          <a:spLocks xmlns:a="http://schemas.openxmlformats.org/drawingml/2006/main" noChangeArrowheads="1"/>
        </cdr:cNvSpPr>
      </cdr:nvSpPr>
      <cdr:spPr bwMode="auto">
        <a:xfrm xmlns:a="http://schemas.openxmlformats.org/drawingml/2006/main">
          <a:off x="-899592" y="3608410"/>
          <a:ext cx="2042697" cy="156917"/>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cdr:spPr>
      <cdr:txBody>
        <a:bodyPr xmlns:a="http://schemas.openxmlformats.org/drawingml/2006/main" wrap="none" lIns="80165" tIns="40083" rIns="80165" bIns="40083">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de-DE" sz="800" dirty="0" smtClean="0">
              <a:solidFill>
                <a:srgbClr val="00B0F0"/>
              </a:solidFill>
            </a:rPr>
            <a:t>Source „Initiative </a:t>
          </a:r>
          <a:r>
            <a:rPr lang="de-DE" sz="800" dirty="0">
              <a:solidFill>
                <a:srgbClr val="00B0F0"/>
              </a:solidFill>
            </a:rPr>
            <a:t>Sicherer Arbeitsweg - Weinheim 2011 - Dr. Geiler“</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0BF5433-D3FB-436F-99C7-CF2EBAA5AA48}" type="datetimeFigureOut">
              <a:rPr lang="fr-FR" smtClean="0"/>
              <a:t>06/01/2016</a:t>
            </a:fld>
            <a:endParaRPr lang="fr-FR"/>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fr-FR"/>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F0B87A5-EF76-4F5D-B69F-44776A2AB2B1}" type="slidenum">
              <a:rPr lang="fr-FR" smtClean="0"/>
              <a:t>‹N›</a:t>
            </a:fld>
            <a:endParaRPr lang="fr-FR"/>
          </a:p>
        </p:txBody>
      </p:sp>
    </p:spTree>
    <p:extLst>
      <p:ext uri="{BB962C8B-B14F-4D97-AF65-F5344CB8AC3E}">
        <p14:creationId xmlns:p14="http://schemas.microsoft.com/office/powerpoint/2010/main" val="29156680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Rot="1" noChangeAspect="1" noTextEdit="1"/>
          </p:cNvSpPr>
          <p:nvPr>
            <p:ph type="sldImg"/>
          </p:nvPr>
        </p:nvSpPr>
        <p:spPr bwMode="auto">
          <a:xfrm>
            <a:off x="1130300" y="690563"/>
            <a:ext cx="4606925" cy="34544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1251" name="Rectangle 3"/>
          <p:cNvSpPr>
            <a:spLocks noGrp="1"/>
          </p:cNvSpPr>
          <p:nvPr>
            <p:ph type="body" idx="1"/>
          </p:nvPr>
        </p:nvSpPr>
        <p:spPr bwMode="auto">
          <a:xfrm>
            <a:off x="903298" y="4373854"/>
            <a:ext cx="5051409" cy="40667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fr-FR" smtClean="0"/>
          </a:p>
        </p:txBody>
      </p:sp>
    </p:spTree>
    <p:extLst>
      <p:ext uri="{BB962C8B-B14F-4D97-AF65-F5344CB8AC3E}">
        <p14:creationId xmlns:p14="http://schemas.microsoft.com/office/powerpoint/2010/main" val="4388295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7C7D40-A4E7-42E9-87C4-649BF33F605F}" type="slidenum">
              <a:rPr lang="de-AT"/>
              <a:pPr/>
              <a:t>17</a:t>
            </a:fld>
            <a:endParaRPr lang="de-AT"/>
          </a:p>
        </p:txBody>
      </p:sp>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p:txBody>
          <a:bodyPr/>
          <a:lstStyle/>
          <a:p>
            <a:r>
              <a:rPr lang="en-GB" dirty="0"/>
              <a:t>More male than female workers (DK: 29.4% males 11.5% females, DE: 14.5% and 6.5%, SE: 15.4% and 7%, UK: 10.3% and 5.4%. In new Member States, gender differences are not so high. BG:  44.5% of all men &gt; 15, compared to 37% of </a:t>
            </a:r>
            <a:r>
              <a:rPr lang="en-GB" dirty="0" smtClean="0"/>
              <a:t>women</a:t>
            </a:r>
          </a:p>
          <a:p>
            <a:endParaRPr lang="en-GB" dirty="0"/>
          </a:p>
          <a:p>
            <a:pPr lvl="1"/>
            <a:r>
              <a:rPr lang="en-GB" dirty="0"/>
              <a:t>Second (16%) services or goods in construction, ranging from small repairs to the construction of complete new houses. </a:t>
            </a:r>
            <a:endParaRPr lang="de-AT" dirty="0"/>
          </a:p>
          <a:p>
            <a:endParaRPr lang="de-AT" dirty="0"/>
          </a:p>
        </p:txBody>
      </p:sp>
    </p:spTree>
    <p:extLst>
      <p:ext uri="{BB962C8B-B14F-4D97-AF65-F5344CB8AC3E}">
        <p14:creationId xmlns:p14="http://schemas.microsoft.com/office/powerpoint/2010/main" val="11400915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sectors in which migrant women usually work are healthcare, hotel and catering, social work, and cleaning and household services. Apart from the classic health and safety risks characterising the sectors in which they are usually employed, migrant women are exposed to increased stress, bullying and harassment. Women were more likely to report that they had not been given any induction training. Moreover, it seems that women who have experienced discrimination, whether in the form of</a:t>
            </a:r>
          </a:p>
          <a:p>
            <a:r>
              <a:rPr lang="en-GB" dirty="0"/>
              <a:t>harassment or being given the worst jobs, are more reluctant to raise any concerns about their health and safety. Undocumented workers, particularly in the domestic sector, are more likely to compromise their health and safety in return for the opportunity to work. </a:t>
            </a:r>
          </a:p>
          <a:p>
            <a:endParaRPr lang="en-GB" dirty="0"/>
          </a:p>
        </p:txBody>
      </p:sp>
      <p:sp>
        <p:nvSpPr>
          <p:cNvPr id="4" name="Slide Number Placeholder 3"/>
          <p:cNvSpPr>
            <a:spLocks noGrp="1"/>
          </p:cNvSpPr>
          <p:nvPr>
            <p:ph type="sldNum" sz="quarter" idx="10"/>
          </p:nvPr>
        </p:nvSpPr>
        <p:spPr/>
        <p:txBody>
          <a:bodyPr/>
          <a:lstStyle/>
          <a:p>
            <a:fld id="{5C3254DC-2DE9-42FD-BF60-7D6028A14903}" type="slidenum">
              <a:rPr lang="en-GB" smtClean="0"/>
              <a:t>18</a:t>
            </a:fld>
            <a:endParaRPr lang="en-GB"/>
          </a:p>
        </p:txBody>
      </p:sp>
    </p:spTree>
    <p:extLst>
      <p:ext uri="{BB962C8B-B14F-4D97-AF65-F5344CB8AC3E}">
        <p14:creationId xmlns:p14="http://schemas.microsoft.com/office/powerpoint/2010/main" val="26196273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C3254DC-2DE9-42FD-BF60-7D6028A14903}" type="slidenum">
              <a:rPr lang="en-GB" smtClean="0"/>
              <a:t>19</a:t>
            </a:fld>
            <a:endParaRPr lang="en-GB"/>
          </a:p>
        </p:txBody>
      </p:sp>
    </p:spTree>
    <p:extLst>
      <p:ext uri="{BB962C8B-B14F-4D97-AF65-F5344CB8AC3E}">
        <p14:creationId xmlns:p14="http://schemas.microsoft.com/office/powerpoint/2010/main" val="5251332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According to the Eurostat </a:t>
            </a:r>
            <a:r>
              <a:rPr lang="en-GB" dirty="0"/>
              <a:t>2008 Labour Force Survey, male and female foreign citizens are </a:t>
            </a:r>
            <a:r>
              <a:rPr lang="en-GB" dirty="0" smtClean="0"/>
              <a:t>systematically </a:t>
            </a:r>
            <a:r>
              <a:rPr lang="en-GB" dirty="0"/>
              <a:t>less represented than nationals in </a:t>
            </a:r>
            <a:r>
              <a:rPr lang="en-GB" dirty="0" smtClean="0"/>
              <a:t>public </a:t>
            </a:r>
            <a:r>
              <a:rPr lang="en-GB" dirty="0"/>
              <a:t>administration and defence, as well as the </a:t>
            </a:r>
            <a:r>
              <a:rPr lang="en-GB" dirty="0" smtClean="0"/>
              <a:t>education </a:t>
            </a:r>
            <a:r>
              <a:rPr lang="en-GB" dirty="0"/>
              <a:t>sector. This is likely to be a consequence of</a:t>
            </a:r>
          </a:p>
          <a:p>
            <a:r>
              <a:rPr lang="en-GB" dirty="0"/>
              <a:t>more restricted access for foreigners to jobs in </a:t>
            </a:r>
            <a:r>
              <a:rPr lang="en-GB" dirty="0" smtClean="0"/>
              <a:t>the </a:t>
            </a:r>
            <a:r>
              <a:rPr lang="en-GB" dirty="0"/>
              <a:t>public sector. In contrast, depending on gender, migrants are more represented than nationals in </a:t>
            </a:r>
            <a:r>
              <a:rPr lang="en-GB" dirty="0" smtClean="0"/>
              <a:t> certain </a:t>
            </a:r>
            <a:r>
              <a:rPr lang="en-GB" dirty="0"/>
              <a:t>sectors. Foreign men are 1.7 times more </a:t>
            </a:r>
            <a:r>
              <a:rPr lang="en-GB" dirty="0" smtClean="0"/>
              <a:t>likely </a:t>
            </a:r>
            <a:r>
              <a:rPr lang="en-GB" dirty="0"/>
              <a:t>to work in construction than national men. More </a:t>
            </a:r>
            <a:r>
              <a:rPr lang="en-GB" dirty="0" smtClean="0"/>
              <a:t>than </a:t>
            </a:r>
            <a:r>
              <a:rPr lang="en-GB" dirty="0"/>
              <a:t>15 % of foreign women worked in activities of households, while only 1 % of national women </a:t>
            </a:r>
            <a:r>
              <a:rPr lang="en-GB" dirty="0" smtClean="0"/>
              <a:t>aged </a:t>
            </a:r>
            <a:r>
              <a:rPr lang="en-GB" dirty="0"/>
              <a:t>25–54 worked in this sector. </a:t>
            </a:r>
          </a:p>
          <a:p>
            <a:r>
              <a:rPr lang="en-GB" dirty="0"/>
              <a:t>Third-country national women were thus 15 times </a:t>
            </a:r>
            <a:r>
              <a:rPr lang="en-GB" dirty="0" smtClean="0"/>
              <a:t>more likely </a:t>
            </a:r>
            <a:r>
              <a:rPr lang="en-GB" dirty="0"/>
              <a:t>to work in this sector than national </a:t>
            </a:r>
            <a:r>
              <a:rPr lang="en-GB" dirty="0" smtClean="0"/>
              <a:t>women</a:t>
            </a:r>
            <a:r>
              <a:rPr lang="en-GB" dirty="0"/>
              <a:t>. For both men and women, foreigners were more likely than nationals to work in jobs in </a:t>
            </a:r>
            <a:r>
              <a:rPr lang="en-GB" dirty="0" smtClean="0"/>
              <a:t>the accommodation </a:t>
            </a:r>
            <a:r>
              <a:rPr lang="en-GB" dirty="0"/>
              <a:t>and food service sector and in </a:t>
            </a:r>
            <a:endParaRPr lang="en-GB" dirty="0" smtClean="0"/>
          </a:p>
          <a:p>
            <a:r>
              <a:rPr lang="en-GB" dirty="0" smtClean="0"/>
              <a:t>administrative </a:t>
            </a:r>
            <a:r>
              <a:rPr lang="en-GB" dirty="0"/>
              <a:t>and support service activities. </a:t>
            </a:r>
            <a:endParaRPr lang="en-GB" dirty="0" smtClean="0"/>
          </a:p>
          <a:p>
            <a:endParaRPr lang="en-GB" dirty="0"/>
          </a:p>
          <a:p>
            <a:endParaRPr lang="en-GB" dirty="0"/>
          </a:p>
        </p:txBody>
      </p:sp>
      <p:sp>
        <p:nvSpPr>
          <p:cNvPr id="4" name="Slide Number Placeholder 3"/>
          <p:cNvSpPr>
            <a:spLocks noGrp="1"/>
          </p:cNvSpPr>
          <p:nvPr>
            <p:ph type="sldNum" sz="quarter" idx="10"/>
          </p:nvPr>
        </p:nvSpPr>
        <p:spPr/>
        <p:txBody>
          <a:bodyPr/>
          <a:lstStyle/>
          <a:p>
            <a:fld id="{5C3254DC-2DE9-42FD-BF60-7D6028A14903}" type="slidenum">
              <a:rPr lang="en-GB" smtClean="0"/>
              <a:t>20</a:t>
            </a:fld>
            <a:endParaRPr lang="en-GB"/>
          </a:p>
        </p:txBody>
      </p:sp>
    </p:spTree>
    <p:extLst>
      <p:ext uri="{BB962C8B-B14F-4D97-AF65-F5344CB8AC3E}">
        <p14:creationId xmlns:p14="http://schemas.microsoft.com/office/powerpoint/2010/main" val="15610550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Migrant women are not a homogeneous group. Second-generation migrant women have better educational levels and better integration into the labour market than those of the first generation and even nationals in some Member States. </a:t>
            </a:r>
          </a:p>
          <a:p>
            <a:pPr rtl="0"/>
            <a:endParaRPr lang="en-GB" sz="1200" kern="1200" dirty="0" smtClean="0">
              <a:solidFill>
                <a:schemeClr val="tx1"/>
              </a:solidFill>
              <a:effectLst/>
              <a:latin typeface="+mn-lt"/>
              <a:ea typeface="+mn-ea"/>
              <a:cs typeface="+mn-cs"/>
            </a:endParaRPr>
          </a:p>
          <a:p>
            <a:pPr rtl="0"/>
            <a:r>
              <a:rPr lang="en-GB" sz="1200" kern="1200" dirty="0" smtClean="0">
                <a:solidFill>
                  <a:schemeClr val="tx1"/>
                </a:solidFill>
                <a:effectLst/>
                <a:latin typeface="+mn-lt"/>
                <a:ea typeface="+mn-ea"/>
                <a:cs typeface="+mn-cs"/>
              </a:rPr>
              <a:t>Studies have identified language problems, poor communication and on-the job training, hours of work and fatigue as possible factors for higher workplace injury rates for ethnic minorities. Family obligations have a significantly higher impact on activity and employment of female immigrants than for female nationals. </a:t>
            </a:r>
          </a:p>
          <a:p>
            <a:endParaRPr lang="en-GB" dirty="0" smtClean="0"/>
          </a:p>
          <a:p>
            <a:endParaRPr lang="en-GB" dirty="0"/>
          </a:p>
        </p:txBody>
      </p:sp>
      <p:sp>
        <p:nvSpPr>
          <p:cNvPr id="4" name="Slide Number Placeholder 3"/>
          <p:cNvSpPr>
            <a:spLocks noGrp="1"/>
          </p:cNvSpPr>
          <p:nvPr>
            <p:ph type="sldNum" sz="quarter" idx="10"/>
          </p:nvPr>
        </p:nvSpPr>
        <p:spPr/>
        <p:txBody>
          <a:bodyPr/>
          <a:lstStyle/>
          <a:p>
            <a:fld id="{5C3254DC-2DE9-42FD-BF60-7D6028A14903}" type="slidenum">
              <a:rPr lang="en-GB" smtClean="0"/>
              <a:t>21</a:t>
            </a:fld>
            <a:endParaRPr lang="en-GB"/>
          </a:p>
        </p:txBody>
      </p:sp>
    </p:spTree>
    <p:extLst>
      <p:ext uri="{BB962C8B-B14F-4D97-AF65-F5344CB8AC3E}">
        <p14:creationId xmlns:p14="http://schemas.microsoft.com/office/powerpoint/2010/main" val="12907846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C3254DC-2DE9-42FD-BF60-7D6028A14903}" type="slidenum">
              <a:rPr lang="en-GB" smtClean="0"/>
              <a:t>22</a:t>
            </a:fld>
            <a:endParaRPr lang="en-GB"/>
          </a:p>
        </p:txBody>
      </p:sp>
    </p:spTree>
    <p:extLst>
      <p:ext uri="{BB962C8B-B14F-4D97-AF65-F5344CB8AC3E}">
        <p14:creationId xmlns:p14="http://schemas.microsoft.com/office/powerpoint/2010/main" val="34261842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t>2011 Census figures for the UK show an 11% rise in the number of </a:t>
            </a:r>
            <a:r>
              <a:rPr lang="en-US" b="0" dirty="0" err="1" smtClean="0"/>
              <a:t>carers</a:t>
            </a:r>
            <a:r>
              <a:rPr lang="en-US" b="0" dirty="0" smtClean="0"/>
              <a:t> since the last Census in 2001 - increasing by over 620,000 to 6.5 million in just 10 years. In Canada, there is a statutory right to </a:t>
            </a:r>
            <a:r>
              <a:rPr lang="en-US" b="0" dirty="0" err="1" smtClean="0"/>
              <a:t>compassionatecare</a:t>
            </a:r>
            <a:r>
              <a:rPr lang="en-US" b="0" dirty="0" smtClean="0"/>
              <a:t> leave. Employees can take up to eight weeks unpaid leave to care for a gravely ill family member. The family member must have a serious medical condition with a significant risk of death within 26 weeks (a doctor’s certificate is required). This leave can be shared between family members if they are looking after the same person. If their family member is still gravely ill after 26 weeks, then the employee is entitled to up to a further eight weeks. Although this leave is unpaid, people may be eligible for up to six weeks of compassionate care benefits during this time. </a:t>
            </a:r>
          </a:p>
          <a:p>
            <a:r>
              <a:rPr lang="en-US" sz="1200" b="0" i="0" u="none" strike="noStrike" kern="1200" baseline="0" dirty="0" smtClean="0">
                <a:solidFill>
                  <a:schemeClr val="tx1"/>
                </a:solidFill>
                <a:latin typeface="+mn-lt"/>
                <a:ea typeface="+mn-ea"/>
                <a:cs typeface="+mn-cs"/>
              </a:rPr>
              <a:t>The </a:t>
            </a:r>
            <a:r>
              <a:rPr lang="en-US" sz="1200" b="0" i="0" u="none" strike="noStrike" kern="1200" baseline="0" dirty="0" err="1" smtClean="0">
                <a:solidFill>
                  <a:schemeClr val="tx1"/>
                </a:solidFill>
                <a:latin typeface="+mn-lt"/>
                <a:ea typeface="+mn-ea"/>
                <a:cs typeface="+mn-cs"/>
              </a:rPr>
              <a:t>Carer's</a:t>
            </a:r>
            <a:r>
              <a:rPr lang="en-US" sz="1200" b="0" i="0" u="none" strike="noStrike" kern="1200" baseline="0" dirty="0" smtClean="0">
                <a:solidFill>
                  <a:schemeClr val="tx1"/>
                </a:solidFill>
                <a:latin typeface="+mn-lt"/>
                <a:ea typeface="+mn-ea"/>
                <a:cs typeface="+mn-cs"/>
              </a:rPr>
              <a:t> Leave Act 2001 in the Republic of Ireland enables employees to leave their employment to provide temporary full-time care and attention to a family member, a partner, friend or colleague. The person being cared for must be considered to be in need of full-time care and attention by a deciding officer of the Department of Social Protection. This decision is reached on the basis of information provided by the family doctor (GP) of the person whom the employee will be caring for. </a:t>
            </a:r>
            <a:endParaRPr lang="fr-FR" dirty="0"/>
          </a:p>
        </p:txBody>
      </p:sp>
      <p:sp>
        <p:nvSpPr>
          <p:cNvPr id="4" name="3 Marcador de número de diapositiva"/>
          <p:cNvSpPr>
            <a:spLocks noGrp="1"/>
          </p:cNvSpPr>
          <p:nvPr>
            <p:ph type="sldNum" sz="quarter" idx="10"/>
          </p:nvPr>
        </p:nvSpPr>
        <p:spPr/>
        <p:txBody>
          <a:bodyPr/>
          <a:lstStyle/>
          <a:p>
            <a:fld id="{4F0B87A5-EF76-4F5D-B69F-44776A2AB2B1}" type="slidenum">
              <a:rPr lang="fr-FR" smtClean="0"/>
              <a:t>24</a:t>
            </a:fld>
            <a:endParaRPr lang="fr-FR"/>
          </a:p>
        </p:txBody>
      </p:sp>
    </p:spTree>
    <p:extLst>
      <p:ext uri="{BB962C8B-B14F-4D97-AF65-F5344CB8AC3E}">
        <p14:creationId xmlns:p14="http://schemas.microsoft.com/office/powerpoint/2010/main" val="22714076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3254DC-2DE9-42FD-BF60-7D6028A14903}" type="slidenum">
              <a:rPr lang="en-GB" smtClean="0"/>
              <a:t>25</a:t>
            </a:fld>
            <a:endParaRPr lang="en-GB"/>
          </a:p>
        </p:txBody>
      </p:sp>
    </p:spTree>
    <p:extLst>
      <p:ext uri="{BB962C8B-B14F-4D97-AF65-F5344CB8AC3E}">
        <p14:creationId xmlns:p14="http://schemas.microsoft.com/office/powerpoint/2010/main" val="10730537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distribution of women across sectors has an </a:t>
            </a:r>
            <a:r>
              <a:rPr lang="en-GB" dirty="0" smtClean="0"/>
              <a:t>age-dimension</a:t>
            </a:r>
            <a:r>
              <a:rPr lang="en-GB" dirty="0"/>
              <a:t>: while younger women tend to </a:t>
            </a:r>
            <a:r>
              <a:rPr lang="en-GB" dirty="0" smtClean="0"/>
              <a:t>work more </a:t>
            </a:r>
            <a:r>
              <a:rPr lang="en-GB" dirty="0"/>
              <a:t>in retail and the HORECA sector, older </a:t>
            </a:r>
            <a:r>
              <a:rPr lang="en-GB" dirty="0" smtClean="0"/>
              <a:t>women </a:t>
            </a:r>
            <a:r>
              <a:rPr lang="en-GB" dirty="0"/>
              <a:t>work more in education. Health care and </a:t>
            </a:r>
            <a:r>
              <a:rPr lang="en-GB" dirty="0" smtClean="0"/>
              <a:t>education </a:t>
            </a:r>
            <a:r>
              <a:rPr lang="en-GB" dirty="0"/>
              <a:t>are also </a:t>
            </a:r>
            <a:r>
              <a:rPr lang="en-GB" dirty="0" smtClean="0"/>
              <a:t> </a:t>
            </a:r>
            <a:r>
              <a:rPr lang="en-GB" dirty="0"/>
              <a:t>sectors with an ageing female working population. </a:t>
            </a:r>
          </a:p>
          <a:p>
            <a:r>
              <a:rPr lang="en-GB" dirty="0" smtClean="0"/>
              <a:t>Age projection and human </a:t>
            </a:r>
            <a:r>
              <a:rPr lang="en-GB" dirty="0"/>
              <a:t>resources planning may be important tools to </a:t>
            </a:r>
            <a:r>
              <a:rPr lang="en-GB" dirty="0" smtClean="0"/>
              <a:t>complement </a:t>
            </a:r>
            <a:r>
              <a:rPr lang="en-GB" dirty="0"/>
              <a:t>and help target </a:t>
            </a:r>
            <a:r>
              <a:rPr lang="en-GB" dirty="0" smtClean="0"/>
              <a:t>OSH measures</a:t>
            </a:r>
            <a:r>
              <a:rPr lang="en-GB" dirty="0"/>
              <a:t>.</a:t>
            </a:r>
          </a:p>
          <a:p>
            <a:endParaRPr lang="en-GB" dirty="0"/>
          </a:p>
          <a:p>
            <a:r>
              <a:rPr lang="en-GB" dirty="0"/>
              <a:t>Many of the newly </a:t>
            </a:r>
            <a:r>
              <a:rPr lang="en-GB" dirty="0" smtClean="0"/>
              <a:t>created </a:t>
            </a:r>
            <a:r>
              <a:rPr lang="en-GB" dirty="0"/>
              <a:t>jobs for women are in the public sector. Better OSH enforcement </a:t>
            </a:r>
            <a:r>
              <a:rPr lang="en-GB" dirty="0" smtClean="0"/>
              <a:t>in the </a:t>
            </a:r>
            <a:r>
              <a:rPr lang="en-GB" dirty="0"/>
              <a:t>public sector is therefore </a:t>
            </a:r>
            <a:r>
              <a:rPr lang="en-GB" dirty="0" smtClean="0"/>
              <a:t>crucial </a:t>
            </a:r>
            <a:r>
              <a:rPr lang="en-GB" dirty="0"/>
              <a:t>for the OSH protection of women. </a:t>
            </a:r>
            <a:endParaRPr lang="en-GB" dirty="0" smtClean="0"/>
          </a:p>
          <a:p>
            <a:endParaRPr lang="en-GB" dirty="0"/>
          </a:p>
          <a:p>
            <a:r>
              <a:rPr lang="en-GB" dirty="0"/>
              <a:t> Women are a diverse labour force and the needs of different age groups may be different. </a:t>
            </a:r>
            <a:r>
              <a:rPr lang="en-GB" dirty="0" smtClean="0"/>
              <a:t>A more </a:t>
            </a:r>
            <a:r>
              <a:rPr lang="en-GB" dirty="0"/>
              <a:t>targeted approach to research and prevention is needed. </a:t>
            </a:r>
          </a:p>
        </p:txBody>
      </p:sp>
      <p:sp>
        <p:nvSpPr>
          <p:cNvPr id="4" name="Slide Number Placeholder 3"/>
          <p:cNvSpPr>
            <a:spLocks noGrp="1"/>
          </p:cNvSpPr>
          <p:nvPr>
            <p:ph type="sldNum" sz="quarter" idx="10"/>
          </p:nvPr>
        </p:nvSpPr>
        <p:spPr/>
        <p:txBody>
          <a:bodyPr/>
          <a:lstStyle/>
          <a:p>
            <a:fld id="{5C3254DC-2DE9-42FD-BF60-7D6028A14903}" type="slidenum">
              <a:rPr lang="en-GB" smtClean="0"/>
              <a:t>26</a:t>
            </a:fld>
            <a:endParaRPr lang="en-GB"/>
          </a:p>
        </p:txBody>
      </p:sp>
    </p:spTree>
    <p:extLst>
      <p:ext uri="{BB962C8B-B14F-4D97-AF65-F5344CB8AC3E}">
        <p14:creationId xmlns:p14="http://schemas.microsoft.com/office/powerpoint/2010/main" val="22143006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DCAD3C3-0573-4F7A-BF45-D8580417B22B}" type="slidenum">
              <a:rPr lang="de-AT"/>
              <a:pPr eaLnBrk="1" hangingPunct="1"/>
              <a:t>27</a:t>
            </a:fld>
            <a:endParaRPr lang="de-AT"/>
          </a:p>
        </p:txBody>
      </p:sp>
      <p:sp>
        <p:nvSpPr>
          <p:cNvPr id="33795" name="Rectangle 2"/>
          <p:cNvSpPr>
            <a:spLocks noGrp="1" noRot="1" noChangeAspect="1" noChangeArrowheads="1" noTextEdit="1"/>
          </p:cNvSpPr>
          <p:nvPr>
            <p:ph type="sldImg"/>
          </p:nvPr>
        </p:nvSpPr>
        <p:spPr>
          <a:xfrm>
            <a:off x="1143000" y="685800"/>
            <a:ext cx="4572000" cy="3429000"/>
          </a:xfrm>
          <a:ln/>
        </p:spPr>
      </p:sp>
      <p:sp>
        <p:nvSpPr>
          <p:cNvPr id="33796" name="Rectangle 3"/>
          <p:cNvSpPr>
            <a:spLocks noGrp="1" noChangeArrowheads="1"/>
          </p:cNvSpPr>
          <p:nvPr>
            <p:ph type="body" idx="1"/>
          </p:nvPr>
        </p:nvSpPr>
        <p:spPr>
          <a:noFill/>
        </p:spPr>
        <p:txBody>
          <a:bodyPr/>
          <a:lstStyle/>
          <a:p>
            <a:pPr eaLnBrk="1" hangingPunct="1"/>
            <a:r>
              <a:rPr lang="de-AT" smtClean="0">
                <a:latin typeface="Arial" charset="0"/>
              </a:rPr>
              <a:t>Entsprechend klagen Erwerbstätige in pflegenden Berufen häufiger über gesundheitliche Beschwerden als andere Beschäftigte. Auch hier treten starke Unterschiede zwischen den Geschlechtern auf: Insbesondere Schmerzen im Rücken (Pflegeberufe Männer 57,1 % gegen andere Berufe Männer 40,1 %; Pflegeberufe Frauen 63,7 % gegen andere Berufe Frauen 43,9 %) und im Nacken-Schulter-Bereich (Pflege M 46,0 % gegen andere Berufe M 37,0 %; Pflege F 66,3 % gegen andere Berufe F 57,1 %) werden überdurchschnittlich oft angegeben. Während Schmerzen in den Beinen bei weiblichen Pflegekräften deutlicher häufiger auftreten (36,7 % vs. 25,2 %) als in anderen Berufsgruppen, sind diese bei männlichen Kollegen etwas seltener (14,3 % vs. 15,7 %). </a:t>
            </a:r>
          </a:p>
          <a:p>
            <a:pPr eaLnBrk="1" hangingPunct="1"/>
            <a:r>
              <a:rPr lang="de-AT" smtClean="0">
                <a:latin typeface="Arial" charset="0"/>
              </a:rPr>
              <a:t>http://www.baua.de/nn_5858/de/Presse/Pressemitteilungen/2007/11/pm075-07.html</a:t>
            </a:r>
          </a:p>
        </p:txBody>
      </p:sp>
    </p:spTree>
    <p:extLst>
      <p:ext uri="{BB962C8B-B14F-4D97-AF65-F5344CB8AC3E}">
        <p14:creationId xmlns:p14="http://schemas.microsoft.com/office/powerpoint/2010/main" val="4694013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134FD85-EB11-4E44-BBFD-827F231617EC}" type="slidenum">
              <a:rPr lang="de-AT"/>
              <a:pPr/>
              <a:t>6</a:t>
            </a:fld>
            <a:endParaRPr lang="de-AT"/>
          </a:p>
        </p:txBody>
      </p:sp>
      <p:sp>
        <p:nvSpPr>
          <p:cNvPr id="110594" name="Rectangle 2"/>
          <p:cNvSpPr>
            <a:spLocks noGrp="1" noRot="1" noChangeAspect="1" noChangeArrowheads="1" noTextEdit="1"/>
          </p:cNvSpPr>
          <p:nvPr>
            <p:ph type="sldImg"/>
          </p:nvPr>
        </p:nvSpPr>
        <p:spPr>
          <a:xfrm>
            <a:off x="1131888" y="690563"/>
            <a:ext cx="4605337" cy="3454400"/>
          </a:xfrm>
          <a:ln/>
        </p:spPr>
      </p:sp>
      <p:sp>
        <p:nvSpPr>
          <p:cNvPr id="110595" name="Rectangle 3"/>
          <p:cNvSpPr>
            <a:spLocks noGrp="1" noChangeArrowheads="1"/>
          </p:cNvSpPr>
          <p:nvPr>
            <p:ph type="body" idx="1"/>
          </p:nvPr>
        </p:nvSpPr>
        <p:spPr>
          <a:xfrm>
            <a:off x="903297" y="4373854"/>
            <a:ext cx="5051409" cy="4066762"/>
          </a:xfrm>
        </p:spPr>
        <p:txBody>
          <a:bodyPr/>
          <a:lstStyle/>
          <a:p>
            <a:r>
              <a:rPr lang="en-GB" sz="1400" b="1"/>
              <a:t>Conclusions and Recommendations of the Agency report and the following discussions</a:t>
            </a:r>
          </a:p>
          <a:p>
            <a:pPr>
              <a:buFontTx/>
              <a:buChar char="•"/>
            </a:pPr>
            <a:r>
              <a:rPr lang="en-GB"/>
              <a:t>Include gender in data collection</a:t>
            </a:r>
          </a:p>
          <a:p>
            <a:pPr>
              <a:buClr>
                <a:schemeClr val="accent1"/>
              </a:buClr>
              <a:buFontTx/>
              <a:buChar char="•"/>
            </a:pPr>
            <a:r>
              <a:rPr lang="en-GB"/>
              <a:t>Ensure gender balance in research programmes</a:t>
            </a:r>
          </a:p>
          <a:p>
            <a:pPr>
              <a:buClr>
                <a:schemeClr val="accent1"/>
              </a:buClr>
              <a:buFontTx/>
              <a:buChar char="•"/>
            </a:pPr>
            <a:r>
              <a:rPr lang="en-GB"/>
              <a:t>Fill gaps in research, e.g standing              work, menstrual disorders</a:t>
            </a:r>
          </a:p>
          <a:p>
            <a:pPr>
              <a:buClr>
                <a:schemeClr val="accent1"/>
              </a:buClr>
              <a:buFontTx/>
              <a:buChar char="•"/>
            </a:pPr>
            <a:r>
              <a:rPr lang="en-GB"/>
              <a:t>Assess gender impact of policies, changes in the world of work etc.</a:t>
            </a:r>
          </a:p>
          <a:p>
            <a:pPr>
              <a:buClr>
                <a:schemeClr val="accent1"/>
              </a:buClr>
              <a:buFontTx/>
              <a:buChar char="•"/>
            </a:pPr>
            <a:r>
              <a:rPr lang="en-GB"/>
              <a:t>Consider double-work load and promote work-life balance policies</a:t>
            </a:r>
          </a:p>
          <a:p>
            <a:pPr>
              <a:buClr>
                <a:schemeClr val="accent1"/>
              </a:buClr>
              <a:buFontTx/>
              <a:buChar char="•"/>
            </a:pPr>
            <a:r>
              <a:rPr lang="en-GB"/>
              <a:t>Investigate and share good practices</a:t>
            </a:r>
          </a:p>
          <a:p>
            <a:endParaRPr lang="es-ES_tradnl" sz="1400"/>
          </a:p>
        </p:txBody>
      </p:sp>
    </p:spTree>
    <p:extLst>
      <p:ext uri="{BB962C8B-B14F-4D97-AF65-F5344CB8AC3E}">
        <p14:creationId xmlns:p14="http://schemas.microsoft.com/office/powerpoint/2010/main" val="3293831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dirty="0" smtClean="0"/>
              <a:t>No decline in average exposure levels has been assumed for the baseline (trend) and baseline scenarios; the rising AFs are due entirely to predicted changes in numbers employed, rising in service sector workers, so that attributable fraction are forecast to rise. In addition because the total numbers of breast cancer registrations will rise due to the larger proportion over 60, the attributable numbers will also rise. As restrictions are introduced on length of employment on night shift rotations, attributable cancers fall in number. The numbers reach zero by 2060 only if no workers are employed on night shifts for five or more years from 2010 onwards, as there is zero excess risk indicated for this duration of employment. </a:t>
            </a:r>
            <a:r>
              <a:rPr lang="en-GB" dirty="0" smtClean="0">
                <a:latin typeface="Arial" charset="0"/>
                <a:cs typeface="Arial" charset="0"/>
              </a:rPr>
              <a:t>Cancers reduced by 94% by 2060 if 90% rather than the current 30% are restricted to &lt;5 years on night shifts.</a:t>
            </a:r>
          </a:p>
          <a:p>
            <a:pPr eaLnBrk="1" hangingPunct="1">
              <a:spcBef>
                <a:spcPct val="0"/>
              </a:spcBef>
            </a:pPr>
            <a:endParaRPr lang="en-GB" dirty="0" smtClean="0"/>
          </a:p>
          <a:p>
            <a:pPr eaLnBrk="1" hangingPunct="1">
              <a:spcBef>
                <a:spcPct val="0"/>
              </a:spcBef>
            </a:pPr>
            <a:endParaRPr lang="en-GB" dirty="0" smtClean="0"/>
          </a:p>
        </p:txBody>
      </p:sp>
      <p:sp>
        <p:nvSpPr>
          <p:cNvPr id="573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1F3BDDE-8F5E-45A7-A956-7777AA6B4D7B}" type="slidenum">
              <a:rPr lang="en-GB" smtClean="0"/>
              <a:pPr fontAlgn="base">
                <a:spcBef>
                  <a:spcPct val="0"/>
                </a:spcBef>
                <a:spcAft>
                  <a:spcPct val="0"/>
                </a:spcAft>
                <a:defRPr/>
              </a:pPr>
              <a:t>28</a:t>
            </a:fld>
            <a:endParaRPr lang="en-GB" smtClean="0"/>
          </a:p>
        </p:txBody>
      </p:sp>
    </p:spTree>
    <p:extLst>
      <p:ext uri="{BB962C8B-B14F-4D97-AF65-F5344CB8AC3E}">
        <p14:creationId xmlns:p14="http://schemas.microsoft.com/office/powerpoint/2010/main" val="38627308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68696F3-2576-4A1C-BFEF-3332E9590CB2}" type="slidenum">
              <a:rPr lang="de-AT"/>
              <a:pPr/>
              <a:t>29</a:t>
            </a:fld>
            <a:endParaRPr lang="de-AT"/>
          </a:p>
        </p:txBody>
      </p:sp>
      <p:sp>
        <p:nvSpPr>
          <p:cNvPr id="31746" name="Rectangle 2"/>
          <p:cNvSpPr>
            <a:spLocks noGrp="1" noRot="1" noChangeAspect="1" noChangeArrowheads="1" noTextEdit="1"/>
          </p:cNvSpPr>
          <p:nvPr>
            <p:ph type="sldImg"/>
          </p:nvPr>
        </p:nvSpPr>
        <p:spPr>
          <a:xfrm>
            <a:off x="1143000" y="685800"/>
            <a:ext cx="4572000" cy="3429000"/>
          </a:xfrm>
          <a:ln/>
        </p:spPr>
      </p:sp>
      <p:sp>
        <p:nvSpPr>
          <p:cNvPr id="31747" name="Rectangle 3"/>
          <p:cNvSpPr>
            <a:spLocks noGrp="1" noChangeArrowheads="1"/>
          </p:cNvSpPr>
          <p:nvPr>
            <p:ph type="body" idx="1"/>
          </p:nvPr>
        </p:nvSpPr>
        <p:spPr/>
        <p:txBody>
          <a:bodyPr/>
          <a:lstStyle/>
          <a:p>
            <a:r>
              <a:rPr lang="en-GB" u="sng"/>
              <a:t>Dr. Elsbeth Huber,  Risk Assessment and Activities of the Labour Inspectorate –Austrian Experience, SLIC Thematic Day 2008, available at http://www.id.gov.si/fileadmin/id.gov.si/pageuploads/Splosno/SLIC2008/E.Huber_EN.pdf</a:t>
            </a:r>
            <a:r>
              <a:rPr lang="da-DK"/>
              <a:t> </a:t>
            </a:r>
            <a:endParaRPr lang="de-AT"/>
          </a:p>
        </p:txBody>
      </p:sp>
    </p:spTree>
    <p:extLst>
      <p:ext uri="{BB962C8B-B14F-4D97-AF65-F5344CB8AC3E}">
        <p14:creationId xmlns:p14="http://schemas.microsoft.com/office/powerpoint/2010/main" val="21139481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Women significantly more often suffer slips, </a:t>
            </a:r>
            <a:r>
              <a:rPr lang="en-GB" dirty="0" smtClean="0"/>
              <a:t>trips and </a:t>
            </a:r>
            <a:r>
              <a:rPr lang="en-GB" dirty="0"/>
              <a:t>falls and accidents involving ‘office </a:t>
            </a:r>
            <a:r>
              <a:rPr lang="en-GB" dirty="0" smtClean="0"/>
              <a:t>equipment, personal </a:t>
            </a:r>
            <a:r>
              <a:rPr lang="en-GB" dirty="0"/>
              <a:t>equipment, sports equipment, and domestic appliances’ and ‘living organisms and </a:t>
            </a:r>
            <a:r>
              <a:rPr lang="en-GB" dirty="0" smtClean="0"/>
              <a:t>human beings</a:t>
            </a:r>
            <a:r>
              <a:rPr lang="en-GB" dirty="0"/>
              <a:t>’. This is linked to the </a:t>
            </a:r>
            <a:r>
              <a:rPr lang="en-GB" dirty="0" smtClean="0"/>
              <a:t>occupations </a:t>
            </a:r>
            <a:r>
              <a:rPr lang="en-GB" dirty="0"/>
              <a:t>and sectors in which they work. </a:t>
            </a:r>
            <a:endParaRPr lang="en-GB" dirty="0" smtClean="0"/>
          </a:p>
          <a:p>
            <a:r>
              <a:rPr lang="en-GB" dirty="0" smtClean="0"/>
              <a:t>The different </a:t>
            </a:r>
            <a:r>
              <a:rPr lang="en-GB" dirty="0"/>
              <a:t>modes of transport, and different family obligations, may have an impact on women’s </a:t>
            </a:r>
            <a:r>
              <a:rPr lang="en-GB" dirty="0" smtClean="0"/>
              <a:t>commuting </a:t>
            </a:r>
            <a:r>
              <a:rPr lang="en-GB" dirty="0"/>
              <a:t>accident patterns, and this should be </a:t>
            </a:r>
            <a:r>
              <a:rPr lang="en-GB" dirty="0" smtClean="0"/>
              <a:t>explored</a:t>
            </a:r>
            <a:r>
              <a:rPr lang="en-GB" dirty="0"/>
              <a:t>. The concept of a commuting accident may </a:t>
            </a:r>
            <a:r>
              <a:rPr lang="en-GB" dirty="0" smtClean="0"/>
              <a:t>have </a:t>
            </a:r>
            <a:r>
              <a:rPr lang="en-GB" dirty="0"/>
              <a:t>to be revised to, for example, take into account an accident occurring when taking children to </a:t>
            </a:r>
            <a:r>
              <a:rPr lang="en-GB" dirty="0" smtClean="0"/>
              <a:t> school </a:t>
            </a:r>
            <a:r>
              <a:rPr lang="en-GB" dirty="0"/>
              <a:t>before going to work, which, according to </a:t>
            </a:r>
            <a:r>
              <a:rPr lang="en-GB" dirty="0" smtClean="0"/>
              <a:t>some </a:t>
            </a:r>
            <a:r>
              <a:rPr lang="en-GB" dirty="0"/>
              <a:t>studies, remains largely a female duty. </a:t>
            </a:r>
            <a:r>
              <a:rPr lang="en-GB" dirty="0" smtClean="0"/>
              <a:t>A recent </a:t>
            </a:r>
            <a:r>
              <a:rPr lang="en-GB" dirty="0"/>
              <a:t>review of </a:t>
            </a:r>
            <a:r>
              <a:rPr lang="en-GB" dirty="0" smtClean="0"/>
              <a:t>accidents </a:t>
            </a:r>
            <a:r>
              <a:rPr lang="en-GB" dirty="0"/>
              <a:t>in </a:t>
            </a:r>
            <a:r>
              <a:rPr lang="en-GB" dirty="0" smtClean="0"/>
              <a:t>Germany </a:t>
            </a:r>
            <a:r>
              <a:rPr lang="en-GB" dirty="0"/>
              <a:t>(</a:t>
            </a:r>
            <a:r>
              <a:rPr lang="en-GB" dirty="0" err="1"/>
              <a:t>Eurogip</a:t>
            </a:r>
            <a:r>
              <a:rPr lang="en-GB" dirty="0"/>
              <a:t>, 2012) has demonstrated that rates of </a:t>
            </a:r>
            <a:r>
              <a:rPr lang="en-GB" dirty="0" smtClean="0"/>
              <a:t>non-fatal </a:t>
            </a:r>
            <a:r>
              <a:rPr lang="en-GB" dirty="0"/>
              <a:t>accidents are particularly high in the </a:t>
            </a:r>
            <a:r>
              <a:rPr lang="en-GB" dirty="0" smtClean="0"/>
              <a:t>health </a:t>
            </a:r>
            <a:r>
              <a:rPr lang="en-GB" dirty="0"/>
              <a:t>and welfare services, administration and retail </a:t>
            </a:r>
            <a:r>
              <a:rPr lang="en-GB" dirty="0" smtClean="0"/>
              <a:t>and </a:t>
            </a:r>
            <a:r>
              <a:rPr lang="en-GB" dirty="0"/>
              <a:t>warehousing and that a high percentage of the </a:t>
            </a:r>
            <a:r>
              <a:rPr lang="en-GB" dirty="0" smtClean="0"/>
              <a:t>fatal </a:t>
            </a:r>
            <a:r>
              <a:rPr lang="en-GB" dirty="0"/>
              <a:t>commuting accidents also happen in these </a:t>
            </a:r>
            <a:r>
              <a:rPr lang="en-GB" dirty="0" smtClean="0"/>
              <a:t>female-dominated </a:t>
            </a:r>
            <a:r>
              <a:rPr lang="en-GB" dirty="0"/>
              <a:t>sectors. </a:t>
            </a:r>
          </a:p>
          <a:p>
            <a:endParaRPr lang="en-GB" dirty="0"/>
          </a:p>
        </p:txBody>
      </p:sp>
      <p:sp>
        <p:nvSpPr>
          <p:cNvPr id="4" name="Slide Number Placeholder 3"/>
          <p:cNvSpPr>
            <a:spLocks noGrp="1"/>
          </p:cNvSpPr>
          <p:nvPr>
            <p:ph type="sldNum" sz="quarter" idx="10"/>
          </p:nvPr>
        </p:nvSpPr>
        <p:spPr/>
        <p:txBody>
          <a:bodyPr/>
          <a:lstStyle/>
          <a:p>
            <a:fld id="{5C3254DC-2DE9-42FD-BF60-7D6028A14903}" type="slidenum">
              <a:rPr lang="en-GB" smtClean="0"/>
              <a:t>30</a:t>
            </a:fld>
            <a:endParaRPr lang="en-GB"/>
          </a:p>
        </p:txBody>
      </p:sp>
    </p:spTree>
    <p:extLst>
      <p:ext uri="{BB962C8B-B14F-4D97-AF65-F5344CB8AC3E}">
        <p14:creationId xmlns:p14="http://schemas.microsoft.com/office/powerpoint/2010/main" val="42665454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Women are less likely than men to suffer accidents at work. Accident rates have declined since </a:t>
            </a:r>
            <a:r>
              <a:rPr lang="en-GB" dirty="0" smtClean="0"/>
              <a:t>1998 </a:t>
            </a:r>
            <a:r>
              <a:rPr lang="en-GB" dirty="0"/>
              <a:t>for both women and men. In some sectors, </a:t>
            </a:r>
            <a:r>
              <a:rPr lang="en-GB" dirty="0" smtClean="0"/>
              <a:t>however</a:t>
            </a:r>
            <a:r>
              <a:rPr lang="en-GB" dirty="0"/>
              <a:t>, accident rates seem to be stagnating </a:t>
            </a:r>
            <a:r>
              <a:rPr lang="en-GB" dirty="0" smtClean="0"/>
              <a:t>or </a:t>
            </a:r>
            <a:r>
              <a:rPr lang="en-GB" dirty="0"/>
              <a:t>increasing. This is especially the case in </a:t>
            </a:r>
            <a:r>
              <a:rPr lang="en-GB" dirty="0" smtClean="0"/>
              <a:t>sectors </a:t>
            </a:r>
            <a:r>
              <a:rPr lang="en-GB" dirty="0"/>
              <a:t>with rather low </a:t>
            </a:r>
            <a:r>
              <a:rPr lang="en-GB" dirty="0" smtClean="0"/>
              <a:t>rates, such </a:t>
            </a:r>
            <a:r>
              <a:rPr lang="en-GB" dirty="0"/>
              <a:t>as education </a:t>
            </a:r>
            <a:r>
              <a:rPr lang="en-GB" dirty="0" smtClean="0"/>
              <a:t>or public </a:t>
            </a:r>
            <a:r>
              <a:rPr lang="en-GB" dirty="0"/>
              <a:t>administration, but also in the </a:t>
            </a:r>
            <a:r>
              <a:rPr lang="en-GB" dirty="0" smtClean="0"/>
              <a:t>hospitality industry</a:t>
            </a:r>
            <a:r>
              <a:rPr lang="en-GB" dirty="0"/>
              <a:t>. However, rates are normally not adjusted </a:t>
            </a:r>
            <a:r>
              <a:rPr lang="en-GB" dirty="0" smtClean="0"/>
              <a:t>for </a:t>
            </a:r>
            <a:r>
              <a:rPr lang="en-GB" dirty="0"/>
              <a:t>hours worked. As women make up a high </a:t>
            </a:r>
            <a:r>
              <a:rPr lang="en-GB" dirty="0" smtClean="0"/>
              <a:t>proportion </a:t>
            </a:r>
            <a:r>
              <a:rPr lang="en-GB" dirty="0"/>
              <a:t>of the part-timers, this may lead to a </a:t>
            </a:r>
            <a:r>
              <a:rPr lang="en-GB" dirty="0" smtClean="0"/>
              <a:t>significant </a:t>
            </a:r>
            <a:r>
              <a:rPr lang="en-GB" dirty="0"/>
              <a:t>underestimation of the real situation. A 2002 Eurostat study found that the difference in accident rates between women and men was  smaller when they were calculated on a full-time equivalent basis, because women worked part time more often than men and were therefore exposed to the risk of accidents for shorter times. If they were also standardised for the different occupations, the incidence rates were almost equal. </a:t>
            </a:r>
          </a:p>
          <a:p>
            <a:endParaRPr lang="en-GB" dirty="0"/>
          </a:p>
          <a:p>
            <a:r>
              <a:rPr lang="en-GB" dirty="0" smtClean="0"/>
              <a:t>Accident levels among men seem to taper off with age, while there is almost no influence of age on the percentage of female workers who suffered an accident. This difference should be further analysed.</a:t>
            </a:r>
          </a:p>
          <a:p>
            <a:endParaRPr lang="en-GB" dirty="0"/>
          </a:p>
        </p:txBody>
      </p:sp>
      <p:sp>
        <p:nvSpPr>
          <p:cNvPr id="4" name="Slide Number Placeholder 3"/>
          <p:cNvSpPr>
            <a:spLocks noGrp="1"/>
          </p:cNvSpPr>
          <p:nvPr>
            <p:ph type="sldNum" sz="quarter" idx="10"/>
          </p:nvPr>
        </p:nvSpPr>
        <p:spPr/>
        <p:txBody>
          <a:bodyPr/>
          <a:lstStyle/>
          <a:p>
            <a:fld id="{5C3254DC-2DE9-42FD-BF60-7D6028A14903}" type="slidenum">
              <a:rPr lang="en-GB" smtClean="0"/>
              <a:t>31</a:t>
            </a:fld>
            <a:endParaRPr lang="en-GB"/>
          </a:p>
        </p:txBody>
      </p:sp>
    </p:spTree>
    <p:extLst>
      <p:ext uri="{BB962C8B-B14F-4D97-AF65-F5344CB8AC3E}">
        <p14:creationId xmlns:p14="http://schemas.microsoft.com/office/powerpoint/2010/main" val="23988699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new categorisation of industrial sectors (</a:t>
            </a:r>
            <a:r>
              <a:rPr lang="en-GB" dirty="0" smtClean="0"/>
              <a:t>revised </a:t>
            </a:r>
            <a:r>
              <a:rPr lang="en-GB" dirty="0"/>
              <a:t>NACE), which takes into account the </a:t>
            </a:r>
            <a:r>
              <a:rPr lang="en-GB" dirty="0" smtClean="0"/>
              <a:t>move from </a:t>
            </a:r>
            <a:r>
              <a:rPr lang="en-GB" dirty="0"/>
              <a:t>industry to services, should support the </a:t>
            </a:r>
            <a:r>
              <a:rPr lang="en-GB" dirty="0" smtClean="0"/>
              <a:t>better </a:t>
            </a:r>
            <a:r>
              <a:rPr lang="en-GB" dirty="0"/>
              <a:t>identification of </a:t>
            </a:r>
            <a:r>
              <a:rPr lang="en-GB" dirty="0" smtClean="0"/>
              <a:t>accidents </a:t>
            </a:r>
            <a:r>
              <a:rPr lang="en-GB" dirty="0"/>
              <a:t>and health problems </a:t>
            </a:r>
            <a:r>
              <a:rPr lang="en-GB" dirty="0" smtClean="0"/>
              <a:t>relevant </a:t>
            </a:r>
            <a:r>
              <a:rPr lang="en-GB" dirty="0"/>
              <a:t>to female workers. Eurostat now publishes incidence rates for accidents in public administration, education, health and other services (NACE L-P), with many of these jobs in the public sector. In the past, however, over 45 % of employed women working in these sectors were not covered. In the ‘agriculture, hunting and forestry’ and ‘health and social work’ sectors we find both a high accident rate and a high </a:t>
            </a:r>
            <a:r>
              <a:rPr lang="en-GB" dirty="0" smtClean="0"/>
              <a:t>prevalence of </a:t>
            </a:r>
            <a:r>
              <a:rPr lang="en-GB" dirty="0"/>
              <a:t>work-related health problems. </a:t>
            </a:r>
            <a:endParaRPr lang="en-GB" dirty="0" smtClean="0"/>
          </a:p>
          <a:p>
            <a:endParaRPr lang="en-GB" dirty="0" smtClean="0"/>
          </a:p>
          <a:p>
            <a:r>
              <a:rPr lang="en-GB" dirty="0" smtClean="0"/>
              <a:t>There </a:t>
            </a:r>
            <a:r>
              <a:rPr lang="en-GB" dirty="0"/>
              <a:t>is now more information about the types of accidents and health problems that women face at work, linked to the differences in the type of work they do. Women are more exposed to slips, trips and falls and accidents linked to violence. The differences in occupational accidents may warrant different monitoring and action; for example, the different modes of travelling and different family obligations may have an impact on their commuting accidents pattern, and this should be explored.</a:t>
            </a:r>
          </a:p>
          <a:p>
            <a:endParaRPr lang="en-GB" dirty="0"/>
          </a:p>
          <a:p>
            <a:endParaRPr lang="en-GB" dirty="0"/>
          </a:p>
        </p:txBody>
      </p:sp>
      <p:sp>
        <p:nvSpPr>
          <p:cNvPr id="4" name="Slide Number Placeholder 3"/>
          <p:cNvSpPr>
            <a:spLocks noGrp="1"/>
          </p:cNvSpPr>
          <p:nvPr>
            <p:ph type="sldNum" sz="quarter" idx="10"/>
          </p:nvPr>
        </p:nvSpPr>
        <p:spPr/>
        <p:txBody>
          <a:bodyPr/>
          <a:lstStyle/>
          <a:p>
            <a:fld id="{5C3254DC-2DE9-42FD-BF60-7D6028A14903}" type="slidenum">
              <a:rPr lang="en-GB" smtClean="0"/>
              <a:t>32</a:t>
            </a:fld>
            <a:endParaRPr lang="en-GB"/>
          </a:p>
        </p:txBody>
      </p:sp>
    </p:spTree>
    <p:extLst>
      <p:ext uri="{BB962C8B-B14F-4D97-AF65-F5344CB8AC3E}">
        <p14:creationId xmlns:p14="http://schemas.microsoft.com/office/powerpoint/2010/main" val="29116402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sz="1200" dirty="0" err="1" smtClean="0"/>
              <a:t>Translated</a:t>
            </a:r>
            <a:r>
              <a:rPr lang="de-DE" sz="1200" dirty="0" smtClean="0"/>
              <a:t> </a:t>
            </a:r>
            <a:r>
              <a:rPr lang="de-DE" sz="1200" dirty="0" err="1" smtClean="0"/>
              <a:t>from</a:t>
            </a:r>
            <a:r>
              <a:rPr lang="de-DE" sz="1200" dirty="0" smtClean="0"/>
              <a:t> „Ansätze zur Verkehrssicherheitsarbeit am Beispiel Auslieferung mit Motorrollern“, Ulrich </a:t>
            </a:r>
            <a:r>
              <a:rPr lang="de-DE" sz="1200" dirty="0" err="1" smtClean="0"/>
              <a:t>Süßner</a:t>
            </a:r>
            <a:r>
              <a:rPr lang="de-DE" sz="1200" dirty="0" smtClean="0"/>
              <a:t>, BGHW</a:t>
            </a:r>
            <a:r>
              <a:rPr lang="de-DE" sz="1200" baseline="0" dirty="0" smtClean="0"/>
              <a:t> (Berufsgenossenschaft Handel und Warendistribution), </a:t>
            </a:r>
            <a:r>
              <a:rPr lang="de-DE" sz="1200" dirty="0" smtClean="0"/>
              <a:t>EU-OSHA/DVR </a:t>
            </a:r>
            <a:r>
              <a:rPr lang="de-DE" sz="1200" dirty="0" err="1" smtClean="0"/>
              <a:t>transport</a:t>
            </a:r>
            <a:r>
              <a:rPr lang="de-DE" sz="1200" dirty="0" smtClean="0"/>
              <a:t> </a:t>
            </a:r>
            <a:r>
              <a:rPr lang="de-DE" sz="1200" dirty="0" err="1" smtClean="0"/>
              <a:t>workshop</a:t>
            </a:r>
            <a:r>
              <a:rPr lang="de-DE" sz="1200" dirty="0" smtClean="0"/>
              <a:t> A+A 2013</a:t>
            </a:r>
          </a:p>
          <a:p>
            <a:pPr marL="0" indent="0">
              <a:buNone/>
              <a:defRPr/>
            </a:pPr>
            <a:r>
              <a:rPr lang="de-DE" sz="1400" dirty="0" smtClean="0">
                <a:solidFill>
                  <a:schemeClr val="tx1"/>
                </a:solidFill>
              </a:rPr>
              <a:t>Untersuchung der BGN Mannheim Herr Dr. Geiler, durchgeführt mit dem Institut für angewandte Verkehrs- und Tourismusforschung (IVT), Heilbronn/ Mannheim (</a:t>
            </a:r>
            <a:r>
              <a:rPr lang="de-DE" sz="1400" dirty="0" err="1" smtClean="0">
                <a:solidFill>
                  <a:schemeClr val="tx1"/>
                </a:solidFill>
              </a:rPr>
              <a:t>Dipl.Soz</a:t>
            </a:r>
            <a:r>
              <a:rPr lang="de-DE" sz="1400" dirty="0" smtClean="0">
                <a:solidFill>
                  <a:schemeClr val="tx1"/>
                </a:solidFill>
              </a:rPr>
              <a:t>. M. </a:t>
            </a:r>
            <a:r>
              <a:rPr lang="de-DE" sz="1400" dirty="0" smtClean="0">
                <a:solidFill>
                  <a:schemeClr val="bg2"/>
                </a:solidFill>
              </a:rPr>
              <a:t>Pfeiffer /Prof. Dr. H. </a:t>
            </a:r>
            <a:r>
              <a:rPr lang="de-DE" sz="1400" dirty="0" err="1" smtClean="0">
                <a:solidFill>
                  <a:schemeClr val="bg2"/>
                </a:solidFill>
              </a:rPr>
              <a:t>Hautzinger</a:t>
            </a:r>
            <a:r>
              <a:rPr lang="de-DE" sz="1400" dirty="0" smtClean="0">
                <a:solidFill>
                  <a:schemeClr val="bg2"/>
                </a:solidFill>
              </a:rPr>
              <a:t>) 2009-2011</a:t>
            </a:r>
            <a:endParaRPr lang="de-DE" sz="1400" dirty="0" smtClean="0">
              <a:solidFill>
                <a:schemeClr val="tx1"/>
              </a:solidFill>
            </a:endParaRPr>
          </a:p>
          <a:p>
            <a:pPr marL="0" indent="0">
              <a:buNone/>
              <a:defRPr/>
            </a:pPr>
            <a:r>
              <a:rPr lang="de-DE" sz="1900" dirty="0" smtClean="0">
                <a:solidFill>
                  <a:schemeClr val="tx1"/>
                </a:solidFill>
              </a:rPr>
              <a:t>Ermittlung der Verletztenzahlen im Wirtschaftsverkehr und</a:t>
            </a:r>
          </a:p>
          <a:p>
            <a:pPr marL="0" indent="0">
              <a:buNone/>
              <a:defRPr/>
            </a:pPr>
            <a:r>
              <a:rPr lang="de-DE" sz="1900" dirty="0" smtClean="0">
                <a:solidFill>
                  <a:schemeClr val="tx1"/>
                </a:solidFill>
              </a:rPr>
              <a:t>Zusammenführung mit Expositionsdaten zum Wirtschaftsverkehr</a:t>
            </a:r>
          </a:p>
          <a:p>
            <a:pPr marL="0" indent="0">
              <a:buNone/>
              <a:defRPr/>
            </a:pPr>
            <a:endParaRPr lang="de-DE" dirty="0" smtClean="0">
              <a:solidFill>
                <a:schemeClr val="tx1"/>
              </a:solidFill>
            </a:endParaRPr>
          </a:p>
          <a:p>
            <a:pPr marL="0" indent="0">
              <a:buNone/>
              <a:defRPr/>
            </a:pPr>
            <a:r>
              <a:rPr lang="de-DE" sz="1900" dirty="0" smtClean="0">
                <a:solidFill>
                  <a:schemeClr val="tx1"/>
                </a:solidFill>
              </a:rPr>
              <a:t>Analyse des Unfallgeschehens / Kennziffern für das Verletzungsrisiko</a:t>
            </a:r>
          </a:p>
          <a:p>
            <a:pPr marL="0" indent="0">
              <a:buNone/>
              <a:defRPr/>
            </a:pPr>
            <a:endParaRPr lang="de-DE" sz="1900" dirty="0" smtClean="0">
              <a:solidFill>
                <a:schemeClr val="tx1"/>
              </a:solidFill>
            </a:endParaRPr>
          </a:p>
          <a:p>
            <a:pPr lvl="4" eaLnBrk="1" hangingPunct="1">
              <a:defRPr/>
            </a:pPr>
            <a:r>
              <a:rPr lang="de-DE" sz="2100" dirty="0" smtClean="0"/>
              <a:t>bezogen auf Verkehrsleistung                        </a:t>
            </a:r>
            <a:r>
              <a:rPr lang="de-DE" sz="2100" b="1" dirty="0" smtClean="0">
                <a:effectLst>
                  <a:outerShdw blurRad="38100" dist="38100" dir="2700000" algn="tl">
                    <a:srgbClr val="C0C0C0"/>
                  </a:outerShdw>
                </a:effectLst>
              </a:rPr>
              <a:t>Verletztenrate</a:t>
            </a:r>
            <a:endParaRPr lang="de-DE" sz="2100" b="1" u="sng" dirty="0" smtClean="0"/>
          </a:p>
          <a:p>
            <a:pPr lvl="4" eaLnBrk="1" hangingPunct="1">
              <a:defRPr/>
            </a:pPr>
            <a:r>
              <a:rPr lang="de-DE" sz="2100" dirty="0" smtClean="0"/>
              <a:t>bezogen auf Verkehrsbeteiligungsdauer        </a:t>
            </a:r>
            <a:r>
              <a:rPr lang="de-DE" sz="2100" b="1" dirty="0" smtClean="0">
                <a:effectLst>
                  <a:outerShdw blurRad="38100" dist="38100" dir="2700000" algn="tl">
                    <a:srgbClr val="C0C0C0"/>
                  </a:outerShdw>
                </a:effectLst>
              </a:rPr>
              <a:t>Verletztenzeitrate</a:t>
            </a:r>
            <a:endParaRPr lang="de-DE" dirty="0" smtClean="0">
              <a:solidFill>
                <a:schemeClr val="tx1"/>
              </a:solidFill>
              <a:effectLst>
                <a:outerShdw blurRad="38100" dist="38100" dir="2700000" algn="tl">
                  <a:srgbClr val="C0C0C0"/>
                </a:outerShdw>
              </a:effectLst>
            </a:endParaRPr>
          </a:p>
          <a:p>
            <a:pPr marL="0" indent="0">
              <a:buNone/>
              <a:defRPr/>
            </a:pPr>
            <a:endParaRPr lang="de-DE" dirty="0" smtClean="0"/>
          </a:p>
          <a:p>
            <a:endParaRPr lang="en-GB" dirty="0"/>
          </a:p>
        </p:txBody>
      </p:sp>
      <p:sp>
        <p:nvSpPr>
          <p:cNvPr id="4" name="Slide Number Placeholder 3"/>
          <p:cNvSpPr>
            <a:spLocks noGrp="1"/>
          </p:cNvSpPr>
          <p:nvPr>
            <p:ph type="sldNum" sz="quarter" idx="10"/>
          </p:nvPr>
        </p:nvSpPr>
        <p:spPr/>
        <p:txBody>
          <a:bodyPr/>
          <a:lstStyle/>
          <a:p>
            <a:fld id="{E074DE31-1333-4717-9BC0-018AAA712888}" type="slidenum">
              <a:rPr lang="en-GB" smtClean="0"/>
              <a:t>33</a:t>
            </a:fld>
            <a:endParaRPr lang="en-GB"/>
          </a:p>
        </p:txBody>
      </p:sp>
    </p:spTree>
    <p:extLst>
      <p:ext uri="{BB962C8B-B14F-4D97-AF65-F5344CB8AC3E}">
        <p14:creationId xmlns:p14="http://schemas.microsoft.com/office/powerpoint/2010/main" val="26725920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xfrm>
            <a:off x="1143000" y="685800"/>
            <a:ext cx="4572000" cy="3429000"/>
          </a:xfrm>
          <a:ln/>
        </p:spPr>
      </p:sp>
      <p:sp>
        <p:nvSpPr>
          <p:cNvPr id="71683" name="Notes Placeholder 2"/>
          <p:cNvSpPr>
            <a:spLocks noGrp="1"/>
          </p:cNvSpPr>
          <p:nvPr>
            <p:ph type="body" idx="1"/>
          </p:nvPr>
        </p:nvSpPr>
        <p:spPr>
          <a:noFill/>
        </p:spPr>
        <p:txBody>
          <a:bodyPr/>
          <a:lstStyle/>
          <a:p>
            <a:endParaRPr lang="en-GB" smtClean="0"/>
          </a:p>
        </p:txBody>
      </p:sp>
      <p:sp>
        <p:nvSpPr>
          <p:cNvPr id="71684" name="Slide Number Placeholder 3"/>
          <p:cNvSpPr>
            <a:spLocks noGrp="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DEC2FCB-4A7D-464D-9797-E250865AEB99}" type="slidenum">
              <a:rPr lang="de-AT" smtClean="0"/>
              <a:pPr eaLnBrk="1" hangingPunct="1"/>
              <a:t>34</a:t>
            </a:fld>
            <a:endParaRPr lang="de-AT" smtClean="0"/>
          </a:p>
        </p:txBody>
      </p:sp>
    </p:spTree>
    <p:extLst>
      <p:ext uri="{BB962C8B-B14F-4D97-AF65-F5344CB8AC3E}">
        <p14:creationId xmlns:p14="http://schemas.microsoft.com/office/powerpoint/2010/main" val="375040316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xfrm>
            <a:off x="1143000" y="685800"/>
            <a:ext cx="4572000" cy="3429000"/>
          </a:xfrm>
          <a:ln/>
        </p:spPr>
      </p:sp>
      <p:sp>
        <p:nvSpPr>
          <p:cNvPr id="71683" name="Notes Placeholder 2"/>
          <p:cNvSpPr>
            <a:spLocks noGrp="1"/>
          </p:cNvSpPr>
          <p:nvPr>
            <p:ph type="body" idx="1"/>
          </p:nvPr>
        </p:nvSpPr>
        <p:spPr>
          <a:noFill/>
        </p:spPr>
        <p:txBody>
          <a:bodyPr/>
          <a:lstStyle/>
          <a:p>
            <a:endParaRPr lang="en-GB" smtClean="0"/>
          </a:p>
        </p:txBody>
      </p:sp>
      <p:sp>
        <p:nvSpPr>
          <p:cNvPr id="71684" name="Slide Number Placeholder 3"/>
          <p:cNvSpPr>
            <a:spLocks noGrp="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DEC2FCB-4A7D-464D-9797-E250865AEB99}" type="slidenum">
              <a:rPr lang="de-AT" smtClean="0"/>
              <a:pPr eaLnBrk="1" hangingPunct="1"/>
              <a:t>35</a:t>
            </a:fld>
            <a:endParaRPr lang="de-AT" smtClean="0"/>
          </a:p>
        </p:txBody>
      </p:sp>
    </p:spTree>
    <p:extLst>
      <p:ext uri="{BB962C8B-B14F-4D97-AF65-F5344CB8AC3E}">
        <p14:creationId xmlns:p14="http://schemas.microsoft.com/office/powerpoint/2010/main" val="176307668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xfrm>
            <a:off x="1143000" y="685800"/>
            <a:ext cx="4572000" cy="3429000"/>
          </a:xfrm>
          <a:ln/>
        </p:spPr>
      </p:sp>
      <p:sp>
        <p:nvSpPr>
          <p:cNvPr id="73731" name="Notes Placeholder 2"/>
          <p:cNvSpPr>
            <a:spLocks noGrp="1"/>
          </p:cNvSpPr>
          <p:nvPr>
            <p:ph type="body" idx="1"/>
          </p:nvPr>
        </p:nvSpPr>
        <p:spPr>
          <a:noFill/>
        </p:spPr>
        <p:txBody>
          <a:bodyPr/>
          <a:lstStyle/>
          <a:p>
            <a:endParaRPr lang="en-GB" smtClean="0"/>
          </a:p>
        </p:txBody>
      </p:sp>
      <p:sp>
        <p:nvSpPr>
          <p:cNvPr id="73732" name="Slide Number Placeholder 3"/>
          <p:cNvSpPr>
            <a:spLocks noGrp="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BEE4907-45FB-4306-B7D3-312C3F0B920B}" type="slidenum">
              <a:rPr lang="de-AT" smtClean="0"/>
              <a:pPr eaLnBrk="1" hangingPunct="1"/>
              <a:t>36</a:t>
            </a:fld>
            <a:endParaRPr lang="de-AT" smtClean="0"/>
          </a:p>
        </p:txBody>
      </p:sp>
    </p:spTree>
    <p:extLst>
      <p:ext uri="{BB962C8B-B14F-4D97-AF65-F5344CB8AC3E}">
        <p14:creationId xmlns:p14="http://schemas.microsoft.com/office/powerpoint/2010/main" val="72534161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C3254DC-2DE9-42FD-BF60-7D6028A14903}" type="slidenum">
              <a:rPr lang="en-GB" smtClean="0"/>
              <a:t>37</a:t>
            </a:fld>
            <a:endParaRPr lang="en-GB"/>
          </a:p>
        </p:txBody>
      </p:sp>
    </p:spTree>
    <p:extLst>
      <p:ext uri="{BB962C8B-B14F-4D97-AF65-F5344CB8AC3E}">
        <p14:creationId xmlns:p14="http://schemas.microsoft.com/office/powerpoint/2010/main" val="35292696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6BD382D-EECA-42CF-A462-60626D9B4CA0}" type="slidenum">
              <a:rPr lang="de-AT" smtClean="0"/>
              <a:pPr eaLnBrk="1" hangingPunct="1"/>
              <a:t>7</a:t>
            </a:fld>
            <a:endParaRPr lang="de-AT" smtClean="0"/>
          </a:p>
        </p:txBody>
      </p:sp>
      <p:sp>
        <p:nvSpPr>
          <p:cNvPr id="66563" name="Rectangle 2"/>
          <p:cNvSpPr>
            <a:spLocks noGrp="1" noRot="1" noChangeAspect="1" noChangeArrowheads="1" noTextEdit="1"/>
          </p:cNvSpPr>
          <p:nvPr>
            <p:ph type="sldImg"/>
          </p:nvPr>
        </p:nvSpPr>
        <p:spPr>
          <a:xfrm>
            <a:off x="1143000" y="685800"/>
            <a:ext cx="4572000" cy="3429000"/>
          </a:xfrm>
          <a:ln/>
        </p:spPr>
      </p:sp>
      <p:sp>
        <p:nvSpPr>
          <p:cNvPr id="66564" name="Rectangle 3"/>
          <p:cNvSpPr>
            <a:spLocks noGrp="1" noChangeArrowheads="1"/>
          </p:cNvSpPr>
          <p:nvPr>
            <p:ph type="body" idx="1"/>
          </p:nvPr>
        </p:nvSpPr>
        <p:spPr>
          <a:noFill/>
        </p:spPr>
        <p:txBody>
          <a:bodyPr/>
          <a:lstStyle/>
          <a:p>
            <a:pPr eaLnBrk="1" hangingPunct="1"/>
            <a:r>
              <a:rPr lang="en-GB" dirty="0" smtClean="0"/>
              <a:t>This report presents an </a:t>
            </a:r>
            <a:r>
              <a:rPr lang="en-GB" b="1" dirty="0" smtClean="0"/>
              <a:t>update to the Agency´s previous research on gender issues at work</a:t>
            </a:r>
            <a:r>
              <a:rPr lang="en-GB" dirty="0" smtClean="0"/>
              <a:t>, which found that inequality both inside and outside the workplace can have an effect on the health and safety of women at work.</a:t>
            </a:r>
          </a:p>
          <a:p>
            <a:pPr eaLnBrk="1" hangingPunct="1"/>
            <a:r>
              <a:rPr lang="en-GB" dirty="0" smtClean="0"/>
              <a:t>It provides </a:t>
            </a:r>
          </a:p>
          <a:p>
            <a:pPr marL="171450" indent="-171450" eaLnBrk="1" hangingPunct="1">
              <a:buFontTx/>
              <a:buChar char="-"/>
            </a:pPr>
            <a:r>
              <a:rPr lang="en-GB" dirty="0" smtClean="0"/>
              <a:t>a </a:t>
            </a:r>
            <a:r>
              <a:rPr lang="en-GB" b="1" dirty="0" smtClean="0"/>
              <a:t>statistical overview of the trends in employment and working conditions</a:t>
            </a:r>
            <a:r>
              <a:rPr lang="en-GB" dirty="0" smtClean="0"/>
              <a:t>, hazard exposure and work-related accidents and health problems for women at work. It</a:t>
            </a:r>
          </a:p>
          <a:p>
            <a:pPr marL="171450" indent="-171450">
              <a:buFontTx/>
              <a:buChar char="-"/>
            </a:pPr>
            <a:r>
              <a:rPr lang="en-GB" dirty="0" smtClean="0"/>
              <a:t>Explores selected issues (</a:t>
            </a:r>
            <a:r>
              <a:rPr lang="en-GB" b="1" dirty="0" smtClean="0"/>
              <a:t>combined exposures, occupational cancer, access to rehabilitation, women and informal work, and “emerging” female professions such as home care and domestic work</a:t>
            </a:r>
            <a:r>
              <a:rPr lang="en-GB" dirty="0" smtClean="0"/>
              <a:t>). </a:t>
            </a:r>
          </a:p>
          <a:p>
            <a:r>
              <a:rPr lang="en-GB" dirty="0" smtClean="0"/>
              <a:t>The research highlights</a:t>
            </a:r>
          </a:p>
          <a:p>
            <a:pPr marL="171450" indent="-171450">
              <a:buFontTx/>
              <a:buChar char="-"/>
            </a:pPr>
            <a:r>
              <a:rPr lang="en-GB" dirty="0" smtClean="0"/>
              <a:t>the type of work carried out by women, </a:t>
            </a:r>
          </a:p>
          <a:p>
            <a:pPr marL="171450" indent="-171450">
              <a:buFontTx/>
              <a:buChar char="-"/>
            </a:pPr>
            <a:r>
              <a:rPr lang="en-GB" dirty="0" smtClean="0"/>
              <a:t>issues faced by younger and older women, </a:t>
            </a:r>
          </a:p>
          <a:p>
            <a:pPr marL="171450" indent="-171450">
              <a:buFontTx/>
              <a:buChar char="-"/>
            </a:pPr>
            <a:r>
              <a:rPr lang="en-GB" dirty="0" smtClean="0"/>
              <a:t>the growth of the service sector, </a:t>
            </a:r>
          </a:p>
          <a:p>
            <a:pPr marL="171450" indent="-171450">
              <a:buFontTx/>
              <a:buChar char="-"/>
            </a:pPr>
            <a:r>
              <a:rPr lang="en-GB" dirty="0" smtClean="0"/>
              <a:t>violence and harassment, and </a:t>
            </a:r>
          </a:p>
          <a:p>
            <a:pPr marL="171450" indent="-171450">
              <a:buFontTx/>
              <a:buChar char="-"/>
            </a:pPr>
            <a:r>
              <a:rPr lang="en-GB" dirty="0" smtClean="0"/>
              <a:t>increasingly diversified working time patterns </a:t>
            </a:r>
          </a:p>
          <a:p>
            <a:r>
              <a:rPr lang="en-GB" dirty="0" smtClean="0"/>
              <a:t>as major risk factors. </a:t>
            </a:r>
            <a:endParaRPr lang="en-US" dirty="0" smtClean="0"/>
          </a:p>
        </p:txBody>
      </p:sp>
    </p:spTree>
    <p:extLst>
      <p:ext uri="{BB962C8B-B14F-4D97-AF65-F5344CB8AC3E}">
        <p14:creationId xmlns:p14="http://schemas.microsoft.com/office/powerpoint/2010/main" val="115143640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826E21C-4D7A-47BE-97EC-FE40121294EA}" type="slidenum">
              <a:rPr lang="de-AT"/>
              <a:pPr/>
              <a:t>38</a:t>
            </a:fld>
            <a:endParaRPr lang="de-AT"/>
          </a:p>
        </p:txBody>
      </p:sp>
      <p:sp>
        <p:nvSpPr>
          <p:cNvPr id="53250" name="Rectangle 2"/>
          <p:cNvSpPr>
            <a:spLocks noGrp="1" noRot="1" noChangeAspect="1" noChangeArrowheads="1" noTextEdit="1"/>
          </p:cNvSpPr>
          <p:nvPr>
            <p:ph type="sldImg"/>
          </p:nvPr>
        </p:nvSpPr>
        <p:spPr>
          <a:xfrm>
            <a:off x="1143000" y="685800"/>
            <a:ext cx="4572000" cy="3429000"/>
          </a:xfrm>
          <a:ln/>
        </p:spPr>
      </p:sp>
      <p:sp>
        <p:nvSpPr>
          <p:cNvPr id="53251" name="Rectangle 3"/>
          <p:cNvSpPr>
            <a:spLocks noGrp="1" noChangeArrowheads="1"/>
          </p:cNvSpPr>
          <p:nvPr>
            <p:ph type="body" idx="1"/>
          </p:nvPr>
        </p:nvSpPr>
        <p:spPr>
          <a:xfrm>
            <a:off x="687082" y="4343145"/>
            <a:ext cx="5483837" cy="4115019"/>
          </a:xfrm>
        </p:spPr>
        <p:txBody>
          <a:bodyPr/>
          <a:lstStyle/>
          <a:p>
            <a:endParaRPr lang="en-US"/>
          </a:p>
        </p:txBody>
      </p:sp>
    </p:spTree>
    <p:extLst>
      <p:ext uri="{BB962C8B-B14F-4D97-AF65-F5344CB8AC3E}">
        <p14:creationId xmlns:p14="http://schemas.microsoft.com/office/powerpoint/2010/main" val="382163628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68413" y="4373008"/>
            <a:ext cx="5486400" cy="4114800"/>
          </a:xfrm>
        </p:spPr>
        <p:txBody>
          <a:bodyPr/>
          <a:lstStyle/>
          <a:p>
            <a:r>
              <a:rPr lang="en-GB" dirty="0"/>
              <a:t>The Austrian Labour inspection defined a gender mainstreaming policy for the gender-sensitive implementation of its multi-annual strategic plan, in order to avoid gender stereotyping during the inspection process. To allocate resources more equally to workers of both genders, recently female-dominated sectors have been targeted by awareness-raising and inspection </a:t>
            </a:r>
            <a:r>
              <a:rPr lang="en-GB" dirty="0" smtClean="0"/>
              <a:t>campaign</a:t>
            </a:r>
            <a:r>
              <a:rPr lang="en-GB" dirty="0"/>
              <a:t>s. </a:t>
            </a:r>
          </a:p>
          <a:p>
            <a:endParaRPr lang="en-GB" dirty="0"/>
          </a:p>
          <a:p>
            <a:r>
              <a:rPr lang="en-GB" dirty="0" smtClean="0"/>
              <a:t>Policy </a:t>
            </a:r>
            <a:r>
              <a:rPr lang="en-GB" dirty="0"/>
              <a:t>for labour inspection activities, training of labour inspectors</a:t>
            </a:r>
          </a:p>
          <a:p>
            <a:r>
              <a:rPr lang="en-GB" dirty="0"/>
              <a:t>Guidance documents related to gender aspects of OSH and gender-sensitive workplace inspection</a:t>
            </a:r>
          </a:p>
          <a:p>
            <a:r>
              <a:rPr lang="en-GB" dirty="0"/>
              <a:t>Guidance for specific activities and emerging sectors/occupations, such as home care</a:t>
            </a:r>
          </a:p>
          <a:p>
            <a:r>
              <a:rPr lang="en-GB" dirty="0" smtClean="0"/>
              <a:t>- Introduction of  </a:t>
            </a:r>
            <a:r>
              <a:rPr lang="en-GB" dirty="0"/>
              <a:t>gender mainstreaming benchmarks</a:t>
            </a:r>
            <a:r>
              <a:rPr lang="en-GB" dirty="0" smtClean="0"/>
              <a:t>. </a:t>
            </a:r>
          </a:p>
          <a:p>
            <a:r>
              <a:rPr lang="en-GB" dirty="0" smtClean="0"/>
              <a:t>- Implemented </a:t>
            </a:r>
            <a:r>
              <a:rPr lang="en-GB" dirty="0"/>
              <a:t>through a gender mainstreaming group and </a:t>
            </a:r>
            <a:r>
              <a:rPr lang="en-GB" dirty="0" smtClean="0"/>
              <a:t>an intranet </a:t>
            </a:r>
            <a:r>
              <a:rPr lang="en-GB" dirty="0"/>
              <a:t>portal. </a:t>
            </a:r>
            <a:endParaRPr lang="en-GB" dirty="0" smtClean="0"/>
          </a:p>
          <a:p>
            <a:r>
              <a:rPr lang="en-GB" dirty="0" smtClean="0"/>
              <a:t>- training </a:t>
            </a:r>
            <a:r>
              <a:rPr lang="en-GB" dirty="0"/>
              <a:t>for inspectors, public awareness </a:t>
            </a:r>
            <a:r>
              <a:rPr lang="en-GB" dirty="0" smtClean="0"/>
              <a:t>raising,  </a:t>
            </a:r>
            <a:r>
              <a:rPr lang="en-GB" dirty="0"/>
              <a:t>gender mainstreaming experts and a </a:t>
            </a:r>
            <a:r>
              <a:rPr lang="en-GB" dirty="0" smtClean="0"/>
              <a:t>network</a:t>
            </a:r>
          </a:p>
          <a:p>
            <a:r>
              <a:rPr lang="en-GB" dirty="0" smtClean="0"/>
              <a:t>- gender-related information </a:t>
            </a:r>
            <a:r>
              <a:rPr lang="en-GB" dirty="0"/>
              <a:t>on its website. </a:t>
            </a:r>
          </a:p>
          <a:p>
            <a:r>
              <a:rPr lang="en-GB" dirty="0" smtClean="0"/>
              <a:t>Gender </a:t>
            </a:r>
            <a:r>
              <a:rPr lang="en-GB" dirty="0"/>
              <a:t>mainstreaming, along with consideration </a:t>
            </a:r>
            <a:r>
              <a:rPr lang="en-GB" dirty="0" smtClean="0"/>
              <a:t>of age </a:t>
            </a:r>
            <a:r>
              <a:rPr lang="en-GB" dirty="0"/>
              <a:t>and migration background, were </a:t>
            </a:r>
            <a:r>
              <a:rPr lang="en-GB" dirty="0" smtClean="0"/>
              <a:t>subsequently integrated </a:t>
            </a:r>
            <a:r>
              <a:rPr lang="en-GB" dirty="0"/>
              <a:t>into the Austrian OSH Strategy (</a:t>
            </a:r>
            <a:r>
              <a:rPr lang="en-GB" dirty="0" smtClean="0"/>
              <a:t>2007–12</a:t>
            </a:r>
            <a:r>
              <a:rPr lang="en-GB" dirty="0"/>
              <a:t>). </a:t>
            </a:r>
            <a:endParaRPr lang="en-GB" dirty="0" smtClean="0"/>
          </a:p>
          <a:p>
            <a:r>
              <a:rPr lang="en-GB" dirty="0" smtClean="0"/>
              <a:t>Critical success factors </a:t>
            </a:r>
          </a:p>
          <a:p>
            <a:pPr marL="171450" indent="-171450">
              <a:buFontTx/>
              <a:buChar char="-"/>
            </a:pPr>
            <a:r>
              <a:rPr lang="en-GB" dirty="0" smtClean="0"/>
              <a:t>having </a:t>
            </a:r>
            <a:r>
              <a:rPr lang="en-GB" dirty="0"/>
              <a:t>a clear mandate from senior management, </a:t>
            </a:r>
            <a:endParaRPr lang="en-GB" dirty="0" smtClean="0"/>
          </a:p>
          <a:p>
            <a:pPr marL="171450" indent="-171450">
              <a:buFontTx/>
              <a:buChar char="-"/>
            </a:pPr>
            <a:r>
              <a:rPr lang="en-GB" dirty="0"/>
              <a:t>i</a:t>
            </a:r>
            <a:r>
              <a:rPr lang="en-GB" dirty="0" smtClean="0"/>
              <a:t>ntroducing </a:t>
            </a:r>
            <a:r>
              <a:rPr lang="en-GB" dirty="0"/>
              <a:t>mixed teams with </a:t>
            </a:r>
            <a:r>
              <a:rPr lang="en-GB" dirty="0" smtClean="0"/>
              <a:t>gender mainstreaming </a:t>
            </a:r>
            <a:r>
              <a:rPr lang="en-GB" dirty="0"/>
              <a:t>experts, </a:t>
            </a:r>
            <a:endParaRPr lang="en-GB" dirty="0" smtClean="0"/>
          </a:p>
          <a:p>
            <a:pPr marL="171450" indent="-171450">
              <a:buFontTx/>
              <a:buChar char="-"/>
            </a:pPr>
            <a:r>
              <a:rPr lang="en-GB" dirty="0" smtClean="0"/>
              <a:t>introducing </a:t>
            </a:r>
            <a:r>
              <a:rPr lang="en-GB" dirty="0"/>
              <a:t>gender </a:t>
            </a:r>
            <a:r>
              <a:rPr lang="en-GB" dirty="0" smtClean="0"/>
              <a:t>mainstreaming </a:t>
            </a:r>
            <a:r>
              <a:rPr lang="en-GB" dirty="0"/>
              <a:t>standards and </a:t>
            </a:r>
            <a:endParaRPr lang="en-GB" dirty="0" smtClean="0"/>
          </a:p>
          <a:p>
            <a:pPr marL="171450" indent="-171450">
              <a:buFontTx/>
              <a:buChar char="-"/>
            </a:pPr>
            <a:r>
              <a:rPr lang="en-GB" dirty="0" smtClean="0"/>
              <a:t>providing </a:t>
            </a:r>
            <a:r>
              <a:rPr lang="en-GB" dirty="0"/>
              <a:t>targeted </a:t>
            </a:r>
            <a:r>
              <a:rPr lang="en-GB" dirty="0" smtClean="0"/>
              <a:t>training,  guidance </a:t>
            </a:r>
            <a:r>
              <a:rPr lang="en-GB" dirty="0"/>
              <a:t>and information to labour inspectors</a:t>
            </a:r>
            <a:r>
              <a:rPr lang="en-GB" dirty="0" smtClean="0"/>
              <a:t>.</a:t>
            </a:r>
            <a:endParaRPr lang="en-GB" dirty="0"/>
          </a:p>
        </p:txBody>
      </p:sp>
      <p:sp>
        <p:nvSpPr>
          <p:cNvPr id="4" name="Slide Number Placeholder 3"/>
          <p:cNvSpPr>
            <a:spLocks noGrp="1"/>
          </p:cNvSpPr>
          <p:nvPr>
            <p:ph type="sldNum" sz="quarter" idx="10"/>
          </p:nvPr>
        </p:nvSpPr>
        <p:spPr/>
        <p:txBody>
          <a:bodyPr/>
          <a:lstStyle/>
          <a:p>
            <a:fld id="{5C3254DC-2DE9-42FD-BF60-7D6028A14903}" type="slidenum">
              <a:rPr lang="en-GB" smtClean="0"/>
              <a:t>39</a:t>
            </a:fld>
            <a:endParaRPr lang="en-GB"/>
          </a:p>
        </p:txBody>
      </p:sp>
    </p:spTree>
    <p:extLst>
      <p:ext uri="{BB962C8B-B14F-4D97-AF65-F5344CB8AC3E}">
        <p14:creationId xmlns:p14="http://schemas.microsoft.com/office/powerpoint/2010/main" val="164737280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4020556-A139-408D-9016-57E10676B89D}" type="slidenum">
              <a:rPr lang="de-AT"/>
              <a:pPr eaLnBrk="1" hangingPunct="1"/>
              <a:t>41</a:t>
            </a:fld>
            <a:endParaRPr lang="de-AT"/>
          </a:p>
        </p:txBody>
      </p:sp>
      <p:sp>
        <p:nvSpPr>
          <p:cNvPr id="29699" name="Rectangle 2"/>
          <p:cNvSpPr>
            <a:spLocks noGrp="1" noRot="1" noChangeAspect="1" noChangeArrowheads="1" noTextEdit="1"/>
          </p:cNvSpPr>
          <p:nvPr>
            <p:ph type="sldImg"/>
          </p:nvPr>
        </p:nvSpPr>
        <p:spPr>
          <a:xfrm>
            <a:off x="1143000" y="685800"/>
            <a:ext cx="4572000" cy="3429000"/>
          </a:xfrm>
          <a:ln/>
        </p:spPr>
      </p:sp>
      <p:sp>
        <p:nvSpPr>
          <p:cNvPr id="29700" name="Rectangle 3"/>
          <p:cNvSpPr>
            <a:spLocks noGrp="1" noChangeArrowheads="1"/>
          </p:cNvSpPr>
          <p:nvPr>
            <p:ph type="body" idx="1"/>
          </p:nvPr>
        </p:nvSpPr>
        <p:spPr>
          <a:noFill/>
        </p:spPr>
        <p:txBody>
          <a:bodyPr/>
          <a:lstStyle/>
          <a:p>
            <a:pPr eaLnBrk="1" hangingPunct="1">
              <a:lnSpc>
                <a:spcPct val="130000"/>
              </a:lnSpc>
              <a:spcBef>
                <a:spcPct val="40000"/>
              </a:spcBef>
              <a:buClr>
                <a:schemeClr val="accent1"/>
              </a:buClr>
            </a:pPr>
            <a:r>
              <a:rPr lang="en-GB" sz="900" i="1" smtClean="0">
                <a:latin typeface="Arial" charset="0"/>
              </a:rPr>
              <a:t>Mainstreaming, gender-sensitivity: This means ensuring both women and men are </a:t>
            </a:r>
            <a:r>
              <a:rPr lang="en-GB" sz="900" b="1" i="1" smtClean="0">
                <a:latin typeface="Arial" charset="0"/>
              </a:rPr>
              <a:t>included </a:t>
            </a:r>
            <a:r>
              <a:rPr lang="en-GB" sz="900" i="1" smtClean="0">
                <a:latin typeface="Arial" charset="0"/>
              </a:rPr>
              <a:t>in all h&amp;s activities and doing a ‘gender-check’</a:t>
            </a:r>
          </a:p>
          <a:p>
            <a:pPr eaLnBrk="1" hangingPunct="1"/>
            <a:endParaRPr lang="en-GB" smtClean="0">
              <a:latin typeface="Arial" charset="0"/>
            </a:endParaRPr>
          </a:p>
          <a:p>
            <a:pPr eaLnBrk="1" hangingPunct="1">
              <a:spcAft>
                <a:spcPct val="30000"/>
              </a:spcAft>
              <a:buClr>
                <a:schemeClr val="accent1"/>
              </a:buClr>
            </a:pPr>
            <a:r>
              <a:rPr lang="en-GB" b="1" smtClean="0">
                <a:latin typeface="Arial" charset="0"/>
              </a:rPr>
              <a:t>The Agency factsheet 43 provides a basic method for mainstreaming gender into risk assessment and recommendations such as … </a:t>
            </a:r>
          </a:p>
          <a:p>
            <a:pPr eaLnBrk="1" hangingPunct="1">
              <a:spcBef>
                <a:spcPct val="40000"/>
              </a:spcBef>
              <a:buClr>
                <a:schemeClr val="accent1"/>
              </a:buClr>
            </a:pPr>
            <a:r>
              <a:rPr lang="en-GB" b="1" smtClean="0">
                <a:latin typeface="Arial" charset="0"/>
              </a:rPr>
              <a:t>Avoid assumptions of who is at risk</a:t>
            </a:r>
          </a:p>
          <a:p>
            <a:pPr eaLnBrk="1" hangingPunct="1">
              <a:spcBef>
                <a:spcPct val="40000"/>
              </a:spcBef>
              <a:buClr>
                <a:schemeClr val="accent1"/>
              </a:buClr>
            </a:pPr>
            <a:r>
              <a:rPr lang="en-GB" b="1" smtClean="0">
                <a:latin typeface="Arial" charset="0"/>
              </a:rPr>
              <a:t>Include women’s jobs and  consult them</a:t>
            </a:r>
          </a:p>
          <a:p>
            <a:pPr eaLnBrk="1" hangingPunct="1">
              <a:spcBef>
                <a:spcPct val="40000"/>
              </a:spcBef>
              <a:buClr>
                <a:schemeClr val="accent1"/>
              </a:buClr>
            </a:pPr>
            <a:r>
              <a:rPr lang="en-GB" b="1" smtClean="0">
                <a:latin typeface="Arial" charset="0"/>
              </a:rPr>
              <a:t>Look at real work situations</a:t>
            </a:r>
          </a:p>
          <a:p>
            <a:pPr eaLnBrk="1" hangingPunct="1">
              <a:spcBef>
                <a:spcPct val="40000"/>
              </a:spcBef>
              <a:buClr>
                <a:schemeClr val="accent1"/>
              </a:buClr>
            </a:pPr>
            <a:r>
              <a:rPr lang="en-GB" b="1" smtClean="0">
                <a:latin typeface="Arial" charset="0"/>
              </a:rPr>
              <a:t>Match jobs, equipment to real people</a:t>
            </a:r>
          </a:p>
          <a:p>
            <a:pPr eaLnBrk="1" hangingPunct="1">
              <a:spcBef>
                <a:spcPct val="40000"/>
              </a:spcBef>
              <a:buClr>
                <a:schemeClr val="accent1"/>
              </a:buClr>
            </a:pPr>
            <a:r>
              <a:rPr lang="en-GB" b="1" smtClean="0">
                <a:latin typeface="Arial" charset="0"/>
              </a:rPr>
              <a:t>Include work-life balance</a:t>
            </a:r>
          </a:p>
          <a:p>
            <a:pPr eaLnBrk="1" hangingPunct="1">
              <a:spcBef>
                <a:spcPct val="40000"/>
              </a:spcBef>
              <a:buClr>
                <a:schemeClr val="accent1"/>
              </a:buClr>
            </a:pPr>
            <a:r>
              <a:rPr lang="en-GB" b="1" smtClean="0">
                <a:latin typeface="Arial" charset="0"/>
              </a:rPr>
              <a:t>Incorporate into a holistic approach</a:t>
            </a:r>
          </a:p>
        </p:txBody>
      </p:sp>
    </p:spTree>
    <p:extLst>
      <p:ext uri="{BB962C8B-B14F-4D97-AF65-F5344CB8AC3E}">
        <p14:creationId xmlns:p14="http://schemas.microsoft.com/office/powerpoint/2010/main" val="376534660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C3254DC-2DE9-42FD-BF60-7D6028A14903}" type="slidenum">
              <a:rPr lang="en-GB" smtClean="0"/>
              <a:t>42</a:t>
            </a:fld>
            <a:endParaRPr lang="en-GB"/>
          </a:p>
        </p:txBody>
      </p:sp>
    </p:spTree>
    <p:extLst>
      <p:ext uri="{BB962C8B-B14F-4D97-AF65-F5344CB8AC3E}">
        <p14:creationId xmlns:p14="http://schemas.microsoft.com/office/powerpoint/2010/main" val="273443712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C3254DC-2DE9-42FD-BF60-7D6028A14903}" type="slidenum">
              <a:rPr lang="en-GB" smtClean="0"/>
              <a:t>43</a:t>
            </a:fld>
            <a:endParaRPr lang="en-GB"/>
          </a:p>
        </p:txBody>
      </p:sp>
    </p:spTree>
    <p:extLst>
      <p:ext uri="{BB962C8B-B14F-4D97-AF65-F5344CB8AC3E}">
        <p14:creationId xmlns:p14="http://schemas.microsoft.com/office/powerpoint/2010/main" val="191948961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F3BFF2F-ED3F-45B5-8759-F11F0269744B}" type="slidenum">
              <a:rPr lang="en-GB" smtClean="0"/>
              <a:pPr eaLnBrk="1" hangingPunct="1"/>
              <a:t>44</a:t>
            </a:fld>
            <a:endParaRPr lang="en-GB" smtClean="0"/>
          </a:p>
        </p:txBody>
      </p:sp>
      <p:sp>
        <p:nvSpPr>
          <p:cNvPr id="69635" name="Rectangle 2"/>
          <p:cNvSpPr>
            <a:spLocks noGrp="1" noRot="1" noChangeAspect="1" noChangeArrowheads="1" noTextEdit="1"/>
          </p:cNvSpPr>
          <p:nvPr>
            <p:ph type="sldImg"/>
          </p:nvPr>
        </p:nvSpPr>
        <p:spPr>
          <a:xfrm>
            <a:off x="1143000" y="685800"/>
            <a:ext cx="4572000" cy="3429000"/>
          </a:xfrm>
          <a:ln/>
        </p:spPr>
      </p:sp>
      <p:sp>
        <p:nvSpPr>
          <p:cNvPr id="69636" name="Rectangle 3"/>
          <p:cNvSpPr>
            <a:spLocks noGrp="1" noChangeArrowheads="1"/>
          </p:cNvSpPr>
          <p:nvPr>
            <p:ph type="body" idx="1"/>
          </p:nvPr>
        </p:nvSpPr>
        <p:spPr>
          <a:noFill/>
        </p:spPr>
        <p:txBody>
          <a:bodyPr/>
          <a:lstStyle/>
          <a:p>
            <a:endParaRPr lang="en-US" smtClean="0"/>
          </a:p>
        </p:txBody>
      </p:sp>
    </p:spTree>
    <p:extLst>
      <p:ext uri="{BB962C8B-B14F-4D97-AF65-F5344CB8AC3E}">
        <p14:creationId xmlns:p14="http://schemas.microsoft.com/office/powerpoint/2010/main" val="384024512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C3254DC-2DE9-42FD-BF60-7D6028A14903}" type="slidenum">
              <a:rPr lang="en-GB" smtClean="0"/>
              <a:t>45</a:t>
            </a:fld>
            <a:endParaRPr lang="en-GB"/>
          </a:p>
        </p:txBody>
      </p:sp>
    </p:spTree>
    <p:extLst>
      <p:ext uri="{BB962C8B-B14F-4D97-AF65-F5344CB8AC3E}">
        <p14:creationId xmlns:p14="http://schemas.microsoft.com/office/powerpoint/2010/main" val="40169975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Part-time work may also hide multiple employment.</a:t>
            </a:r>
          </a:p>
          <a:p>
            <a:r>
              <a:rPr lang="en-GB" dirty="0"/>
              <a:t>Studies in France and in Germany have shown that more and more women were</a:t>
            </a:r>
          </a:p>
          <a:p>
            <a:r>
              <a:rPr lang="en-GB" dirty="0"/>
              <a:t>in multiple employment. For women, these jobs mostly involved childcare and elderly care and domestic work, where women’s OSH is difficult to follow and protection difficult to implement.</a:t>
            </a:r>
          </a:p>
          <a:p>
            <a:endParaRPr lang="en-GB" dirty="0"/>
          </a:p>
        </p:txBody>
      </p:sp>
      <p:sp>
        <p:nvSpPr>
          <p:cNvPr id="4" name="Slide Number Placeholder 3"/>
          <p:cNvSpPr>
            <a:spLocks noGrp="1"/>
          </p:cNvSpPr>
          <p:nvPr>
            <p:ph type="sldNum" sz="quarter" idx="10"/>
          </p:nvPr>
        </p:nvSpPr>
        <p:spPr/>
        <p:txBody>
          <a:bodyPr/>
          <a:lstStyle/>
          <a:p>
            <a:fld id="{5C3254DC-2DE9-42FD-BF60-7D6028A14903}" type="slidenum">
              <a:rPr lang="en-GB" smtClean="0"/>
              <a:t>10</a:t>
            </a:fld>
            <a:endParaRPr lang="en-GB"/>
          </a:p>
        </p:txBody>
      </p:sp>
    </p:spTree>
    <p:extLst>
      <p:ext uri="{BB962C8B-B14F-4D97-AF65-F5344CB8AC3E}">
        <p14:creationId xmlns:p14="http://schemas.microsoft.com/office/powerpoint/2010/main" val="19883327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xfrm>
            <a:off x="1143000" y="685800"/>
            <a:ext cx="4572000" cy="3429000"/>
          </a:xfrm>
          <a:ln/>
        </p:spPr>
      </p:sp>
      <p:sp>
        <p:nvSpPr>
          <p:cNvPr id="74755" name="Notes Placeholder 2"/>
          <p:cNvSpPr>
            <a:spLocks noGrp="1"/>
          </p:cNvSpPr>
          <p:nvPr>
            <p:ph type="body" idx="1"/>
          </p:nvPr>
        </p:nvSpPr>
        <p:spPr>
          <a:noFill/>
        </p:spPr>
        <p:txBody>
          <a:bodyPr/>
          <a:lstStyle/>
          <a:p>
            <a:pPr rtl="0"/>
            <a:r>
              <a:rPr lang="en-GB" sz="1200" kern="1200" dirty="0" smtClean="0">
                <a:solidFill>
                  <a:schemeClr val="tx1"/>
                </a:solidFill>
                <a:effectLst/>
                <a:latin typeface="+mn-lt"/>
                <a:ea typeface="+mn-ea"/>
                <a:cs typeface="+mn-cs"/>
              </a:rPr>
              <a:t>At first glance, male workers often seem to be more exposed to specific risks than their female counterparts. However, a more in-depth look at the data reveals that women may have a higher level of exposure and are particularly affected by multiple exposures, as could be demonstrated for the </a:t>
            </a:r>
            <a:r>
              <a:rPr lang="en-GB" sz="1200" kern="1200" dirty="0" err="1" smtClean="0">
                <a:solidFill>
                  <a:schemeClr val="tx1"/>
                </a:solidFill>
                <a:effectLst/>
                <a:latin typeface="+mn-lt"/>
                <a:ea typeface="+mn-ea"/>
                <a:cs typeface="+mn-cs"/>
              </a:rPr>
              <a:t>Horeca</a:t>
            </a:r>
            <a:r>
              <a:rPr lang="en-GB" sz="1200" kern="1200" dirty="0" smtClean="0">
                <a:solidFill>
                  <a:schemeClr val="tx1"/>
                </a:solidFill>
                <a:effectLst/>
                <a:latin typeface="+mn-lt"/>
                <a:ea typeface="+mn-ea"/>
                <a:cs typeface="+mn-cs"/>
              </a:rPr>
              <a:t>, healthcare and cleaning sectors, as well as in the traditional sectors of agriculture, manufacturing and transport. </a:t>
            </a:r>
          </a:p>
          <a:p>
            <a:r>
              <a:rPr lang="en-GB" dirty="0" smtClean="0"/>
              <a:t>There </a:t>
            </a:r>
            <a:r>
              <a:rPr lang="en-GB" dirty="0"/>
              <a:t>is a need for greater recognition of the links </a:t>
            </a:r>
            <a:r>
              <a:rPr lang="en-GB" dirty="0" smtClean="0"/>
              <a:t>between women’s </a:t>
            </a:r>
            <a:r>
              <a:rPr lang="en-GB" dirty="0"/>
              <a:t>paid and unpaid work, and their effect on women’s health, including combined </a:t>
            </a:r>
            <a:r>
              <a:rPr lang="en-GB" dirty="0" smtClean="0"/>
              <a:t>risk exposures </a:t>
            </a:r>
            <a:r>
              <a:rPr lang="en-GB" dirty="0"/>
              <a:t>and less spare time. </a:t>
            </a:r>
            <a:endParaRPr lang="en-GB" dirty="0" smtClean="0"/>
          </a:p>
        </p:txBody>
      </p:sp>
      <p:sp>
        <p:nvSpPr>
          <p:cNvPr id="74756" name="Slide Number Placeholder 3"/>
          <p:cNvSpPr>
            <a:spLocks noGrp="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3CF0AE4-CFAE-4CA1-9A29-AD35954B6779}" type="slidenum">
              <a:rPr lang="de-AT" smtClean="0"/>
              <a:pPr eaLnBrk="1" hangingPunct="1"/>
              <a:t>11</a:t>
            </a:fld>
            <a:endParaRPr lang="de-AT" smtClean="0"/>
          </a:p>
        </p:txBody>
      </p:sp>
    </p:spTree>
    <p:extLst>
      <p:ext uri="{BB962C8B-B14F-4D97-AF65-F5344CB8AC3E}">
        <p14:creationId xmlns:p14="http://schemas.microsoft.com/office/powerpoint/2010/main" val="26481597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0AA5B45-07C8-4D4E-ABD4-46BD0FC73A92}" type="slidenum">
              <a:rPr lang="de-AT"/>
              <a:pPr/>
              <a:t>12</a:t>
            </a:fld>
            <a:endParaRPr lang="de-AT"/>
          </a:p>
        </p:txBody>
      </p:sp>
      <p:sp>
        <p:nvSpPr>
          <p:cNvPr id="115714" name="Rectangle 2"/>
          <p:cNvSpPr>
            <a:spLocks noGrp="1" noRot="1" noChangeAspect="1" noChangeArrowheads="1" noTextEdit="1"/>
          </p:cNvSpPr>
          <p:nvPr>
            <p:ph type="sldImg"/>
          </p:nvPr>
        </p:nvSpPr>
        <p:spPr>
          <a:xfrm>
            <a:off x="1143000" y="685800"/>
            <a:ext cx="4573588" cy="3429000"/>
          </a:xfrm>
          <a:ln/>
        </p:spPr>
      </p:sp>
      <p:sp>
        <p:nvSpPr>
          <p:cNvPr id="115715" name="Rectangle 3"/>
          <p:cNvSpPr>
            <a:spLocks noGrp="1" noChangeArrowheads="1"/>
          </p:cNvSpPr>
          <p:nvPr>
            <p:ph type="body" idx="1"/>
          </p:nvPr>
        </p:nvSpPr>
        <p:spPr>
          <a:xfrm>
            <a:off x="914508" y="4343145"/>
            <a:ext cx="5028986" cy="4115019"/>
          </a:xfrm>
        </p:spPr>
        <p:txBody>
          <a:bodyPr/>
          <a:lstStyle/>
          <a:p>
            <a:r>
              <a:rPr lang="en-GB" dirty="0" smtClean="0"/>
              <a:t>Within </a:t>
            </a:r>
            <a:r>
              <a:rPr lang="en-GB" dirty="0"/>
              <a:t>the EU </a:t>
            </a:r>
            <a:r>
              <a:rPr lang="en-GB" dirty="0" smtClean="0"/>
              <a:t>women </a:t>
            </a:r>
            <a:r>
              <a:rPr lang="en-GB" dirty="0"/>
              <a:t>and men tend to have similar rates of disability. </a:t>
            </a:r>
          </a:p>
          <a:p>
            <a:r>
              <a:rPr lang="en-GB" dirty="0"/>
              <a:t>This equality tends to reduce, however, </a:t>
            </a:r>
            <a:r>
              <a:rPr lang="en-GB" dirty="0" smtClean="0"/>
              <a:t>when </a:t>
            </a:r>
            <a:r>
              <a:rPr lang="en-GB" dirty="0"/>
              <a:t>workers access rehabilitation and apply for </a:t>
            </a:r>
            <a:r>
              <a:rPr lang="en-GB" dirty="0" smtClean="0"/>
              <a:t>compensation</a:t>
            </a:r>
            <a:r>
              <a:rPr lang="en-GB" dirty="0"/>
              <a:t>. In general, doctors are less likely </a:t>
            </a:r>
            <a:r>
              <a:rPr lang="en-GB" dirty="0" smtClean="0"/>
              <a:t>to recommend </a:t>
            </a:r>
            <a:r>
              <a:rPr lang="en-GB" dirty="0"/>
              <a:t>rehabilitation programmes to women, </a:t>
            </a:r>
            <a:r>
              <a:rPr lang="en-GB" dirty="0" smtClean="0"/>
              <a:t>which </a:t>
            </a:r>
            <a:r>
              <a:rPr lang="en-GB" dirty="0"/>
              <a:t>may be one of the contributing factors to </a:t>
            </a:r>
            <a:r>
              <a:rPr lang="en-GB" dirty="0" smtClean="0"/>
              <a:t>women’s </a:t>
            </a:r>
            <a:r>
              <a:rPr lang="en-GB" dirty="0"/>
              <a:t>lower participation rates in these schemes. </a:t>
            </a:r>
          </a:p>
          <a:p>
            <a:r>
              <a:rPr lang="en-GB" dirty="0"/>
              <a:t>Other contributing factors may be their age, their lower </a:t>
            </a:r>
            <a:r>
              <a:rPr lang="en-GB" dirty="0" smtClean="0"/>
              <a:t>income </a:t>
            </a:r>
            <a:r>
              <a:rPr lang="en-GB" dirty="0"/>
              <a:t>and the fact that they are often caring </a:t>
            </a:r>
            <a:r>
              <a:rPr lang="en-GB" dirty="0" smtClean="0"/>
              <a:t>for dependants.</a:t>
            </a:r>
          </a:p>
          <a:p>
            <a:r>
              <a:rPr lang="en-GB" dirty="0" smtClean="0"/>
              <a:t>No </a:t>
            </a:r>
            <a:r>
              <a:rPr lang="en-GB" dirty="0"/>
              <a:t>clear line </a:t>
            </a:r>
            <a:r>
              <a:rPr lang="en-GB" dirty="0" smtClean="0"/>
              <a:t>drawn </a:t>
            </a:r>
            <a:r>
              <a:rPr lang="en-GB" dirty="0"/>
              <a:t>between acquired disability and disability linked </a:t>
            </a:r>
          </a:p>
          <a:p>
            <a:r>
              <a:rPr lang="en-GB" dirty="0"/>
              <a:t>to other </a:t>
            </a:r>
            <a:r>
              <a:rPr lang="en-GB" dirty="0" smtClean="0"/>
              <a:t>factors. When </a:t>
            </a:r>
            <a:r>
              <a:rPr lang="en-GB" dirty="0"/>
              <a:t>they gain employment, women </a:t>
            </a:r>
            <a:r>
              <a:rPr lang="en-GB" dirty="0" smtClean="0"/>
              <a:t>with </a:t>
            </a:r>
            <a:r>
              <a:rPr lang="en-GB" dirty="0"/>
              <a:t>disabilities still have barriers </a:t>
            </a:r>
            <a:r>
              <a:rPr lang="en-GB" dirty="0" smtClean="0"/>
              <a:t>to overcome</a:t>
            </a:r>
            <a:r>
              <a:rPr lang="en-GB" dirty="0"/>
              <a:t>, such as their </a:t>
            </a:r>
            <a:r>
              <a:rPr lang="en-GB" dirty="0" smtClean="0"/>
              <a:t>perception </a:t>
            </a:r>
            <a:r>
              <a:rPr lang="en-GB" dirty="0"/>
              <a:t>of their job, </a:t>
            </a:r>
            <a:r>
              <a:rPr lang="en-GB" dirty="0" smtClean="0"/>
              <a:t>underemployment, lack </a:t>
            </a:r>
            <a:r>
              <a:rPr lang="en-GB" dirty="0"/>
              <a:t>of accommodation for their disability and </a:t>
            </a:r>
            <a:r>
              <a:rPr lang="en-GB" dirty="0" smtClean="0"/>
              <a:t>employers</a:t>
            </a:r>
            <a:r>
              <a:rPr lang="en-GB" dirty="0"/>
              <a:t>’ attitudes. Accommodation is a crucial aspect </a:t>
            </a:r>
            <a:r>
              <a:rPr lang="en-GB" dirty="0" smtClean="0"/>
              <a:t>of </a:t>
            </a:r>
            <a:r>
              <a:rPr lang="en-GB" dirty="0"/>
              <a:t>women’s ability to progress </a:t>
            </a:r>
          </a:p>
          <a:p>
            <a:r>
              <a:rPr lang="en-GB" dirty="0"/>
              <a:t>in their careers. </a:t>
            </a:r>
          </a:p>
          <a:p>
            <a:r>
              <a:rPr lang="en-GB" dirty="0"/>
              <a:t>In Sweden, one assessment of the </a:t>
            </a:r>
            <a:r>
              <a:rPr lang="en-GB" dirty="0" smtClean="0"/>
              <a:t>relationship between </a:t>
            </a:r>
            <a:r>
              <a:rPr lang="en-GB" dirty="0"/>
              <a:t>sick leave and </a:t>
            </a:r>
            <a:r>
              <a:rPr lang="en-GB" dirty="0" smtClean="0"/>
              <a:t>disability </a:t>
            </a:r>
            <a:r>
              <a:rPr lang="en-GB" dirty="0"/>
              <a:t>pension found </a:t>
            </a:r>
            <a:r>
              <a:rPr lang="en-GB" dirty="0" smtClean="0"/>
              <a:t>that, although </a:t>
            </a:r>
            <a:r>
              <a:rPr lang="en-GB" dirty="0"/>
              <a:t>more women than men were granted a </a:t>
            </a:r>
            <a:r>
              <a:rPr lang="en-GB" dirty="0" smtClean="0"/>
              <a:t>disability </a:t>
            </a:r>
            <a:r>
              <a:rPr lang="en-GB" dirty="0"/>
              <a:t>pension because of their condition, </a:t>
            </a:r>
            <a:r>
              <a:rPr lang="en-GB" dirty="0" smtClean="0"/>
              <a:t>more women </a:t>
            </a:r>
            <a:r>
              <a:rPr lang="en-GB" dirty="0"/>
              <a:t>were granted a part-time temporary </a:t>
            </a:r>
            <a:r>
              <a:rPr lang="en-GB" dirty="0" smtClean="0"/>
              <a:t>disability </a:t>
            </a:r>
            <a:r>
              <a:rPr lang="en-GB" dirty="0"/>
              <a:t>pension and more men a permanent pension.</a:t>
            </a:r>
          </a:p>
          <a:p>
            <a:r>
              <a:rPr lang="en-GB" dirty="0" smtClean="0"/>
              <a:t>Those </a:t>
            </a:r>
            <a:r>
              <a:rPr lang="en-GB" dirty="0"/>
              <a:t>authors suggest that </a:t>
            </a:r>
            <a:r>
              <a:rPr lang="en-GB" dirty="0" smtClean="0"/>
              <a:t>as men </a:t>
            </a:r>
            <a:r>
              <a:rPr lang="en-GB" dirty="0"/>
              <a:t>are more likely to work full time there may be a cultural bias against giving them a partial </a:t>
            </a:r>
            <a:r>
              <a:rPr lang="en-GB" dirty="0" smtClean="0"/>
              <a:t>pension. If </a:t>
            </a:r>
            <a:r>
              <a:rPr lang="en-GB" dirty="0"/>
              <a:t>women state that they </a:t>
            </a:r>
            <a:r>
              <a:rPr lang="en-GB" dirty="0" smtClean="0"/>
              <a:t>are able </a:t>
            </a:r>
            <a:r>
              <a:rPr lang="en-GB" dirty="0"/>
              <a:t>to do housework, then they are rarely given </a:t>
            </a:r>
            <a:r>
              <a:rPr lang="en-GB" dirty="0" smtClean="0"/>
              <a:t>a full-time </a:t>
            </a:r>
            <a:r>
              <a:rPr lang="en-GB" dirty="0"/>
              <a:t>disability pension. </a:t>
            </a:r>
            <a:endParaRPr lang="en-GB" dirty="0" smtClean="0"/>
          </a:p>
          <a:p>
            <a:r>
              <a:rPr lang="en-GB" dirty="0" smtClean="0"/>
              <a:t>Rehabilitation </a:t>
            </a:r>
            <a:r>
              <a:rPr lang="en-GB" dirty="0"/>
              <a:t>and back-to-work policies </a:t>
            </a:r>
            <a:r>
              <a:rPr lang="en-GB" dirty="0" smtClean="0"/>
              <a:t>should </a:t>
            </a:r>
            <a:r>
              <a:rPr lang="en-GB" dirty="0"/>
              <a:t>also address the pattern of </a:t>
            </a:r>
            <a:r>
              <a:rPr lang="en-GB" dirty="0" smtClean="0"/>
              <a:t>work-related health </a:t>
            </a:r>
            <a:r>
              <a:rPr lang="en-GB" dirty="0"/>
              <a:t>problems specific to women, </a:t>
            </a:r>
            <a:r>
              <a:rPr lang="en-GB" dirty="0" smtClean="0"/>
              <a:t>particularly the distribution </a:t>
            </a:r>
            <a:r>
              <a:rPr lang="en-GB" dirty="0"/>
              <a:t>of MSDs </a:t>
            </a:r>
            <a:r>
              <a:rPr lang="en-GB" dirty="0" smtClean="0"/>
              <a:t>and mental </a:t>
            </a:r>
            <a:r>
              <a:rPr lang="en-GB" dirty="0"/>
              <a:t>health disorders. </a:t>
            </a:r>
            <a:endParaRPr lang="en-US" dirty="0"/>
          </a:p>
        </p:txBody>
      </p:sp>
    </p:spTree>
    <p:extLst>
      <p:ext uri="{BB962C8B-B14F-4D97-AF65-F5344CB8AC3E}">
        <p14:creationId xmlns:p14="http://schemas.microsoft.com/office/powerpoint/2010/main" val="13166706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Employment rates of older women vary considerably between the Member States. In 2011, </a:t>
            </a:r>
            <a:r>
              <a:rPr lang="en-GB" dirty="0" smtClean="0"/>
              <a:t>the highest </a:t>
            </a:r>
            <a:r>
              <a:rPr lang="en-GB" dirty="0"/>
              <a:t>employment rate for older women was </a:t>
            </a:r>
            <a:r>
              <a:rPr lang="en-GB" dirty="0" smtClean="0"/>
              <a:t>in northern </a:t>
            </a:r>
            <a:r>
              <a:rPr lang="en-GB" dirty="0"/>
              <a:t>European countries, at more than 55 %,</a:t>
            </a:r>
          </a:p>
          <a:p>
            <a:r>
              <a:rPr lang="en-GB" dirty="0"/>
              <a:t>and the lowest was in southern European countries, where it was below 35 % in all cases. </a:t>
            </a:r>
            <a:endParaRPr lang="en-GB" dirty="0" smtClean="0"/>
          </a:p>
          <a:p>
            <a:r>
              <a:rPr lang="en-GB" dirty="0" smtClean="0"/>
              <a:t>- In </a:t>
            </a:r>
            <a:r>
              <a:rPr lang="en-GB" dirty="0"/>
              <a:t>the southern European countries, a high proportion of older women are still outside the labour market, and a lack of accommodation of work–life balance requirements (working time arrangements, child and elderly care facilities) puts a high strain on working women. </a:t>
            </a:r>
          </a:p>
          <a:p>
            <a:r>
              <a:rPr lang="en-GB" dirty="0" smtClean="0"/>
              <a:t>- In </a:t>
            </a:r>
            <a:r>
              <a:rPr lang="en-GB" dirty="0"/>
              <a:t>the eastern Member States and the </a:t>
            </a:r>
            <a:r>
              <a:rPr lang="en-GB" dirty="0" smtClean="0"/>
              <a:t>Baltic countries</a:t>
            </a:r>
            <a:r>
              <a:rPr lang="en-GB" dirty="0"/>
              <a:t>, women are more equally </a:t>
            </a:r>
            <a:r>
              <a:rPr lang="en-GB" dirty="0" smtClean="0"/>
              <a:t>spread across </a:t>
            </a:r>
            <a:r>
              <a:rPr lang="en-GB" dirty="0"/>
              <a:t>occupations (more technical jobs and among professionals), </a:t>
            </a:r>
            <a:r>
              <a:rPr lang="en-GB" dirty="0" smtClean="0"/>
              <a:t>but </a:t>
            </a:r>
            <a:r>
              <a:rPr lang="en-GB" dirty="0"/>
              <a:t>the use of part-time contracts </a:t>
            </a:r>
            <a:r>
              <a:rPr lang="en-GB" dirty="0" smtClean="0"/>
              <a:t>is very </a:t>
            </a:r>
            <a:r>
              <a:rPr lang="en-GB" dirty="0"/>
              <a:t>limited and their work–life balance is poor</a:t>
            </a:r>
            <a:r>
              <a:rPr lang="en-GB" dirty="0" smtClean="0"/>
              <a:t>.</a:t>
            </a:r>
          </a:p>
          <a:p>
            <a:r>
              <a:rPr lang="en-GB" dirty="0" smtClean="0"/>
              <a:t>-</a:t>
            </a:r>
            <a:r>
              <a:rPr lang="en-GB" dirty="0"/>
              <a:t>The situation of migrant women and women in informal jobs is also very variable across </a:t>
            </a:r>
            <a:r>
              <a:rPr lang="en-GB" dirty="0" smtClean="0"/>
              <a:t>countries </a:t>
            </a:r>
            <a:r>
              <a:rPr lang="en-GB" dirty="0"/>
              <a:t>and depends on the active policies in place to address informal work, for example </a:t>
            </a:r>
            <a:r>
              <a:rPr lang="en-GB" dirty="0" smtClean="0"/>
              <a:t>in personal services.</a:t>
            </a:r>
          </a:p>
          <a:p>
            <a:r>
              <a:rPr lang="en-GB" dirty="0" smtClean="0"/>
              <a:t>- Women’s </a:t>
            </a:r>
            <a:r>
              <a:rPr lang="en-GB" dirty="0"/>
              <a:t>gross hourly earnings </a:t>
            </a:r>
            <a:r>
              <a:rPr lang="en-GB" dirty="0" smtClean="0"/>
              <a:t>on average 16 </a:t>
            </a:r>
            <a:r>
              <a:rPr lang="en-GB" dirty="0"/>
              <a:t>% below those of men in 2011 in the EU (</a:t>
            </a:r>
            <a:r>
              <a:rPr lang="en-GB" dirty="0" smtClean="0"/>
              <a:t>EU-27</a:t>
            </a:r>
            <a:r>
              <a:rPr lang="en-GB" dirty="0"/>
              <a:t>). Across Member States the gender pay gap </a:t>
            </a:r>
            <a:r>
              <a:rPr lang="en-GB" dirty="0" smtClean="0"/>
              <a:t>varied </a:t>
            </a:r>
            <a:r>
              <a:rPr lang="en-GB" dirty="0"/>
              <a:t>by 25 percentage points, ranging from 2 % </a:t>
            </a:r>
            <a:r>
              <a:rPr lang="en-GB" dirty="0" smtClean="0"/>
              <a:t>in Slovenia </a:t>
            </a:r>
            <a:r>
              <a:rPr lang="en-GB" dirty="0"/>
              <a:t>to 27 % in </a:t>
            </a:r>
            <a:r>
              <a:rPr lang="en-GB" dirty="0" smtClean="0"/>
              <a:t>Estonia. Various </a:t>
            </a:r>
            <a:r>
              <a:rPr lang="en-GB" dirty="0"/>
              <a:t>reasons for the existence and </a:t>
            </a:r>
            <a:r>
              <a:rPr lang="en-GB" dirty="0" smtClean="0"/>
              <a:t>size of </a:t>
            </a:r>
            <a:r>
              <a:rPr lang="en-GB" dirty="0"/>
              <a:t>a gender pay gap </a:t>
            </a:r>
            <a:r>
              <a:rPr lang="en-GB" dirty="0" smtClean="0"/>
              <a:t>which may </a:t>
            </a:r>
            <a:r>
              <a:rPr lang="en-GB" dirty="0"/>
              <a:t>differ </a:t>
            </a:r>
            <a:r>
              <a:rPr lang="en-GB" dirty="0" smtClean="0"/>
              <a:t>strongly between </a:t>
            </a:r>
            <a:r>
              <a:rPr lang="en-GB" dirty="0"/>
              <a:t>Member States, for </a:t>
            </a:r>
            <a:r>
              <a:rPr lang="en-GB" dirty="0" smtClean="0"/>
              <a:t>example types </a:t>
            </a:r>
            <a:r>
              <a:rPr lang="en-GB" dirty="0"/>
              <a:t>of job held by </a:t>
            </a:r>
            <a:r>
              <a:rPr lang="en-GB" dirty="0" smtClean="0"/>
              <a:t>women</a:t>
            </a:r>
            <a:r>
              <a:rPr lang="en-GB" dirty="0"/>
              <a:t>, consequences of breaks </a:t>
            </a:r>
            <a:r>
              <a:rPr lang="en-GB" dirty="0" smtClean="0"/>
              <a:t>in career </a:t>
            </a:r>
            <a:r>
              <a:rPr lang="en-GB" dirty="0"/>
              <a:t>or part-time work due to childbearing, </a:t>
            </a:r>
            <a:r>
              <a:rPr lang="en-GB" dirty="0" smtClean="0"/>
              <a:t>decisions </a:t>
            </a:r>
            <a:r>
              <a:rPr lang="en-GB" dirty="0"/>
              <a:t>in favour of family life, etc. </a:t>
            </a:r>
            <a:endParaRPr lang="en-GB" dirty="0" smtClean="0"/>
          </a:p>
          <a:p>
            <a:r>
              <a:rPr lang="en-GB" dirty="0" smtClean="0"/>
              <a:t>- The proportion of </a:t>
            </a:r>
            <a:r>
              <a:rPr lang="en-GB" dirty="0"/>
              <a:t>women working and their </a:t>
            </a:r>
            <a:r>
              <a:rPr lang="en-GB" dirty="0" smtClean="0"/>
              <a:t>characteristics </a:t>
            </a:r>
            <a:r>
              <a:rPr lang="en-GB" dirty="0"/>
              <a:t>differ </a:t>
            </a:r>
            <a:r>
              <a:rPr lang="en-GB" dirty="0" smtClean="0"/>
              <a:t>significantly </a:t>
            </a:r>
            <a:r>
              <a:rPr lang="en-GB" dirty="0"/>
              <a:t>between </a:t>
            </a:r>
            <a:r>
              <a:rPr lang="en-GB" dirty="0" smtClean="0"/>
              <a:t>countries, particularly </a:t>
            </a:r>
            <a:r>
              <a:rPr lang="en-GB" dirty="0"/>
              <a:t>because of institutions and </a:t>
            </a:r>
            <a:r>
              <a:rPr lang="en-GB" dirty="0" smtClean="0"/>
              <a:t>attitudes governing </a:t>
            </a:r>
            <a:r>
              <a:rPr lang="en-GB" dirty="0"/>
              <a:t>the balance between private and work </a:t>
            </a:r>
            <a:r>
              <a:rPr lang="en-GB" dirty="0" smtClean="0"/>
              <a:t>life that </a:t>
            </a:r>
            <a:r>
              <a:rPr lang="en-GB" dirty="0"/>
              <a:t>impact on the careers and thus the pay of women. </a:t>
            </a:r>
          </a:p>
          <a:p>
            <a:endParaRPr lang="en-GB" dirty="0"/>
          </a:p>
        </p:txBody>
      </p:sp>
      <p:sp>
        <p:nvSpPr>
          <p:cNvPr id="4" name="Slide Number Placeholder 3"/>
          <p:cNvSpPr>
            <a:spLocks noGrp="1"/>
          </p:cNvSpPr>
          <p:nvPr>
            <p:ph type="sldNum" sz="quarter" idx="10"/>
          </p:nvPr>
        </p:nvSpPr>
        <p:spPr/>
        <p:txBody>
          <a:bodyPr/>
          <a:lstStyle/>
          <a:p>
            <a:fld id="{5C3254DC-2DE9-42FD-BF60-7D6028A14903}" type="slidenum">
              <a:rPr lang="en-GB" smtClean="0">
                <a:solidFill>
                  <a:prstClr val="black"/>
                </a:solidFill>
              </a:rPr>
              <a:pPr/>
              <a:t>14</a:t>
            </a:fld>
            <a:endParaRPr lang="en-GB">
              <a:solidFill>
                <a:prstClr val="black"/>
              </a:solidFill>
            </a:endParaRPr>
          </a:p>
        </p:txBody>
      </p:sp>
    </p:spTree>
    <p:extLst>
      <p:ext uri="{BB962C8B-B14F-4D97-AF65-F5344CB8AC3E}">
        <p14:creationId xmlns:p14="http://schemas.microsoft.com/office/powerpoint/2010/main" val="25336728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C3254DC-2DE9-42FD-BF60-7D6028A14903}" type="slidenum">
              <a:rPr lang="en-GB" smtClean="0"/>
              <a:t>15</a:t>
            </a:fld>
            <a:endParaRPr lang="en-GB"/>
          </a:p>
        </p:txBody>
      </p:sp>
    </p:spTree>
    <p:extLst>
      <p:ext uri="{BB962C8B-B14F-4D97-AF65-F5344CB8AC3E}">
        <p14:creationId xmlns:p14="http://schemas.microsoft.com/office/powerpoint/2010/main" val="36636432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all EU-27 countries women’s employment is </a:t>
            </a:r>
            <a:r>
              <a:rPr lang="en-GB" dirty="0" smtClean="0"/>
              <a:t>considerably </a:t>
            </a:r>
            <a:r>
              <a:rPr lang="en-GB" dirty="0"/>
              <a:t>higher in the service sector than in </a:t>
            </a:r>
            <a:r>
              <a:rPr lang="en-GB" dirty="0" smtClean="0"/>
              <a:t>industry.</a:t>
            </a:r>
          </a:p>
          <a:p>
            <a:r>
              <a:rPr lang="en-GB" dirty="0"/>
              <a:t>According to data </a:t>
            </a:r>
            <a:r>
              <a:rPr lang="en-GB" dirty="0" smtClean="0"/>
              <a:t>from the </a:t>
            </a:r>
            <a:r>
              <a:rPr lang="en-GB" dirty="0"/>
              <a:t>Labour Force Survey, women are mostly </a:t>
            </a:r>
            <a:r>
              <a:rPr lang="en-GB" dirty="0" smtClean="0"/>
              <a:t>employed </a:t>
            </a:r>
            <a:r>
              <a:rPr lang="en-GB" dirty="0"/>
              <a:t>in the health and social sector, </a:t>
            </a:r>
            <a:r>
              <a:rPr lang="en-GB" dirty="0" smtClean="0"/>
              <a:t>retail, manufacturing</a:t>
            </a:r>
            <a:r>
              <a:rPr lang="en-GB" dirty="0"/>
              <a:t>, education and </a:t>
            </a:r>
            <a:r>
              <a:rPr lang="en-GB" dirty="0" smtClean="0"/>
              <a:t>business activities.</a:t>
            </a:r>
            <a:endParaRPr lang="en-GB" dirty="0"/>
          </a:p>
          <a:p>
            <a:r>
              <a:rPr lang="en-GB" dirty="0" smtClean="0"/>
              <a:t>The </a:t>
            </a:r>
            <a:r>
              <a:rPr lang="en-GB" dirty="0"/>
              <a:t>fastest growing sectors for </a:t>
            </a:r>
            <a:r>
              <a:rPr lang="en-GB" dirty="0" smtClean="0"/>
              <a:t>female employment </a:t>
            </a:r>
            <a:r>
              <a:rPr lang="en-GB" dirty="0"/>
              <a:t>are the health and social sector </a:t>
            </a:r>
            <a:r>
              <a:rPr lang="en-GB" dirty="0" smtClean="0"/>
              <a:t>and </a:t>
            </a:r>
            <a:r>
              <a:rPr lang="en-GB" dirty="0"/>
              <a:t>education. Stagnation in the formerly </a:t>
            </a:r>
            <a:r>
              <a:rPr lang="en-GB" dirty="0" smtClean="0"/>
              <a:t>growing sectors </a:t>
            </a:r>
            <a:r>
              <a:rPr lang="en-GB" dirty="0"/>
              <a:t>of retail, public administration and real </a:t>
            </a:r>
            <a:r>
              <a:rPr lang="en-GB" dirty="0" smtClean="0"/>
              <a:t>estate may  </a:t>
            </a:r>
            <a:r>
              <a:rPr lang="en-GB" dirty="0"/>
              <a:t>be linked to the economic crisis, as well</a:t>
            </a:r>
          </a:p>
          <a:p>
            <a:r>
              <a:rPr lang="en-GB" dirty="0"/>
              <a:t>as austerity measures. Female employment </a:t>
            </a:r>
            <a:r>
              <a:rPr lang="en-GB" dirty="0" smtClean="0"/>
              <a:t>is falling </a:t>
            </a:r>
            <a:r>
              <a:rPr lang="en-GB" dirty="0"/>
              <a:t>in the classic sectors of agriculture </a:t>
            </a:r>
            <a:r>
              <a:rPr lang="en-GB" dirty="0" smtClean="0"/>
              <a:t>and manufacturing </a:t>
            </a:r>
            <a:r>
              <a:rPr lang="en-GB" dirty="0"/>
              <a:t>overall, as it is for male </a:t>
            </a:r>
            <a:r>
              <a:rPr lang="en-GB" dirty="0" smtClean="0"/>
              <a:t>workers.</a:t>
            </a:r>
          </a:p>
          <a:p>
            <a:r>
              <a:rPr lang="en-GB" dirty="0" smtClean="0"/>
              <a:t>However, the proportion of women is increasing in agriculture. Changes in the agricultural sector need to be analysed for relevance to female jobs. </a:t>
            </a:r>
          </a:p>
          <a:p>
            <a:r>
              <a:rPr lang="en-GB" dirty="0" smtClean="0"/>
              <a:t>National </a:t>
            </a:r>
            <a:r>
              <a:rPr lang="en-GB" dirty="0"/>
              <a:t>and regional </a:t>
            </a:r>
            <a:r>
              <a:rPr lang="en-GB" dirty="0" smtClean="0"/>
              <a:t>specificities </a:t>
            </a:r>
            <a:r>
              <a:rPr lang="en-GB" dirty="0"/>
              <a:t>need to be considered. While in </a:t>
            </a:r>
            <a:r>
              <a:rPr lang="en-GB" dirty="0" smtClean="0"/>
              <a:t>some countries</a:t>
            </a:r>
            <a:r>
              <a:rPr lang="en-GB" dirty="0"/>
              <a:t>, there are higher proportions of </a:t>
            </a:r>
            <a:r>
              <a:rPr lang="en-GB" dirty="0" smtClean="0"/>
              <a:t>agricultural </a:t>
            </a:r>
            <a:r>
              <a:rPr lang="en-GB" dirty="0"/>
              <a:t>workers, in others women in agriculture </a:t>
            </a:r>
            <a:r>
              <a:rPr lang="en-GB" dirty="0" smtClean="0"/>
              <a:t>and farming </a:t>
            </a:r>
            <a:r>
              <a:rPr lang="en-GB" dirty="0"/>
              <a:t>are often family helpers. The proportion </a:t>
            </a:r>
            <a:r>
              <a:rPr lang="en-GB" dirty="0" smtClean="0"/>
              <a:t>of workers </a:t>
            </a:r>
            <a:r>
              <a:rPr lang="en-GB" dirty="0"/>
              <a:t>without contracts is also the highest </a:t>
            </a:r>
            <a:r>
              <a:rPr lang="en-GB" dirty="0" smtClean="0"/>
              <a:t>in agriculture</a:t>
            </a:r>
            <a:r>
              <a:rPr lang="en-GB" dirty="0"/>
              <a:t>. </a:t>
            </a:r>
          </a:p>
        </p:txBody>
      </p:sp>
      <p:sp>
        <p:nvSpPr>
          <p:cNvPr id="4" name="Slide Number Placeholder 3"/>
          <p:cNvSpPr>
            <a:spLocks noGrp="1"/>
          </p:cNvSpPr>
          <p:nvPr>
            <p:ph type="sldNum" sz="quarter" idx="10"/>
          </p:nvPr>
        </p:nvSpPr>
        <p:spPr/>
        <p:txBody>
          <a:bodyPr/>
          <a:lstStyle/>
          <a:p>
            <a:fld id="{5C3254DC-2DE9-42FD-BF60-7D6028A14903}" type="slidenum">
              <a:rPr lang="en-GB" smtClean="0"/>
              <a:t>16</a:t>
            </a:fld>
            <a:endParaRPr lang="en-GB"/>
          </a:p>
        </p:txBody>
      </p:sp>
    </p:spTree>
    <p:extLst>
      <p:ext uri="{BB962C8B-B14F-4D97-AF65-F5344CB8AC3E}">
        <p14:creationId xmlns:p14="http://schemas.microsoft.com/office/powerpoint/2010/main" val="96049872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image" Target="../media/image7.png"/><Relationship Id="rId5" Type="http://schemas.openxmlformats.org/officeDocument/2006/relationships/image" Target="../media/image8.jpg"/><Relationship Id="rId4" Type="http://schemas.openxmlformats.org/officeDocument/2006/relationships/image" Target="../media/image5.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image" Target="../media/image7.png"/><Relationship Id="rId5" Type="http://schemas.openxmlformats.org/officeDocument/2006/relationships/image" Target="../media/image9.jpg"/><Relationship Id="rId4" Type="http://schemas.openxmlformats.org/officeDocument/2006/relationships/image" Target="../media/image5.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image" Target="../media/image7.png"/><Relationship Id="rId5" Type="http://schemas.openxmlformats.org/officeDocument/2006/relationships/image" Target="../media/image10.jpg"/><Relationship Id="rId4" Type="http://schemas.openxmlformats.org/officeDocument/2006/relationships/image" Target="../media/image5.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8.jp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9.jpg"/><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10.jpg"/><Relationship Id="rId4"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6" name="Bild 1" descr="111004_EU-OSHA_Corporate_PPT_cover.pn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a:xfrm>
            <a:off x="450000" y="3564000"/>
            <a:ext cx="7646400" cy="928800"/>
          </a:xfrm>
        </p:spPr>
        <p:txBody>
          <a:bodyPr lIns="0" tIns="0" rIns="0" bIns="0" anchor="t" anchorCtr="0"/>
          <a:lstStyle>
            <a:lvl1pPr algn="l">
              <a:defRPr sz="3200" b="1" i="0" cap="none" baseline="0"/>
            </a:lvl1pPr>
          </a:lstStyle>
          <a:p>
            <a:r>
              <a:rPr lang="en-US" smtClean="0"/>
              <a:t>Click to edit Master title style</a:t>
            </a:r>
            <a:endParaRPr lang="en-US" dirty="0"/>
          </a:p>
        </p:txBody>
      </p:sp>
      <p:sp>
        <p:nvSpPr>
          <p:cNvPr id="5" name="Slide Number Placeholder 9"/>
          <p:cNvSpPr txBox="1">
            <a:spLocks/>
          </p:cNvSpPr>
          <p:nvPr/>
        </p:nvSpPr>
        <p:spPr>
          <a:xfrm>
            <a:off x="8536261" y="6408723"/>
            <a:ext cx="609976" cy="365125"/>
          </a:xfrm>
          <a:prstGeom prst="rect">
            <a:avLst/>
          </a:prstGeom>
        </p:spPr>
        <p:txBody>
          <a:bodyPr vert="horz" lIns="91440" tIns="45720" rIns="91440" bIns="45720" rtlCol="0" anchor="ctr"/>
          <a:lstStyle>
            <a:defPPr>
              <a:defRPr lang="en-US"/>
            </a:defPPr>
            <a:lvl1pPr marL="0" algn="r" defTabSz="914400" rtl="0" eaLnBrk="1" latinLnBrk="0" hangingPunct="1">
              <a:defRPr sz="1400" kern="1200">
                <a:solidFill>
                  <a:schemeClr val="tx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p>
        </p:txBody>
      </p:sp>
      <p:pic>
        <p:nvPicPr>
          <p:cNvPr id="7" name="Bild 2" descr="111004_EU-OSHA_PPT_Corporate logo.png"/>
          <p:cNvPicPr>
            <a:picLocks noChangeAspect="1"/>
          </p:cNvPicPr>
          <p:nvPr/>
        </p:nvPicPr>
        <p:blipFill>
          <a:blip r:embed="rId3" cstate="print"/>
          <a:srcRect/>
          <a:stretch>
            <a:fillRect/>
          </a:stretch>
        </p:blipFill>
        <p:spPr bwMode="auto">
          <a:xfrm>
            <a:off x="444500" y="5508625"/>
            <a:ext cx="1146175" cy="723900"/>
          </a:xfrm>
          <a:prstGeom prst="rect">
            <a:avLst/>
          </a:prstGeom>
          <a:noFill/>
          <a:ln w="9525">
            <a:noFill/>
            <a:miter lim="800000"/>
            <a:headEnd/>
            <a:tailEnd/>
          </a:ln>
        </p:spPr>
      </p:pic>
      <p:pic>
        <p:nvPicPr>
          <p:cNvPr id="9" name="Bild 4" descr="111004_EU-OSHA_PPT_EU logo.png"/>
          <p:cNvPicPr>
            <a:picLocks noChangeAspect="1"/>
          </p:cNvPicPr>
          <p:nvPr/>
        </p:nvPicPr>
        <p:blipFill>
          <a:blip r:embed="rId4" cstate="print"/>
          <a:srcRect/>
          <a:stretch>
            <a:fillRect/>
          </a:stretch>
        </p:blipFill>
        <p:spPr bwMode="auto">
          <a:xfrm>
            <a:off x="7652543" y="5908675"/>
            <a:ext cx="474663" cy="323850"/>
          </a:xfrm>
          <a:prstGeom prst="rect">
            <a:avLst/>
          </a:prstGeom>
          <a:noFill/>
          <a:ln w="9525">
            <a:noFill/>
            <a:miter lim="800000"/>
            <a:headEnd/>
            <a:tailEnd/>
          </a:ln>
        </p:spPr>
      </p:pic>
      <p:sp>
        <p:nvSpPr>
          <p:cNvPr id="10" name="Textplatzhalter 2"/>
          <p:cNvSpPr txBox="1">
            <a:spLocks/>
          </p:cNvSpPr>
          <p:nvPr/>
        </p:nvSpPr>
        <p:spPr>
          <a:xfrm>
            <a:off x="450850" y="6410325"/>
            <a:ext cx="7439025" cy="327025"/>
          </a:xfrm>
          <a:prstGeom prst="rect">
            <a:avLst/>
          </a:prstGeom>
        </p:spPr>
        <p:txBody>
          <a:bodyPr lIns="0" tIns="0" rIns="0" bIns="0" anchor="ctr" anchorCtr="0"/>
          <a:lstStyle>
            <a:lvl1pPr marL="0" indent="0" algn="l" defTabSz="914400" rtl="0" eaLnBrk="1" latinLnBrk="0" hangingPunct="1">
              <a:spcBef>
                <a:spcPts val="0"/>
              </a:spcBef>
              <a:buFont typeface="Arial" pitchFamily="34" charset="0"/>
              <a:buNone/>
              <a:defRPr sz="900" b="0" i="0" kern="1200" spc="30">
                <a:ln>
                  <a:noFill/>
                </a:ln>
                <a:solidFill>
                  <a:srgbClr val="003399"/>
                </a:solidFill>
                <a:latin typeface="Arial"/>
                <a:ea typeface="+mn-ea"/>
                <a:cs typeface="+mn-cs"/>
              </a:defRPr>
            </a:lvl1pPr>
            <a:lvl2pPr marL="457200" indent="0" algn="l"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pPr>
              <a:defRPr/>
            </a:pPr>
            <a:r>
              <a:rPr lang="en-GB" dirty="0" smtClean="0"/>
              <a:t>Safety and health at work is everyone’s concern. It’s good for you. It’s good for business.</a:t>
            </a:r>
            <a:endParaRPr lang="en-GB" dirty="0"/>
          </a:p>
        </p:txBody>
      </p:sp>
      <p:pic>
        <p:nvPicPr>
          <p:cNvPr id="11" name="Bildplatzhalter 12" descr="PPT_cover picture_niedrig.jpg"/>
          <p:cNvPicPr>
            <a:picLocks noChangeAspect="1"/>
          </p:cNvPicPr>
          <p:nvPr/>
        </p:nvPicPr>
        <p:blipFill>
          <a:blip r:embed="rId5" cstate="print"/>
          <a:srcRect/>
          <a:stretch>
            <a:fillRect/>
          </a:stretch>
        </p:blipFill>
        <p:spPr>
          <a:xfrm>
            <a:off x="0" y="-2217"/>
            <a:ext cx="9144000" cy="3403600"/>
          </a:xfrm>
          <a:prstGeom prst="rect">
            <a:avLst/>
          </a:prstGeom>
        </p:spPr>
      </p:pic>
      <p:sp>
        <p:nvSpPr>
          <p:cNvPr id="13" name="Subtitle 2"/>
          <p:cNvSpPr>
            <a:spLocks noGrp="1"/>
          </p:cNvSpPr>
          <p:nvPr>
            <p:ph type="subTitle" idx="10"/>
          </p:nvPr>
        </p:nvSpPr>
        <p:spPr>
          <a:xfrm>
            <a:off x="450000" y="4626000"/>
            <a:ext cx="7646400" cy="675208"/>
          </a:xfrm>
        </p:spPr>
        <p:txBody>
          <a:bodyPr lIns="0" tIns="0" rIns="0" bIns="0" anchor="t">
            <a:normAutofit/>
          </a:bodyPr>
          <a:lstStyle>
            <a:lvl1pPr marL="0" indent="0" algn="l">
              <a:buNone/>
              <a:defRPr sz="18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97668" y="-4762"/>
            <a:ext cx="951779" cy="6876000"/>
          </a:xfrm>
          <a:prstGeom prst="rect">
            <a:avLst/>
          </a:prstGeom>
        </p:spPr>
      </p:pic>
    </p:spTree>
    <p:extLst>
      <p:ext uri="{BB962C8B-B14F-4D97-AF65-F5344CB8AC3E}">
        <p14:creationId xmlns:p14="http://schemas.microsoft.com/office/powerpoint/2010/main" val="459210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314960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0000" y="180000"/>
            <a:ext cx="7560000" cy="540000"/>
          </a:xfrm>
        </p:spPr>
        <p:txBody>
          <a:bodyPr anchor="b"/>
          <a:lstStyle>
            <a:lvl1pPr algn="l">
              <a:defRPr sz="2400" b="1" i="0" baseline="0"/>
            </a:lvl1pPr>
          </a:lstStyle>
          <a:p>
            <a:r>
              <a:rPr lang="en-US" smtClean="0"/>
              <a:t>Click to edit Master title style</a:t>
            </a:r>
            <a:endParaRPr lang="en-US" dirty="0"/>
          </a:p>
        </p:txBody>
      </p:sp>
      <p:sp>
        <p:nvSpPr>
          <p:cNvPr id="3" name="Content Placeholder 2"/>
          <p:cNvSpPr>
            <a:spLocks noGrp="1"/>
          </p:cNvSpPr>
          <p:nvPr>
            <p:ph idx="1"/>
          </p:nvPr>
        </p:nvSpPr>
        <p:spPr>
          <a:xfrm>
            <a:off x="3690000" y="1116000"/>
            <a:ext cx="4279869" cy="4860000"/>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0000" y="1116000"/>
            <a:ext cx="2880000" cy="486000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5259051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0000" y="1116000"/>
            <a:ext cx="4049992" cy="900000"/>
          </a:xfrm>
        </p:spPr>
        <p:txBody>
          <a:bodyPr anchor="b">
            <a:normAutofit/>
          </a:bodyPr>
          <a:lstStyle>
            <a:lvl1pPr algn="l">
              <a:defRPr sz="2400" b="1" i="0" baseline="0"/>
            </a:lvl1pPr>
          </a:lstStyle>
          <a:p>
            <a:r>
              <a:rPr lang="en-US" smtClean="0"/>
              <a:t>Click to edit Master title style</a:t>
            </a:r>
            <a:endParaRPr lang="en-US" dirty="0"/>
          </a:p>
        </p:txBody>
      </p:sp>
      <p:sp>
        <p:nvSpPr>
          <p:cNvPr id="4" name="Text Placeholder 3"/>
          <p:cNvSpPr>
            <a:spLocks noGrp="1"/>
          </p:cNvSpPr>
          <p:nvPr>
            <p:ph type="body" sz="half" idx="2"/>
          </p:nvPr>
        </p:nvSpPr>
        <p:spPr>
          <a:xfrm>
            <a:off x="449999" y="2016000"/>
            <a:ext cx="4050000" cy="396000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8" name="Picture Placeholder 17"/>
          <p:cNvSpPr>
            <a:spLocks noGrp="1"/>
          </p:cNvSpPr>
          <p:nvPr>
            <p:ph type="pic" sz="quarter" idx="14"/>
          </p:nvPr>
        </p:nvSpPr>
        <p:spPr>
          <a:xfrm>
            <a:off x="4876800" y="1600200"/>
            <a:ext cx="3429000" cy="3429000"/>
          </a:xfrm>
          <a:prstGeom prst="ellipse">
            <a:avLst/>
          </a:prstGeom>
          <a:ln w="76200">
            <a:noFill/>
          </a:ln>
        </p:spPr>
        <p:txBody>
          <a:bodyPr/>
          <a:lstStyle/>
          <a:p>
            <a:r>
              <a:rPr lang="en-US" smtClean="0"/>
              <a:t>Click icon to add picture</a:t>
            </a:r>
            <a:endParaRPr lang="en-US" dirty="0"/>
          </a:p>
        </p:txBody>
      </p:sp>
    </p:spTree>
    <p:extLst>
      <p:ext uri="{BB962C8B-B14F-4D97-AF65-F5344CB8AC3E}">
        <p14:creationId xmlns:p14="http://schemas.microsoft.com/office/powerpoint/2010/main" val="1385181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0000" y="1116000"/>
            <a:ext cx="7560000" cy="4860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7618266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27820" y="1116000"/>
            <a:ext cx="489600" cy="4860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0000" y="1116000"/>
            <a:ext cx="6642280" cy="4860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391761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7950" y="115888"/>
            <a:ext cx="8856663" cy="427037"/>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611188" y="1700213"/>
            <a:ext cx="4064000" cy="46815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827588" y="1700213"/>
            <a:ext cx="4065587" cy="46815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1331913" y="6356350"/>
            <a:ext cx="1905000" cy="457200"/>
          </a:xfrm>
          <a:prstGeom prst="rect">
            <a:avLst/>
          </a:prstGeom>
        </p:spPr>
        <p:txBody>
          <a:bodyPr/>
          <a:lstStyle>
            <a:lvl1pPr>
              <a:defRPr/>
            </a:lvl1pPr>
          </a:lstStyle>
          <a:p>
            <a:fld id="{EBFB02FF-7475-48AF-9F4C-F7A180A89EDF}" type="datetimeFigureOut">
              <a:rPr lang="fr-FR" smtClean="0"/>
              <a:t>06/01/2016</a:t>
            </a:fld>
            <a:endParaRPr lang="fr-FR"/>
          </a:p>
        </p:txBody>
      </p:sp>
      <p:sp>
        <p:nvSpPr>
          <p:cNvPr id="6" name="Footer Placeholder 5"/>
          <p:cNvSpPr>
            <a:spLocks noGrp="1"/>
          </p:cNvSpPr>
          <p:nvPr>
            <p:ph type="ftr" sz="quarter" idx="11"/>
          </p:nvPr>
        </p:nvSpPr>
        <p:spPr>
          <a:xfrm>
            <a:off x="3692525" y="6356350"/>
            <a:ext cx="2895600" cy="457200"/>
          </a:xfrm>
          <a:prstGeom prst="rect">
            <a:avLst/>
          </a:prstGeom>
        </p:spPr>
        <p:txBody>
          <a:bodyPr/>
          <a:lstStyle>
            <a:lvl1pPr>
              <a:defRPr/>
            </a:lvl1pPr>
          </a:lstStyle>
          <a:p>
            <a:endParaRPr lang="fr-FR"/>
          </a:p>
        </p:txBody>
      </p:sp>
      <p:sp>
        <p:nvSpPr>
          <p:cNvPr id="7" name="Slide Number Placeholder 6"/>
          <p:cNvSpPr>
            <a:spLocks noGrp="1"/>
          </p:cNvSpPr>
          <p:nvPr>
            <p:ph type="sldNum" sz="quarter" idx="12"/>
          </p:nvPr>
        </p:nvSpPr>
        <p:spPr>
          <a:xfrm>
            <a:off x="6915150" y="6356350"/>
            <a:ext cx="1905000" cy="457200"/>
          </a:xfrm>
          <a:prstGeom prst="rect">
            <a:avLst/>
          </a:prstGeom>
        </p:spPr>
        <p:txBody>
          <a:bodyPr/>
          <a:lstStyle>
            <a:lvl1pPr>
              <a:defRPr/>
            </a:lvl1pPr>
          </a:lstStyle>
          <a:p>
            <a:fld id="{14BB100D-A2CA-4F68-AE2E-438BF46A6592}" type="slidenum">
              <a:rPr lang="fr-FR" smtClean="0"/>
              <a:t>‹N›</a:t>
            </a:fld>
            <a:endParaRPr lang="fr-FR"/>
          </a:p>
        </p:txBody>
      </p:sp>
    </p:spTree>
    <p:extLst>
      <p:ext uri="{BB962C8B-B14F-4D97-AF65-F5344CB8AC3E}">
        <p14:creationId xmlns:p14="http://schemas.microsoft.com/office/powerpoint/2010/main" val="24423697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Click to edit Master title style</a:t>
            </a:r>
            <a:endParaRPr lang="de-DE"/>
          </a:p>
        </p:txBody>
      </p:sp>
      <p:sp>
        <p:nvSpPr>
          <p:cNvPr id="3" name="Inhaltsplatzhalter 2"/>
          <p:cNvSpPr>
            <a:spLocks noGrp="1"/>
          </p:cNvSpPr>
          <p:nvPr>
            <p:ph idx="1"/>
          </p:nvPr>
        </p:nvSpPr>
        <p:spPr>
          <a:xfrm>
            <a:off x="395536" y="1124744"/>
            <a:ext cx="8208912" cy="511256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dirty="0"/>
          </a:p>
        </p:txBody>
      </p:sp>
    </p:spTree>
    <p:extLst>
      <p:ext uri="{BB962C8B-B14F-4D97-AF65-F5344CB8AC3E}">
        <p14:creationId xmlns:p14="http://schemas.microsoft.com/office/powerpoint/2010/main" val="35697226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107950" y="115888"/>
            <a:ext cx="8856663" cy="427037"/>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611188" y="1700213"/>
            <a:ext cx="8281987" cy="22637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1188" y="4116388"/>
            <a:ext cx="8281987" cy="22653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1331913" y="6356350"/>
            <a:ext cx="1905000" cy="457200"/>
          </a:xfrm>
          <a:prstGeom prst="rect">
            <a:avLst/>
          </a:prstGeom>
        </p:spPr>
        <p:txBody>
          <a:bodyPr/>
          <a:lstStyle>
            <a:lvl1pPr>
              <a:defRPr/>
            </a:lvl1pPr>
          </a:lstStyle>
          <a:p>
            <a:fld id="{EBFB02FF-7475-48AF-9F4C-F7A180A89EDF}" type="datetimeFigureOut">
              <a:rPr lang="fr-FR" smtClean="0"/>
              <a:t>06/01/2016</a:t>
            </a:fld>
            <a:endParaRPr lang="fr-FR"/>
          </a:p>
        </p:txBody>
      </p:sp>
      <p:sp>
        <p:nvSpPr>
          <p:cNvPr id="6" name="Footer Placeholder 5"/>
          <p:cNvSpPr>
            <a:spLocks noGrp="1"/>
          </p:cNvSpPr>
          <p:nvPr>
            <p:ph type="ftr" sz="quarter" idx="11"/>
          </p:nvPr>
        </p:nvSpPr>
        <p:spPr>
          <a:xfrm>
            <a:off x="3692525" y="6356350"/>
            <a:ext cx="2895600" cy="457200"/>
          </a:xfrm>
          <a:prstGeom prst="rect">
            <a:avLst/>
          </a:prstGeom>
        </p:spPr>
        <p:txBody>
          <a:bodyPr/>
          <a:lstStyle>
            <a:lvl1pPr>
              <a:defRPr/>
            </a:lvl1pPr>
          </a:lstStyle>
          <a:p>
            <a:endParaRPr lang="fr-FR"/>
          </a:p>
        </p:txBody>
      </p:sp>
      <p:sp>
        <p:nvSpPr>
          <p:cNvPr id="7" name="Slide Number Placeholder 6"/>
          <p:cNvSpPr>
            <a:spLocks noGrp="1"/>
          </p:cNvSpPr>
          <p:nvPr>
            <p:ph type="sldNum" sz="quarter" idx="12"/>
          </p:nvPr>
        </p:nvSpPr>
        <p:spPr>
          <a:xfrm>
            <a:off x="6915150" y="6356350"/>
            <a:ext cx="1905000" cy="457200"/>
          </a:xfrm>
          <a:prstGeom prst="rect">
            <a:avLst/>
          </a:prstGeom>
        </p:spPr>
        <p:txBody>
          <a:bodyPr/>
          <a:lstStyle>
            <a:lvl1pPr>
              <a:defRPr/>
            </a:lvl1pPr>
          </a:lstStyle>
          <a:p>
            <a:fld id="{14BB100D-A2CA-4F68-AE2E-438BF46A6592}" type="slidenum">
              <a:rPr lang="fr-FR" smtClean="0"/>
              <a:t>‹N›</a:t>
            </a:fld>
            <a:endParaRPr lang="fr-FR"/>
          </a:p>
        </p:txBody>
      </p:sp>
    </p:spTree>
    <p:extLst>
      <p:ext uri="{BB962C8B-B14F-4D97-AF65-F5344CB8AC3E}">
        <p14:creationId xmlns:p14="http://schemas.microsoft.com/office/powerpoint/2010/main" val="42334076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chart">
  <p:cSld name="Título y gráfico">
    <p:spTree>
      <p:nvGrpSpPr>
        <p:cNvPr id="1" name=""/>
        <p:cNvGrpSpPr/>
        <p:nvPr/>
      </p:nvGrpSpPr>
      <p:grpSpPr>
        <a:xfrm>
          <a:off x="0" y="0"/>
          <a:ext cx="0" cy="0"/>
          <a:chOff x="0" y="0"/>
          <a:chExt cx="0" cy="0"/>
        </a:xfrm>
      </p:grpSpPr>
      <p:sp>
        <p:nvSpPr>
          <p:cNvPr id="2" name="1 Título"/>
          <p:cNvSpPr>
            <a:spLocks noGrp="1"/>
          </p:cNvSpPr>
          <p:nvPr>
            <p:ph type="title"/>
          </p:nvPr>
        </p:nvSpPr>
        <p:spPr>
          <a:xfrm>
            <a:off x="107950" y="115888"/>
            <a:ext cx="8856663" cy="427037"/>
          </a:xfrm>
        </p:spPr>
        <p:txBody>
          <a:bodyPr/>
          <a:lstStyle/>
          <a:p>
            <a:r>
              <a:rPr lang="es-ES" smtClean="0"/>
              <a:t>Haga clic para modificar el estilo de título del patrón</a:t>
            </a:r>
            <a:endParaRPr lang="de-AT"/>
          </a:p>
        </p:txBody>
      </p:sp>
      <p:sp>
        <p:nvSpPr>
          <p:cNvPr id="3" name="2 Marcador de gráfico"/>
          <p:cNvSpPr>
            <a:spLocks noGrp="1"/>
          </p:cNvSpPr>
          <p:nvPr>
            <p:ph type="chart" idx="1"/>
          </p:nvPr>
        </p:nvSpPr>
        <p:spPr>
          <a:xfrm>
            <a:off x="611188" y="1700213"/>
            <a:ext cx="8281987" cy="4681537"/>
          </a:xfrm>
        </p:spPr>
        <p:txBody>
          <a:bodyPr rtlCol="0">
            <a:normAutofit/>
          </a:bodyPr>
          <a:lstStyle/>
          <a:p>
            <a:pPr lvl="0"/>
            <a:endParaRPr lang="de-AT" noProof="0" smtClean="0"/>
          </a:p>
        </p:txBody>
      </p:sp>
      <p:sp>
        <p:nvSpPr>
          <p:cNvPr id="4" name="Rectangle 4"/>
          <p:cNvSpPr>
            <a:spLocks noGrp="1" noChangeArrowheads="1"/>
          </p:cNvSpPr>
          <p:nvPr>
            <p:ph type="dt" sz="half" idx="10"/>
          </p:nvPr>
        </p:nvSpPr>
        <p:spPr>
          <a:xfrm>
            <a:off x="1331913" y="6356350"/>
            <a:ext cx="1905000" cy="457200"/>
          </a:xfrm>
          <a:prstGeom prst="rect">
            <a:avLst/>
          </a:prstGeom>
        </p:spPr>
        <p:txBody>
          <a:bodyPr/>
          <a:lstStyle>
            <a:lvl1pPr>
              <a:defRPr>
                <a:latin typeface="Arial" charset="0"/>
              </a:defRPr>
            </a:lvl1pPr>
          </a:lstStyle>
          <a:p>
            <a:fld id="{EBFB02FF-7475-48AF-9F4C-F7A180A89EDF}" type="datetimeFigureOut">
              <a:rPr lang="fr-FR" smtClean="0"/>
              <a:t>06/01/2016</a:t>
            </a:fld>
            <a:endParaRPr lang="fr-FR"/>
          </a:p>
        </p:txBody>
      </p:sp>
      <p:sp>
        <p:nvSpPr>
          <p:cNvPr id="5" name="Rectangle 5"/>
          <p:cNvSpPr>
            <a:spLocks noGrp="1" noChangeArrowheads="1"/>
          </p:cNvSpPr>
          <p:nvPr>
            <p:ph type="ftr" sz="quarter" idx="11"/>
          </p:nvPr>
        </p:nvSpPr>
        <p:spPr>
          <a:xfrm>
            <a:off x="3692525" y="6356350"/>
            <a:ext cx="2895600" cy="457200"/>
          </a:xfrm>
          <a:prstGeom prst="rect">
            <a:avLst/>
          </a:prstGeom>
        </p:spPr>
        <p:txBody>
          <a:bodyPr/>
          <a:lstStyle>
            <a:lvl1pPr>
              <a:defRPr>
                <a:latin typeface="Arial" charset="0"/>
              </a:defRPr>
            </a:lvl1pPr>
          </a:lstStyle>
          <a:p>
            <a:endParaRPr lang="fr-FR"/>
          </a:p>
        </p:txBody>
      </p:sp>
      <p:sp>
        <p:nvSpPr>
          <p:cNvPr id="6" name="Rectangle 6"/>
          <p:cNvSpPr>
            <a:spLocks noGrp="1" noChangeArrowheads="1"/>
          </p:cNvSpPr>
          <p:nvPr>
            <p:ph type="sldNum" sz="quarter" idx="12"/>
          </p:nvPr>
        </p:nvSpPr>
        <p:spPr>
          <a:xfrm>
            <a:off x="6915150" y="6356350"/>
            <a:ext cx="1905000" cy="457200"/>
          </a:xfrm>
          <a:prstGeom prst="rect">
            <a:avLst/>
          </a:prstGeom>
        </p:spPr>
        <p:txBody>
          <a:bodyPr/>
          <a:lstStyle>
            <a:lvl1pPr>
              <a:defRPr>
                <a:latin typeface="Arial" charset="0"/>
              </a:defRPr>
            </a:lvl1pPr>
          </a:lstStyle>
          <a:p>
            <a:fld id="{14BB100D-A2CA-4F68-AE2E-438BF46A6592}" type="slidenum">
              <a:rPr lang="fr-FR" smtClean="0"/>
              <a:t>‹N›</a:t>
            </a:fld>
            <a:endParaRPr lang="fr-FR"/>
          </a:p>
        </p:txBody>
      </p:sp>
    </p:spTree>
    <p:extLst>
      <p:ext uri="{BB962C8B-B14F-4D97-AF65-F5344CB8AC3E}">
        <p14:creationId xmlns:p14="http://schemas.microsoft.com/office/powerpoint/2010/main" val="16488039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6" name="Bild 1" descr="111004_EU-OSHA_Corporate_PPT_cover.pn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a:xfrm>
            <a:off x="450000" y="3564000"/>
            <a:ext cx="7646400" cy="928800"/>
          </a:xfrm>
        </p:spPr>
        <p:txBody>
          <a:bodyPr lIns="0" tIns="0" rIns="0" bIns="0" anchor="t" anchorCtr="0"/>
          <a:lstStyle>
            <a:lvl1pPr algn="l">
              <a:defRPr sz="3200" b="1" i="0" cap="none" baseline="0"/>
            </a:lvl1pPr>
          </a:lstStyle>
          <a:p>
            <a:r>
              <a:rPr lang="en-US" smtClean="0"/>
              <a:t>Click to edit Master title style</a:t>
            </a:r>
            <a:endParaRPr lang="en-US" dirty="0"/>
          </a:p>
        </p:txBody>
      </p:sp>
      <p:sp>
        <p:nvSpPr>
          <p:cNvPr id="5" name="Slide Number Placeholder 9"/>
          <p:cNvSpPr txBox="1">
            <a:spLocks/>
          </p:cNvSpPr>
          <p:nvPr/>
        </p:nvSpPr>
        <p:spPr>
          <a:xfrm>
            <a:off x="8536261" y="6408723"/>
            <a:ext cx="609976" cy="365125"/>
          </a:xfrm>
          <a:prstGeom prst="rect">
            <a:avLst/>
          </a:prstGeom>
        </p:spPr>
        <p:txBody>
          <a:bodyPr vert="horz" lIns="91440" tIns="45720" rIns="91440" bIns="45720" rtlCol="0" anchor="ctr"/>
          <a:lstStyle>
            <a:defPPr>
              <a:defRPr lang="en-US"/>
            </a:defPPr>
            <a:lvl1pPr marL="0" algn="r" defTabSz="914400" rtl="0" eaLnBrk="1" latinLnBrk="0" hangingPunct="1">
              <a:defRPr sz="1400" kern="1200">
                <a:solidFill>
                  <a:schemeClr val="tx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solidFill>
                <a:srgbClr val="000000"/>
              </a:solidFill>
            </a:endParaRPr>
          </a:p>
        </p:txBody>
      </p:sp>
      <p:pic>
        <p:nvPicPr>
          <p:cNvPr id="7" name="Bild 2" descr="111004_EU-OSHA_PPT_Corporate logo.png"/>
          <p:cNvPicPr>
            <a:picLocks noChangeAspect="1"/>
          </p:cNvPicPr>
          <p:nvPr/>
        </p:nvPicPr>
        <p:blipFill>
          <a:blip r:embed="rId3" cstate="print"/>
          <a:srcRect/>
          <a:stretch>
            <a:fillRect/>
          </a:stretch>
        </p:blipFill>
        <p:spPr bwMode="auto">
          <a:xfrm>
            <a:off x="444500" y="5508625"/>
            <a:ext cx="1146175" cy="723900"/>
          </a:xfrm>
          <a:prstGeom prst="rect">
            <a:avLst/>
          </a:prstGeom>
          <a:noFill/>
          <a:ln w="9525">
            <a:noFill/>
            <a:miter lim="800000"/>
            <a:headEnd/>
            <a:tailEnd/>
          </a:ln>
        </p:spPr>
      </p:pic>
      <p:pic>
        <p:nvPicPr>
          <p:cNvPr id="9" name="Bild 4" descr="111004_EU-OSHA_PPT_EU logo.png"/>
          <p:cNvPicPr>
            <a:picLocks noChangeAspect="1"/>
          </p:cNvPicPr>
          <p:nvPr/>
        </p:nvPicPr>
        <p:blipFill>
          <a:blip r:embed="rId4" cstate="print"/>
          <a:srcRect/>
          <a:stretch>
            <a:fillRect/>
          </a:stretch>
        </p:blipFill>
        <p:spPr bwMode="auto">
          <a:xfrm>
            <a:off x="7652543" y="5908675"/>
            <a:ext cx="474663" cy="323850"/>
          </a:xfrm>
          <a:prstGeom prst="rect">
            <a:avLst/>
          </a:prstGeom>
          <a:noFill/>
          <a:ln w="9525">
            <a:noFill/>
            <a:miter lim="800000"/>
            <a:headEnd/>
            <a:tailEnd/>
          </a:ln>
        </p:spPr>
      </p:pic>
      <p:sp>
        <p:nvSpPr>
          <p:cNvPr id="10" name="Textplatzhalter 2"/>
          <p:cNvSpPr txBox="1">
            <a:spLocks/>
          </p:cNvSpPr>
          <p:nvPr/>
        </p:nvSpPr>
        <p:spPr>
          <a:xfrm>
            <a:off x="450850" y="6410325"/>
            <a:ext cx="7439025" cy="327025"/>
          </a:xfrm>
          <a:prstGeom prst="rect">
            <a:avLst/>
          </a:prstGeom>
        </p:spPr>
        <p:txBody>
          <a:bodyPr lIns="0" tIns="0" rIns="0" bIns="0" anchor="ctr" anchorCtr="0"/>
          <a:lstStyle>
            <a:lvl1pPr marL="0" indent="0" algn="l" defTabSz="914400" rtl="0" eaLnBrk="1" latinLnBrk="0" hangingPunct="1">
              <a:spcBef>
                <a:spcPts val="0"/>
              </a:spcBef>
              <a:buFont typeface="Arial" pitchFamily="34" charset="0"/>
              <a:buNone/>
              <a:defRPr sz="900" b="0" i="0" kern="1200" spc="30">
                <a:ln>
                  <a:noFill/>
                </a:ln>
                <a:solidFill>
                  <a:srgbClr val="003399"/>
                </a:solidFill>
                <a:latin typeface="Arial"/>
                <a:ea typeface="+mn-ea"/>
                <a:cs typeface="+mn-cs"/>
              </a:defRPr>
            </a:lvl1pPr>
            <a:lvl2pPr marL="457200" indent="0" algn="l"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pPr>
              <a:defRPr/>
            </a:pPr>
            <a:r>
              <a:rPr lang="en-GB" dirty="0" smtClean="0"/>
              <a:t>Safety and health at work is everyone’s concern. It’s good for you. It’s good for business.</a:t>
            </a:r>
            <a:endParaRPr lang="en-GB" dirty="0"/>
          </a:p>
        </p:txBody>
      </p:sp>
      <p:pic>
        <p:nvPicPr>
          <p:cNvPr id="11" name="Bildplatzhalter 12" descr="PPT_cover picture_niedrig.jpg"/>
          <p:cNvPicPr>
            <a:picLocks noChangeAspect="1"/>
          </p:cNvPicPr>
          <p:nvPr/>
        </p:nvPicPr>
        <p:blipFill>
          <a:blip r:embed="rId5" cstate="print"/>
          <a:srcRect/>
          <a:stretch>
            <a:fillRect/>
          </a:stretch>
        </p:blipFill>
        <p:spPr>
          <a:xfrm>
            <a:off x="0" y="-2217"/>
            <a:ext cx="9144000" cy="3403600"/>
          </a:xfrm>
          <a:prstGeom prst="rect">
            <a:avLst/>
          </a:prstGeom>
        </p:spPr>
      </p:pic>
      <p:sp>
        <p:nvSpPr>
          <p:cNvPr id="13" name="Subtitle 2"/>
          <p:cNvSpPr>
            <a:spLocks noGrp="1"/>
          </p:cNvSpPr>
          <p:nvPr>
            <p:ph type="subTitle" idx="10"/>
          </p:nvPr>
        </p:nvSpPr>
        <p:spPr>
          <a:xfrm>
            <a:off x="450000" y="4626000"/>
            <a:ext cx="7646400" cy="675208"/>
          </a:xfrm>
        </p:spPr>
        <p:txBody>
          <a:bodyPr lIns="0" tIns="0" rIns="0" bIns="0" anchor="t">
            <a:normAutofit/>
          </a:bodyPr>
          <a:lstStyle>
            <a:lvl1pPr marL="0" indent="0" algn="l">
              <a:buNone/>
              <a:defRPr sz="18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97668" y="-4762"/>
            <a:ext cx="951779" cy="6876000"/>
          </a:xfrm>
          <a:prstGeom prst="rect">
            <a:avLst/>
          </a:prstGeom>
        </p:spPr>
      </p:pic>
    </p:spTree>
    <p:extLst>
      <p:ext uri="{BB962C8B-B14F-4D97-AF65-F5344CB8AC3E}">
        <p14:creationId xmlns:p14="http://schemas.microsoft.com/office/powerpoint/2010/main" val="23534934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7" name="Content Placeholder 2"/>
          <p:cNvSpPr>
            <a:spLocks noGrp="1"/>
          </p:cNvSpPr>
          <p:nvPr>
            <p:ph sz="half" idx="1"/>
          </p:nvPr>
        </p:nvSpPr>
        <p:spPr>
          <a:xfrm>
            <a:off x="450000" y="1116000"/>
            <a:ext cx="7560000" cy="4860000"/>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062369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7" name="Content Placeholder 2"/>
          <p:cNvSpPr>
            <a:spLocks noGrp="1"/>
          </p:cNvSpPr>
          <p:nvPr>
            <p:ph sz="half" idx="1"/>
          </p:nvPr>
        </p:nvSpPr>
        <p:spPr>
          <a:xfrm>
            <a:off x="450000" y="1116000"/>
            <a:ext cx="7560000" cy="4860000"/>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04263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Header Section">
    <p:spTree>
      <p:nvGrpSpPr>
        <p:cNvPr id="1" name=""/>
        <p:cNvGrpSpPr/>
        <p:nvPr/>
      </p:nvGrpSpPr>
      <p:grpSpPr>
        <a:xfrm>
          <a:off x="0" y="0"/>
          <a:ext cx="0" cy="0"/>
          <a:chOff x="0" y="0"/>
          <a:chExt cx="0" cy="0"/>
        </a:xfrm>
      </p:grpSpPr>
      <p:pic>
        <p:nvPicPr>
          <p:cNvPr id="6" name="Bild 1" descr="111004_EU-OSHA_Corporate_PPT_cover.pn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ctrTitle"/>
          </p:nvPr>
        </p:nvSpPr>
        <p:spPr>
          <a:xfrm>
            <a:off x="450000" y="1360800"/>
            <a:ext cx="7646400" cy="1461600"/>
          </a:xfrm>
        </p:spPr>
        <p:txBody>
          <a:bodyPr lIns="0" tIns="0" rIns="0" bIns="0" anchor="t" anchorCtr="0"/>
          <a:lstStyle>
            <a:lvl1pPr>
              <a:defRPr sz="3200" baseline="0"/>
            </a:lvl1pPr>
          </a:lstStyle>
          <a:p>
            <a:r>
              <a:rPr lang="en-US" smtClean="0"/>
              <a:t>Click to edit Master title style</a:t>
            </a:r>
            <a:endParaRPr lang="en-US" dirty="0"/>
          </a:p>
        </p:txBody>
      </p:sp>
      <p:sp>
        <p:nvSpPr>
          <p:cNvPr id="3" name="Subtitle 2"/>
          <p:cNvSpPr>
            <a:spLocks noGrp="1"/>
          </p:cNvSpPr>
          <p:nvPr>
            <p:ph type="subTitle" idx="1"/>
          </p:nvPr>
        </p:nvSpPr>
        <p:spPr>
          <a:xfrm>
            <a:off x="878400" y="3240000"/>
            <a:ext cx="7214400" cy="1269120"/>
          </a:xfrm>
        </p:spPr>
        <p:txBody>
          <a:bodyPr lIns="0" tIns="0" rIns="0" bIns="0" anchor="t">
            <a:normAutofit/>
          </a:bodyPr>
          <a:lstStyle>
            <a:lvl1pPr marL="0" indent="0" algn="l">
              <a:buNone/>
              <a:defRPr sz="18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Slide Number Placeholder 9"/>
          <p:cNvSpPr txBox="1">
            <a:spLocks/>
          </p:cNvSpPr>
          <p:nvPr/>
        </p:nvSpPr>
        <p:spPr>
          <a:xfrm>
            <a:off x="8536261" y="6408723"/>
            <a:ext cx="609976" cy="365125"/>
          </a:xfrm>
          <a:prstGeom prst="rect">
            <a:avLst/>
          </a:prstGeom>
        </p:spPr>
        <p:txBody>
          <a:bodyPr vert="horz" lIns="91440" tIns="45720" rIns="91440" bIns="45720" rtlCol="0" anchor="ctr"/>
          <a:lstStyle>
            <a:defPPr>
              <a:defRPr lang="en-US"/>
            </a:defPPr>
            <a:lvl1pPr marL="0" algn="r" defTabSz="914400" rtl="0" eaLnBrk="1" latinLnBrk="0" hangingPunct="1">
              <a:defRPr sz="1400" kern="1200">
                <a:solidFill>
                  <a:schemeClr val="tx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solidFill>
                <a:srgbClr val="000000"/>
              </a:solidFill>
            </a:endParaRPr>
          </a:p>
        </p:txBody>
      </p:sp>
      <p:pic>
        <p:nvPicPr>
          <p:cNvPr id="7" name="Bild 2" descr="111004_EU-OSHA_PPT_Corporate logo.png"/>
          <p:cNvPicPr>
            <a:picLocks noChangeAspect="1"/>
          </p:cNvPicPr>
          <p:nvPr/>
        </p:nvPicPr>
        <p:blipFill>
          <a:blip r:embed="rId3" cstate="print"/>
          <a:srcRect/>
          <a:stretch>
            <a:fillRect/>
          </a:stretch>
        </p:blipFill>
        <p:spPr bwMode="auto">
          <a:xfrm>
            <a:off x="444500" y="5508625"/>
            <a:ext cx="1146175" cy="723900"/>
          </a:xfrm>
          <a:prstGeom prst="rect">
            <a:avLst/>
          </a:prstGeom>
          <a:noFill/>
          <a:ln w="9525">
            <a:noFill/>
            <a:miter lim="800000"/>
            <a:headEnd/>
            <a:tailEnd/>
          </a:ln>
        </p:spPr>
      </p:pic>
      <p:pic>
        <p:nvPicPr>
          <p:cNvPr id="8" name="Bild 4" descr="111004_EU-OSHA_PPT_EU logo.png"/>
          <p:cNvPicPr>
            <a:picLocks noChangeAspect="1"/>
          </p:cNvPicPr>
          <p:nvPr/>
        </p:nvPicPr>
        <p:blipFill>
          <a:blip r:embed="rId4" cstate="print"/>
          <a:srcRect/>
          <a:stretch>
            <a:fillRect/>
          </a:stretch>
        </p:blipFill>
        <p:spPr bwMode="auto">
          <a:xfrm>
            <a:off x="7652543" y="5908675"/>
            <a:ext cx="474663" cy="323850"/>
          </a:xfrm>
          <a:prstGeom prst="rect">
            <a:avLst/>
          </a:prstGeom>
          <a:noFill/>
          <a:ln w="9525">
            <a:noFill/>
            <a:miter lim="800000"/>
            <a:headEnd/>
            <a:tailEnd/>
          </a:ln>
        </p:spPr>
      </p:pic>
      <p:sp>
        <p:nvSpPr>
          <p:cNvPr id="9" name="Textplatzhalter 2"/>
          <p:cNvSpPr txBox="1">
            <a:spLocks/>
          </p:cNvSpPr>
          <p:nvPr/>
        </p:nvSpPr>
        <p:spPr>
          <a:xfrm>
            <a:off x="450850" y="6410325"/>
            <a:ext cx="7439025" cy="327025"/>
          </a:xfrm>
          <a:prstGeom prst="rect">
            <a:avLst/>
          </a:prstGeom>
        </p:spPr>
        <p:txBody>
          <a:bodyPr lIns="0" tIns="0" rIns="0" bIns="0" anchor="ctr" anchorCtr="0"/>
          <a:lstStyle>
            <a:lvl1pPr marL="0" indent="0" algn="l" defTabSz="914400" rtl="0" eaLnBrk="1" latinLnBrk="0" hangingPunct="1">
              <a:spcBef>
                <a:spcPts val="0"/>
              </a:spcBef>
              <a:buFont typeface="Arial" pitchFamily="34" charset="0"/>
              <a:buNone/>
              <a:defRPr sz="900" b="0" i="0" kern="1200" spc="30">
                <a:ln>
                  <a:noFill/>
                </a:ln>
                <a:solidFill>
                  <a:srgbClr val="003399"/>
                </a:solidFill>
                <a:latin typeface="Arial"/>
                <a:ea typeface="+mn-ea"/>
                <a:cs typeface="+mn-cs"/>
              </a:defRPr>
            </a:lvl1pPr>
            <a:lvl2pPr marL="457200" indent="0" algn="l"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pPr>
              <a:defRPr/>
            </a:pPr>
            <a:r>
              <a:rPr lang="en-GB" dirty="0" smtClean="0"/>
              <a:t>Safety and health at work is everyone’s concern. It’s good for you. It’s good for business.</a:t>
            </a:r>
            <a:endParaRPr lang="en-GB" dirty="0"/>
          </a:p>
        </p:txBody>
      </p:sp>
    </p:spTree>
    <p:extLst>
      <p:ext uri="{BB962C8B-B14F-4D97-AF65-F5344CB8AC3E}">
        <p14:creationId xmlns:p14="http://schemas.microsoft.com/office/powerpoint/2010/main" val="39738797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Image 2 Title Slide">
    <p:spTree>
      <p:nvGrpSpPr>
        <p:cNvPr id="1" name=""/>
        <p:cNvGrpSpPr/>
        <p:nvPr/>
      </p:nvGrpSpPr>
      <p:grpSpPr>
        <a:xfrm>
          <a:off x="0" y="0"/>
          <a:ext cx="0" cy="0"/>
          <a:chOff x="0" y="0"/>
          <a:chExt cx="0" cy="0"/>
        </a:xfrm>
      </p:grpSpPr>
      <p:pic>
        <p:nvPicPr>
          <p:cNvPr id="6" name="Bild 1" descr="111004_EU-OSHA_Corporate_PPT_cover.pn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a:xfrm>
            <a:off x="450000" y="3564000"/>
            <a:ext cx="7646400" cy="928800"/>
          </a:xfrm>
        </p:spPr>
        <p:txBody>
          <a:bodyPr lIns="0" tIns="0" rIns="0" bIns="0" anchor="t" anchorCtr="0"/>
          <a:lstStyle>
            <a:lvl1pPr algn="l">
              <a:defRPr sz="3200" b="1" i="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450000" y="4626000"/>
            <a:ext cx="7646400" cy="676800"/>
          </a:xfrm>
        </p:spPr>
        <p:txBody>
          <a:bodyPr lIns="0" tIns="0" rIns="0" bIns="0" anchor="t">
            <a:normAutofit/>
          </a:bodyPr>
          <a:lstStyle>
            <a:lvl1pPr marL="0" indent="0" algn="l">
              <a:buNone/>
              <a:defRPr sz="1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Slide Number Placeholder 9"/>
          <p:cNvSpPr txBox="1">
            <a:spLocks/>
          </p:cNvSpPr>
          <p:nvPr/>
        </p:nvSpPr>
        <p:spPr>
          <a:xfrm>
            <a:off x="8536261" y="6408723"/>
            <a:ext cx="609976" cy="365125"/>
          </a:xfrm>
          <a:prstGeom prst="rect">
            <a:avLst/>
          </a:prstGeom>
        </p:spPr>
        <p:txBody>
          <a:bodyPr vert="horz" lIns="91440" tIns="45720" rIns="91440" bIns="45720" rtlCol="0" anchor="ctr"/>
          <a:lstStyle>
            <a:defPPr>
              <a:defRPr lang="en-US"/>
            </a:defPPr>
            <a:lvl1pPr marL="0" algn="r" defTabSz="914400" rtl="0" eaLnBrk="1" latinLnBrk="0" hangingPunct="1">
              <a:defRPr sz="1400" kern="1200">
                <a:solidFill>
                  <a:schemeClr val="tx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solidFill>
                <a:srgbClr val="000000"/>
              </a:solidFill>
            </a:endParaRPr>
          </a:p>
        </p:txBody>
      </p:sp>
      <p:pic>
        <p:nvPicPr>
          <p:cNvPr id="7" name="Bild 2" descr="111004_EU-OSHA_PPT_Corporate logo.png"/>
          <p:cNvPicPr>
            <a:picLocks noChangeAspect="1"/>
          </p:cNvPicPr>
          <p:nvPr/>
        </p:nvPicPr>
        <p:blipFill>
          <a:blip r:embed="rId3" cstate="print"/>
          <a:srcRect/>
          <a:stretch>
            <a:fillRect/>
          </a:stretch>
        </p:blipFill>
        <p:spPr bwMode="auto">
          <a:xfrm>
            <a:off x="444500" y="5508625"/>
            <a:ext cx="1146175" cy="723900"/>
          </a:xfrm>
          <a:prstGeom prst="rect">
            <a:avLst/>
          </a:prstGeom>
          <a:noFill/>
          <a:ln w="9525">
            <a:noFill/>
            <a:miter lim="800000"/>
            <a:headEnd/>
            <a:tailEnd/>
          </a:ln>
        </p:spPr>
      </p:pic>
      <p:pic>
        <p:nvPicPr>
          <p:cNvPr id="9" name="Bild 4" descr="111004_EU-OSHA_PPT_EU logo.png"/>
          <p:cNvPicPr>
            <a:picLocks noChangeAspect="1"/>
          </p:cNvPicPr>
          <p:nvPr/>
        </p:nvPicPr>
        <p:blipFill>
          <a:blip r:embed="rId4" cstate="print"/>
          <a:srcRect/>
          <a:stretch>
            <a:fillRect/>
          </a:stretch>
        </p:blipFill>
        <p:spPr bwMode="auto">
          <a:xfrm>
            <a:off x="7652543" y="5908675"/>
            <a:ext cx="474663" cy="323850"/>
          </a:xfrm>
          <a:prstGeom prst="rect">
            <a:avLst/>
          </a:prstGeom>
          <a:noFill/>
          <a:ln w="9525">
            <a:noFill/>
            <a:miter lim="800000"/>
            <a:headEnd/>
            <a:tailEnd/>
          </a:ln>
        </p:spPr>
      </p:pic>
      <p:sp>
        <p:nvSpPr>
          <p:cNvPr id="10" name="Textplatzhalter 2"/>
          <p:cNvSpPr txBox="1">
            <a:spLocks/>
          </p:cNvSpPr>
          <p:nvPr/>
        </p:nvSpPr>
        <p:spPr>
          <a:xfrm>
            <a:off x="450850" y="6410325"/>
            <a:ext cx="7439025" cy="327025"/>
          </a:xfrm>
          <a:prstGeom prst="rect">
            <a:avLst/>
          </a:prstGeom>
        </p:spPr>
        <p:txBody>
          <a:bodyPr lIns="0" tIns="0" rIns="0" bIns="0" anchor="ctr" anchorCtr="0"/>
          <a:lstStyle>
            <a:lvl1pPr marL="0" indent="0" algn="l" defTabSz="914400" rtl="0" eaLnBrk="1" latinLnBrk="0" hangingPunct="1">
              <a:spcBef>
                <a:spcPts val="0"/>
              </a:spcBef>
              <a:buFont typeface="Arial" pitchFamily="34" charset="0"/>
              <a:buNone/>
              <a:defRPr sz="900" b="0" i="0" kern="1200" spc="30">
                <a:ln>
                  <a:noFill/>
                </a:ln>
                <a:solidFill>
                  <a:srgbClr val="003399"/>
                </a:solidFill>
                <a:latin typeface="Arial"/>
                <a:ea typeface="+mn-ea"/>
                <a:cs typeface="+mn-cs"/>
              </a:defRPr>
            </a:lvl1pPr>
            <a:lvl2pPr marL="457200" indent="0" algn="l"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pPr>
              <a:defRPr/>
            </a:pPr>
            <a:r>
              <a:rPr lang="en-GB" dirty="0" smtClean="0"/>
              <a:t>Safety and health at work is everyone’s concern. It’s good for you. It’s good for business.</a:t>
            </a:r>
            <a:endParaRPr lang="en-GB" dirty="0"/>
          </a:p>
        </p:txBody>
      </p:sp>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9144000" cy="3400425"/>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97668" y="-4762"/>
            <a:ext cx="951779" cy="6876000"/>
          </a:xfrm>
          <a:prstGeom prst="rect">
            <a:avLst/>
          </a:prstGeom>
        </p:spPr>
      </p:pic>
    </p:spTree>
    <p:extLst>
      <p:ext uri="{BB962C8B-B14F-4D97-AF65-F5344CB8AC3E}">
        <p14:creationId xmlns:p14="http://schemas.microsoft.com/office/powerpoint/2010/main" val="16755814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Image 3 Title Slide">
    <p:spTree>
      <p:nvGrpSpPr>
        <p:cNvPr id="1" name=""/>
        <p:cNvGrpSpPr/>
        <p:nvPr/>
      </p:nvGrpSpPr>
      <p:grpSpPr>
        <a:xfrm>
          <a:off x="0" y="0"/>
          <a:ext cx="0" cy="0"/>
          <a:chOff x="0" y="0"/>
          <a:chExt cx="0" cy="0"/>
        </a:xfrm>
      </p:grpSpPr>
      <p:pic>
        <p:nvPicPr>
          <p:cNvPr id="6" name="Bild 1" descr="111004_EU-OSHA_Corporate_PPT_cover.pn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a:xfrm>
            <a:off x="450000" y="3564000"/>
            <a:ext cx="7646400" cy="928800"/>
          </a:xfrm>
        </p:spPr>
        <p:txBody>
          <a:bodyPr lIns="0" tIns="0" rIns="0" bIns="0" anchor="t" anchorCtr="0"/>
          <a:lstStyle>
            <a:lvl1pPr algn="l">
              <a:defRPr sz="3200" b="1" i="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450000" y="4626000"/>
            <a:ext cx="7646400" cy="676800"/>
          </a:xfrm>
        </p:spPr>
        <p:txBody>
          <a:bodyPr lIns="0" tIns="0" rIns="0" bIns="0" anchor="t">
            <a:normAutofit/>
          </a:bodyPr>
          <a:lstStyle>
            <a:lvl1pPr marL="0" indent="0" algn="l">
              <a:buNone/>
              <a:defRPr sz="1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Slide Number Placeholder 9"/>
          <p:cNvSpPr txBox="1">
            <a:spLocks/>
          </p:cNvSpPr>
          <p:nvPr/>
        </p:nvSpPr>
        <p:spPr>
          <a:xfrm>
            <a:off x="8536261" y="6408723"/>
            <a:ext cx="609976" cy="365125"/>
          </a:xfrm>
          <a:prstGeom prst="rect">
            <a:avLst/>
          </a:prstGeom>
        </p:spPr>
        <p:txBody>
          <a:bodyPr vert="horz" lIns="91440" tIns="45720" rIns="91440" bIns="45720" rtlCol="0" anchor="ctr"/>
          <a:lstStyle>
            <a:defPPr>
              <a:defRPr lang="en-US"/>
            </a:defPPr>
            <a:lvl1pPr marL="0" algn="r" defTabSz="914400" rtl="0" eaLnBrk="1" latinLnBrk="0" hangingPunct="1">
              <a:defRPr sz="1400" kern="1200">
                <a:solidFill>
                  <a:schemeClr val="tx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solidFill>
                <a:srgbClr val="000000"/>
              </a:solidFill>
            </a:endParaRPr>
          </a:p>
        </p:txBody>
      </p:sp>
      <p:pic>
        <p:nvPicPr>
          <p:cNvPr id="7" name="Bild 2" descr="111004_EU-OSHA_PPT_Corporate logo.png"/>
          <p:cNvPicPr>
            <a:picLocks noChangeAspect="1"/>
          </p:cNvPicPr>
          <p:nvPr/>
        </p:nvPicPr>
        <p:blipFill>
          <a:blip r:embed="rId3" cstate="print"/>
          <a:srcRect/>
          <a:stretch>
            <a:fillRect/>
          </a:stretch>
        </p:blipFill>
        <p:spPr bwMode="auto">
          <a:xfrm>
            <a:off x="444500" y="5508625"/>
            <a:ext cx="1146175" cy="723900"/>
          </a:xfrm>
          <a:prstGeom prst="rect">
            <a:avLst/>
          </a:prstGeom>
          <a:noFill/>
          <a:ln w="9525">
            <a:noFill/>
            <a:miter lim="800000"/>
            <a:headEnd/>
            <a:tailEnd/>
          </a:ln>
        </p:spPr>
      </p:pic>
      <p:pic>
        <p:nvPicPr>
          <p:cNvPr id="9" name="Bild 4" descr="111004_EU-OSHA_PPT_EU logo.png"/>
          <p:cNvPicPr>
            <a:picLocks noChangeAspect="1"/>
          </p:cNvPicPr>
          <p:nvPr/>
        </p:nvPicPr>
        <p:blipFill>
          <a:blip r:embed="rId4" cstate="print"/>
          <a:srcRect/>
          <a:stretch>
            <a:fillRect/>
          </a:stretch>
        </p:blipFill>
        <p:spPr bwMode="auto">
          <a:xfrm>
            <a:off x="7652543" y="5908675"/>
            <a:ext cx="474663" cy="323850"/>
          </a:xfrm>
          <a:prstGeom prst="rect">
            <a:avLst/>
          </a:prstGeom>
          <a:noFill/>
          <a:ln w="9525">
            <a:noFill/>
            <a:miter lim="800000"/>
            <a:headEnd/>
            <a:tailEnd/>
          </a:ln>
        </p:spPr>
      </p:pic>
      <p:sp>
        <p:nvSpPr>
          <p:cNvPr id="10" name="Textplatzhalter 2"/>
          <p:cNvSpPr txBox="1">
            <a:spLocks/>
          </p:cNvSpPr>
          <p:nvPr/>
        </p:nvSpPr>
        <p:spPr>
          <a:xfrm>
            <a:off x="450850" y="6410325"/>
            <a:ext cx="7439025" cy="327025"/>
          </a:xfrm>
          <a:prstGeom prst="rect">
            <a:avLst/>
          </a:prstGeom>
        </p:spPr>
        <p:txBody>
          <a:bodyPr lIns="0" tIns="0" rIns="0" bIns="0" anchor="ctr" anchorCtr="0"/>
          <a:lstStyle>
            <a:lvl1pPr marL="0" indent="0" algn="l" defTabSz="914400" rtl="0" eaLnBrk="1" latinLnBrk="0" hangingPunct="1">
              <a:spcBef>
                <a:spcPts val="0"/>
              </a:spcBef>
              <a:buFont typeface="Arial" pitchFamily="34" charset="0"/>
              <a:buNone/>
              <a:defRPr sz="900" b="0" i="0" kern="1200" spc="30">
                <a:ln>
                  <a:noFill/>
                </a:ln>
                <a:solidFill>
                  <a:srgbClr val="003399"/>
                </a:solidFill>
                <a:latin typeface="Arial"/>
                <a:ea typeface="+mn-ea"/>
                <a:cs typeface="+mn-cs"/>
              </a:defRPr>
            </a:lvl1pPr>
            <a:lvl2pPr marL="457200" indent="0" algn="l"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pPr>
              <a:defRPr/>
            </a:pPr>
            <a:r>
              <a:rPr lang="en-GB" dirty="0" smtClean="0"/>
              <a:t>Safety and health at work is everyone’s concern. It’s good for you. It’s good for business.</a:t>
            </a:r>
            <a:endParaRPr lang="en-GB" dirty="0"/>
          </a:p>
        </p:txBody>
      </p:sp>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9144000" cy="3400425"/>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97668" y="-4762"/>
            <a:ext cx="951779" cy="6876000"/>
          </a:xfrm>
          <a:prstGeom prst="rect">
            <a:avLst/>
          </a:prstGeom>
        </p:spPr>
      </p:pic>
    </p:spTree>
    <p:extLst>
      <p:ext uri="{BB962C8B-B14F-4D97-AF65-F5344CB8AC3E}">
        <p14:creationId xmlns:p14="http://schemas.microsoft.com/office/powerpoint/2010/main" val="6769449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Image 4 Title Slide">
    <p:spTree>
      <p:nvGrpSpPr>
        <p:cNvPr id="1" name=""/>
        <p:cNvGrpSpPr/>
        <p:nvPr/>
      </p:nvGrpSpPr>
      <p:grpSpPr>
        <a:xfrm>
          <a:off x="0" y="0"/>
          <a:ext cx="0" cy="0"/>
          <a:chOff x="0" y="0"/>
          <a:chExt cx="0" cy="0"/>
        </a:xfrm>
      </p:grpSpPr>
      <p:pic>
        <p:nvPicPr>
          <p:cNvPr id="6" name="Bild 1" descr="111004_EU-OSHA_Corporate_PPT_cover.png"/>
          <p:cNvPicPr>
            <a:picLocks noChangeAspect="1"/>
          </p:cNvPicPr>
          <p:nvPr/>
        </p:nvPicPr>
        <p:blipFill>
          <a:blip r:embed="rId2" cstate="print"/>
          <a:srcRect/>
          <a:stretch>
            <a:fillRect/>
          </a:stretch>
        </p:blipFill>
        <p:spPr bwMode="auto">
          <a:xfrm>
            <a:off x="2746" y="0"/>
            <a:ext cx="9144000" cy="6858000"/>
          </a:xfrm>
          <a:prstGeom prst="rect">
            <a:avLst/>
          </a:prstGeom>
          <a:noFill/>
          <a:ln w="9525">
            <a:noFill/>
            <a:miter lim="800000"/>
            <a:headEnd/>
            <a:tailEnd/>
          </a:ln>
        </p:spPr>
      </p:pic>
      <p:sp>
        <p:nvSpPr>
          <p:cNvPr id="2" name="Title 1"/>
          <p:cNvSpPr>
            <a:spLocks noGrp="1"/>
          </p:cNvSpPr>
          <p:nvPr>
            <p:ph type="title"/>
          </p:nvPr>
        </p:nvSpPr>
        <p:spPr>
          <a:xfrm>
            <a:off x="450000" y="3564000"/>
            <a:ext cx="7646400" cy="928800"/>
          </a:xfrm>
        </p:spPr>
        <p:txBody>
          <a:bodyPr lIns="0" tIns="0" rIns="0" bIns="0" anchor="t" anchorCtr="0"/>
          <a:lstStyle>
            <a:lvl1pPr algn="l">
              <a:defRPr sz="3200" b="1" i="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450000" y="4626000"/>
            <a:ext cx="7646400" cy="676800"/>
          </a:xfrm>
        </p:spPr>
        <p:txBody>
          <a:bodyPr lIns="0" tIns="0" rIns="0" bIns="0" anchor="t">
            <a:normAutofit/>
          </a:bodyPr>
          <a:lstStyle>
            <a:lvl1pPr marL="0" indent="0" algn="l">
              <a:buNone/>
              <a:defRPr sz="1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Slide Number Placeholder 9"/>
          <p:cNvSpPr txBox="1">
            <a:spLocks/>
          </p:cNvSpPr>
          <p:nvPr/>
        </p:nvSpPr>
        <p:spPr>
          <a:xfrm>
            <a:off x="8536261" y="6408723"/>
            <a:ext cx="609976" cy="365125"/>
          </a:xfrm>
          <a:prstGeom prst="rect">
            <a:avLst/>
          </a:prstGeom>
        </p:spPr>
        <p:txBody>
          <a:bodyPr vert="horz" lIns="91440" tIns="45720" rIns="91440" bIns="45720" rtlCol="0" anchor="ctr"/>
          <a:lstStyle>
            <a:defPPr>
              <a:defRPr lang="en-US"/>
            </a:defPPr>
            <a:lvl1pPr marL="0" algn="r" defTabSz="914400" rtl="0" eaLnBrk="1" latinLnBrk="0" hangingPunct="1">
              <a:defRPr sz="1400" kern="1200">
                <a:solidFill>
                  <a:schemeClr val="tx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solidFill>
                <a:srgbClr val="000000"/>
              </a:solidFill>
            </a:endParaRPr>
          </a:p>
        </p:txBody>
      </p:sp>
      <p:pic>
        <p:nvPicPr>
          <p:cNvPr id="7" name="Bild 2" descr="111004_EU-OSHA_PPT_Corporate logo.png"/>
          <p:cNvPicPr>
            <a:picLocks noChangeAspect="1"/>
          </p:cNvPicPr>
          <p:nvPr/>
        </p:nvPicPr>
        <p:blipFill>
          <a:blip r:embed="rId3" cstate="print"/>
          <a:srcRect/>
          <a:stretch>
            <a:fillRect/>
          </a:stretch>
        </p:blipFill>
        <p:spPr bwMode="auto">
          <a:xfrm>
            <a:off x="444500" y="5508625"/>
            <a:ext cx="1146175" cy="723900"/>
          </a:xfrm>
          <a:prstGeom prst="rect">
            <a:avLst/>
          </a:prstGeom>
          <a:noFill/>
          <a:ln w="9525">
            <a:noFill/>
            <a:miter lim="800000"/>
            <a:headEnd/>
            <a:tailEnd/>
          </a:ln>
        </p:spPr>
      </p:pic>
      <p:pic>
        <p:nvPicPr>
          <p:cNvPr id="9" name="Bild 4" descr="111004_EU-OSHA_PPT_EU logo.png"/>
          <p:cNvPicPr>
            <a:picLocks noChangeAspect="1"/>
          </p:cNvPicPr>
          <p:nvPr/>
        </p:nvPicPr>
        <p:blipFill>
          <a:blip r:embed="rId4" cstate="print"/>
          <a:srcRect/>
          <a:stretch>
            <a:fillRect/>
          </a:stretch>
        </p:blipFill>
        <p:spPr bwMode="auto">
          <a:xfrm>
            <a:off x="7652543" y="5908675"/>
            <a:ext cx="474663" cy="323850"/>
          </a:xfrm>
          <a:prstGeom prst="rect">
            <a:avLst/>
          </a:prstGeom>
          <a:noFill/>
          <a:ln w="9525">
            <a:noFill/>
            <a:miter lim="800000"/>
            <a:headEnd/>
            <a:tailEnd/>
          </a:ln>
        </p:spPr>
      </p:pic>
      <p:sp>
        <p:nvSpPr>
          <p:cNvPr id="10" name="Textplatzhalter 2"/>
          <p:cNvSpPr txBox="1">
            <a:spLocks/>
          </p:cNvSpPr>
          <p:nvPr/>
        </p:nvSpPr>
        <p:spPr>
          <a:xfrm>
            <a:off x="450850" y="6410325"/>
            <a:ext cx="7439025" cy="327025"/>
          </a:xfrm>
          <a:prstGeom prst="rect">
            <a:avLst/>
          </a:prstGeom>
        </p:spPr>
        <p:txBody>
          <a:bodyPr lIns="0" tIns="0" rIns="0" bIns="0" anchor="ctr" anchorCtr="0"/>
          <a:lstStyle>
            <a:lvl1pPr marL="0" indent="0" algn="l" defTabSz="914400" rtl="0" eaLnBrk="1" latinLnBrk="0" hangingPunct="1">
              <a:spcBef>
                <a:spcPts val="0"/>
              </a:spcBef>
              <a:buFont typeface="Arial" pitchFamily="34" charset="0"/>
              <a:buNone/>
              <a:defRPr sz="900" b="0" i="0" kern="1200" spc="30">
                <a:ln>
                  <a:noFill/>
                </a:ln>
                <a:solidFill>
                  <a:srgbClr val="003399"/>
                </a:solidFill>
                <a:latin typeface="Arial"/>
                <a:ea typeface="+mn-ea"/>
                <a:cs typeface="+mn-cs"/>
              </a:defRPr>
            </a:lvl1pPr>
            <a:lvl2pPr marL="457200" indent="0" algn="l"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pPr>
              <a:defRPr/>
            </a:pPr>
            <a:r>
              <a:rPr lang="en-GB" dirty="0" smtClean="0"/>
              <a:t>Safety and health at work is everyone’s concern. It’s good for you. It’s good for business.</a:t>
            </a:r>
            <a:endParaRPr lang="en-GB" dirty="0"/>
          </a:p>
        </p:txBody>
      </p:sp>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9144000" cy="3400425"/>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97668" y="-4762"/>
            <a:ext cx="951779" cy="6876000"/>
          </a:xfrm>
          <a:prstGeom prst="rect">
            <a:avLst/>
          </a:prstGeom>
        </p:spPr>
      </p:pic>
    </p:spTree>
    <p:extLst>
      <p:ext uri="{BB962C8B-B14F-4D97-AF65-F5344CB8AC3E}">
        <p14:creationId xmlns:p14="http://schemas.microsoft.com/office/powerpoint/2010/main" val="44000672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0000" y="180000"/>
            <a:ext cx="7560000" cy="4896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49999" y="1115999"/>
            <a:ext cx="3600000" cy="4860000"/>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410000" y="1116000"/>
            <a:ext cx="3600000" cy="4860000"/>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6460005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0000" y="1116000"/>
            <a:ext cx="3600000" cy="540000"/>
          </a:xfrm>
        </p:spPr>
        <p:txBody>
          <a:bodyPr anchor="b">
            <a:noAutofit/>
          </a:bodyPr>
          <a:lstStyle>
            <a:lvl1pPr marL="0" indent="0">
              <a:buNone/>
              <a:defRPr sz="2000" b="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49999" y="1655999"/>
            <a:ext cx="3600000" cy="4320000"/>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410000" y="1116000"/>
            <a:ext cx="3600000" cy="540000"/>
          </a:xfrm>
        </p:spPr>
        <p:txBody>
          <a:bodyPr anchor="b">
            <a:noAutofit/>
          </a:bodyPr>
          <a:lstStyle>
            <a:lvl1pPr marL="0" indent="0">
              <a:buNone/>
              <a:defRPr sz="2000" b="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0000" y="1656000"/>
            <a:ext cx="3600000" cy="4320000"/>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2597139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2612914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555260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0000" y="180000"/>
            <a:ext cx="7560000" cy="540000"/>
          </a:xfrm>
        </p:spPr>
        <p:txBody>
          <a:bodyPr anchor="b"/>
          <a:lstStyle>
            <a:lvl1pPr algn="l">
              <a:defRPr sz="2400" b="1" i="0" baseline="0"/>
            </a:lvl1pPr>
          </a:lstStyle>
          <a:p>
            <a:r>
              <a:rPr lang="en-US" smtClean="0"/>
              <a:t>Click to edit Master title style</a:t>
            </a:r>
            <a:endParaRPr lang="en-US" dirty="0"/>
          </a:p>
        </p:txBody>
      </p:sp>
      <p:sp>
        <p:nvSpPr>
          <p:cNvPr id="3" name="Content Placeholder 2"/>
          <p:cNvSpPr>
            <a:spLocks noGrp="1"/>
          </p:cNvSpPr>
          <p:nvPr>
            <p:ph idx="1"/>
          </p:nvPr>
        </p:nvSpPr>
        <p:spPr>
          <a:xfrm>
            <a:off x="3690000" y="1116000"/>
            <a:ext cx="4279869" cy="4860000"/>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0000" y="1116000"/>
            <a:ext cx="2880000" cy="486000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9677742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Header Section">
    <p:spTree>
      <p:nvGrpSpPr>
        <p:cNvPr id="1" name=""/>
        <p:cNvGrpSpPr/>
        <p:nvPr/>
      </p:nvGrpSpPr>
      <p:grpSpPr>
        <a:xfrm>
          <a:off x="0" y="0"/>
          <a:ext cx="0" cy="0"/>
          <a:chOff x="0" y="0"/>
          <a:chExt cx="0" cy="0"/>
        </a:xfrm>
      </p:grpSpPr>
      <p:pic>
        <p:nvPicPr>
          <p:cNvPr id="6" name="Bild 1" descr="111004_EU-OSHA_Corporate_PPT_cover.pn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ctrTitle"/>
          </p:nvPr>
        </p:nvSpPr>
        <p:spPr>
          <a:xfrm>
            <a:off x="450000" y="1360800"/>
            <a:ext cx="7646400" cy="1461600"/>
          </a:xfrm>
        </p:spPr>
        <p:txBody>
          <a:bodyPr lIns="0" tIns="0" rIns="0" bIns="0" anchor="t" anchorCtr="0"/>
          <a:lstStyle>
            <a:lvl1pPr>
              <a:defRPr sz="3200" baseline="0"/>
            </a:lvl1pPr>
          </a:lstStyle>
          <a:p>
            <a:r>
              <a:rPr lang="en-US" smtClean="0"/>
              <a:t>Click to edit Master title style</a:t>
            </a:r>
            <a:endParaRPr lang="en-US" dirty="0"/>
          </a:p>
        </p:txBody>
      </p:sp>
      <p:sp>
        <p:nvSpPr>
          <p:cNvPr id="3" name="Subtitle 2"/>
          <p:cNvSpPr>
            <a:spLocks noGrp="1"/>
          </p:cNvSpPr>
          <p:nvPr>
            <p:ph type="subTitle" idx="1"/>
          </p:nvPr>
        </p:nvSpPr>
        <p:spPr>
          <a:xfrm>
            <a:off x="878400" y="3240000"/>
            <a:ext cx="7214400" cy="1269120"/>
          </a:xfrm>
        </p:spPr>
        <p:txBody>
          <a:bodyPr lIns="0" tIns="0" rIns="0" bIns="0" anchor="t">
            <a:normAutofit/>
          </a:bodyPr>
          <a:lstStyle>
            <a:lvl1pPr marL="0" indent="0" algn="l">
              <a:buNone/>
              <a:defRPr sz="18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Slide Number Placeholder 9"/>
          <p:cNvSpPr txBox="1">
            <a:spLocks/>
          </p:cNvSpPr>
          <p:nvPr/>
        </p:nvSpPr>
        <p:spPr>
          <a:xfrm>
            <a:off x="8536261" y="6408723"/>
            <a:ext cx="609976" cy="365125"/>
          </a:xfrm>
          <a:prstGeom prst="rect">
            <a:avLst/>
          </a:prstGeom>
        </p:spPr>
        <p:txBody>
          <a:bodyPr vert="horz" lIns="91440" tIns="45720" rIns="91440" bIns="45720" rtlCol="0" anchor="ctr"/>
          <a:lstStyle>
            <a:defPPr>
              <a:defRPr lang="en-US"/>
            </a:defPPr>
            <a:lvl1pPr marL="0" algn="r" defTabSz="914400" rtl="0" eaLnBrk="1" latinLnBrk="0" hangingPunct="1">
              <a:defRPr sz="1400" kern="1200">
                <a:solidFill>
                  <a:schemeClr val="tx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p>
        </p:txBody>
      </p:sp>
      <p:pic>
        <p:nvPicPr>
          <p:cNvPr id="7" name="Bild 2" descr="111004_EU-OSHA_PPT_Corporate logo.png"/>
          <p:cNvPicPr>
            <a:picLocks noChangeAspect="1"/>
          </p:cNvPicPr>
          <p:nvPr/>
        </p:nvPicPr>
        <p:blipFill>
          <a:blip r:embed="rId3" cstate="print"/>
          <a:srcRect/>
          <a:stretch>
            <a:fillRect/>
          </a:stretch>
        </p:blipFill>
        <p:spPr bwMode="auto">
          <a:xfrm>
            <a:off x="444500" y="5508625"/>
            <a:ext cx="1146175" cy="723900"/>
          </a:xfrm>
          <a:prstGeom prst="rect">
            <a:avLst/>
          </a:prstGeom>
          <a:noFill/>
          <a:ln w="9525">
            <a:noFill/>
            <a:miter lim="800000"/>
            <a:headEnd/>
            <a:tailEnd/>
          </a:ln>
        </p:spPr>
      </p:pic>
      <p:pic>
        <p:nvPicPr>
          <p:cNvPr id="8" name="Bild 4" descr="111004_EU-OSHA_PPT_EU logo.png"/>
          <p:cNvPicPr>
            <a:picLocks noChangeAspect="1"/>
          </p:cNvPicPr>
          <p:nvPr/>
        </p:nvPicPr>
        <p:blipFill>
          <a:blip r:embed="rId4" cstate="print"/>
          <a:srcRect/>
          <a:stretch>
            <a:fillRect/>
          </a:stretch>
        </p:blipFill>
        <p:spPr bwMode="auto">
          <a:xfrm>
            <a:off x="7652543" y="5908675"/>
            <a:ext cx="474663" cy="323850"/>
          </a:xfrm>
          <a:prstGeom prst="rect">
            <a:avLst/>
          </a:prstGeom>
          <a:noFill/>
          <a:ln w="9525">
            <a:noFill/>
            <a:miter lim="800000"/>
            <a:headEnd/>
            <a:tailEnd/>
          </a:ln>
        </p:spPr>
      </p:pic>
      <p:sp>
        <p:nvSpPr>
          <p:cNvPr id="9" name="Textplatzhalter 2"/>
          <p:cNvSpPr txBox="1">
            <a:spLocks/>
          </p:cNvSpPr>
          <p:nvPr/>
        </p:nvSpPr>
        <p:spPr>
          <a:xfrm>
            <a:off x="450850" y="6410325"/>
            <a:ext cx="7439025" cy="327025"/>
          </a:xfrm>
          <a:prstGeom prst="rect">
            <a:avLst/>
          </a:prstGeom>
        </p:spPr>
        <p:txBody>
          <a:bodyPr lIns="0" tIns="0" rIns="0" bIns="0" anchor="ctr" anchorCtr="0"/>
          <a:lstStyle>
            <a:lvl1pPr marL="0" indent="0" algn="l" defTabSz="914400" rtl="0" eaLnBrk="1" latinLnBrk="0" hangingPunct="1">
              <a:spcBef>
                <a:spcPts val="0"/>
              </a:spcBef>
              <a:buFont typeface="Arial" pitchFamily="34" charset="0"/>
              <a:buNone/>
              <a:defRPr sz="900" b="0" i="0" kern="1200" spc="30">
                <a:ln>
                  <a:noFill/>
                </a:ln>
                <a:solidFill>
                  <a:srgbClr val="003399"/>
                </a:solidFill>
                <a:latin typeface="Arial"/>
                <a:ea typeface="+mn-ea"/>
                <a:cs typeface="+mn-cs"/>
              </a:defRPr>
            </a:lvl1pPr>
            <a:lvl2pPr marL="457200" indent="0" algn="l"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pPr>
              <a:defRPr/>
            </a:pPr>
            <a:r>
              <a:rPr lang="en-GB" dirty="0" smtClean="0"/>
              <a:t>Safety and health at work is everyone’s concern. It’s good for you. It’s good for business.</a:t>
            </a:r>
            <a:endParaRPr lang="en-GB" dirty="0"/>
          </a:p>
        </p:txBody>
      </p:sp>
    </p:spTree>
    <p:extLst>
      <p:ext uri="{BB962C8B-B14F-4D97-AF65-F5344CB8AC3E}">
        <p14:creationId xmlns:p14="http://schemas.microsoft.com/office/powerpoint/2010/main" val="31296182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0000" y="1116000"/>
            <a:ext cx="4049992" cy="900000"/>
          </a:xfrm>
        </p:spPr>
        <p:txBody>
          <a:bodyPr anchor="b">
            <a:normAutofit/>
          </a:bodyPr>
          <a:lstStyle>
            <a:lvl1pPr algn="l">
              <a:defRPr sz="2400" b="1" i="0" baseline="0"/>
            </a:lvl1pPr>
          </a:lstStyle>
          <a:p>
            <a:r>
              <a:rPr lang="en-US" smtClean="0"/>
              <a:t>Click to edit Master title style</a:t>
            </a:r>
            <a:endParaRPr lang="en-US" dirty="0"/>
          </a:p>
        </p:txBody>
      </p:sp>
      <p:sp>
        <p:nvSpPr>
          <p:cNvPr id="4" name="Text Placeholder 3"/>
          <p:cNvSpPr>
            <a:spLocks noGrp="1"/>
          </p:cNvSpPr>
          <p:nvPr>
            <p:ph type="body" sz="half" idx="2"/>
          </p:nvPr>
        </p:nvSpPr>
        <p:spPr>
          <a:xfrm>
            <a:off x="449999" y="2016000"/>
            <a:ext cx="4050000" cy="396000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8" name="Picture Placeholder 17"/>
          <p:cNvSpPr>
            <a:spLocks noGrp="1"/>
          </p:cNvSpPr>
          <p:nvPr>
            <p:ph type="pic" sz="quarter" idx="14"/>
          </p:nvPr>
        </p:nvSpPr>
        <p:spPr>
          <a:xfrm>
            <a:off x="4876800" y="1600200"/>
            <a:ext cx="3429000" cy="3429000"/>
          </a:xfrm>
          <a:prstGeom prst="ellipse">
            <a:avLst/>
          </a:prstGeom>
          <a:ln w="76200">
            <a:noFill/>
          </a:ln>
        </p:spPr>
        <p:txBody>
          <a:bodyPr/>
          <a:lstStyle/>
          <a:p>
            <a:r>
              <a:rPr lang="en-US" smtClean="0"/>
              <a:t>Click icon to add picture</a:t>
            </a:r>
            <a:endParaRPr lang="en-US" dirty="0"/>
          </a:p>
        </p:txBody>
      </p:sp>
    </p:spTree>
    <p:extLst>
      <p:ext uri="{BB962C8B-B14F-4D97-AF65-F5344CB8AC3E}">
        <p14:creationId xmlns:p14="http://schemas.microsoft.com/office/powerpoint/2010/main" val="83149294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0000" y="1116000"/>
            <a:ext cx="7560000" cy="4860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92186292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27820" y="1116000"/>
            <a:ext cx="489600" cy="4860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0000" y="1116000"/>
            <a:ext cx="6642280" cy="4860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02860518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7950" y="115888"/>
            <a:ext cx="8856663" cy="427037"/>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611188" y="1700213"/>
            <a:ext cx="4064000" cy="46815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827588" y="1700213"/>
            <a:ext cx="4065587" cy="46815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1331913" y="6356350"/>
            <a:ext cx="1905000" cy="457200"/>
          </a:xfrm>
          <a:prstGeom prst="rect">
            <a:avLst/>
          </a:prstGeom>
        </p:spPr>
        <p:txBody>
          <a:bodyPr/>
          <a:lstStyle>
            <a:lvl1pPr>
              <a:defRPr/>
            </a:lvl1pPr>
          </a:lstStyle>
          <a:p>
            <a:endParaRPr lang="en-GB">
              <a:solidFill>
                <a:srgbClr val="000000"/>
              </a:solidFill>
            </a:endParaRPr>
          </a:p>
        </p:txBody>
      </p:sp>
      <p:sp>
        <p:nvSpPr>
          <p:cNvPr id="6" name="Footer Placeholder 5"/>
          <p:cNvSpPr>
            <a:spLocks noGrp="1"/>
          </p:cNvSpPr>
          <p:nvPr>
            <p:ph type="ftr" sz="quarter" idx="11"/>
          </p:nvPr>
        </p:nvSpPr>
        <p:spPr>
          <a:xfrm>
            <a:off x="3692525" y="6356350"/>
            <a:ext cx="2895600" cy="457200"/>
          </a:xfrm>
          <a:prstGeom prst="rect">
            <a:avLst/>
          </a:prstGeom>
        </p:spPr>
        <p:txBody>
          <a:bodyPr/>
          <a:lstStyle>
            <a:lvl1pPr>
              <a:defRPr/>
            </a:lvl1pPr>
          </a:lstStyle>
          <a:p>
            <a:endParaRPr lang="en-GB">
              <a:solidFill>
                <a:srgbClr val="000000"/>
              </a:solidFill>
            </a:endParaRPr>
          </a:p>
        </p:txBody>
      </p:sp>
      <p:sp>
        <p:nvSpPr>
          <p:cNvPr id="7" name="Slide Number Placeholder 6"/>
          <p:cNvSpPr>
            <a:spLocks noGrp="1"/>
          </p:cNvSpPr>
          <p:nvPr>
            <p:ph type="sldNum" sz="quarter" idx="12"/>
          </p:nvPr>
        </p:nvSpPr>
        <p:spPr>
          <a:xfrm>
            <a:off x="6915150" y="6356350"/>
            <a:ext cx="1905000" cy="457200"/>
          </a:xfrm>
          <a:prstGeom prst="rect">
            <a:avLst/>
          </a:prstGeom>
        </p:spPr>
        <p:txBody>
          <a:bodyPr/>
          <a:lstStyle>
            <a:lvl1pPr>
              <a:defRPr/>
            </a:lvl1pPr>
          </a:lstStyle>
          <a:p>
            <a:fld id="{3E06EC57-7AAE-4D0B-81F8-F3DCE33B3DEB}" type="slidenum">
              <a:rPr lang="en-GB">
                <a:solidFill>
                  <a:srgbClr val="000000"/>
                </a:solidFill>
              </a:rPr>
              <a:pPr/>
              <a:t>‹N›</a:t>
            </a:fld>
            <a:endParaRPr lang="en-GB">
              <a:solidFill>
                <a:srgbClr val="000000"/>
              </a:solidFill>
            </a:endParaRPr>
          </a:p>
        </p:txBody>
      </p:sp>
    </p:spTree>
    <p:extLst>
      <p:ext uri="{BB962C8B-B14F-4D97-AF65-F5344CB8AC3E}">
        <p14:creationId xmlns:p14="http://schemas.microsoft.com/office/powerpoint/2010/main" val="414607702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107950" y="115888"/>
            <a:ext cx="8856663" cy="427037"/>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611188" y="1700213"/>
            <a:ext cx="8281987" cy="22637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1188" y="4116388"/>
            <a:ext cx="8281987" cy="22653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1331913" y="6356350"/>
            <a:ext cx="1905000" cy="457200"/>
          </a:xfrm>
          <a:prstGeom prst="rect">
            <a:avLst/>
          </a:prstGeom>
        </p:spPr>
        <p:txBody>
          <a:bodyPr/>
          <a:lstStyle>
            <a:lvl1pPr>
              <a:defRPr/>
            </a:lvl1pPr>
          </a:lstStyle>
          <a:p>
            <a:endParaRPr lang="en-GB">
              <a:solidFill>
                <a:srgbClr val="000000"/>
              </a:solidFill>
            </a:endParaRPr>
          </a:p>
        </p:txBody>
      </p:sp>
      <p:sp>
        <p:nvSpPr>
          <p:cNvPr id="6" name="Footer Placeholder 5"/>
          <p:cNvSpPr>
            <a:spLocks noGrp="1"/>
          </p:cNvSpPr>
          <p:nvPr>
            <p:ph type="ftr" sz="quarter" idx="11"/>
          </p:nvPr>
        </p:nvSpPr>
        <p:spPr>
          <a:xfrm>
            <a:off x="3692525" y="6356350"/>
            <a:ext cx="2895600" cy="457200"/>
          </a:xfrm>
          <a:prstGeom prst="rect">
            <a:avLst/>
          </a:prstGeom>
        </p:spPr>
        <p:txBody>
          <a:bodyPr/>
          <a:lstStyle>
            <a:lvl1pPr>
              <a:defRPr/>
            </a:lvl1pPr>
          </a:lstStyle>
          <a:p>
            <a:endParaRPr lang="en-GB">
              <a:solidFill>
                <a:srgbClr val="000000"/>
              </a:solidFill>
            </a:endParaRPr>
          </a:p>
        </p:txBody>
      </p:sp>
      <p:sp>
        <p:nvSpPr>
          <p:cNvPr id="7" name="Slide Number Placeholder 6"/>
          <p:cNvSpPr>
            <a:spLocks noGrp="1"/>
          </p:cNvSpPr>
          <p:nvPr>
            <p:ph type="sldNum" sz="quarter" idx="12"/>
          </p:nvPr>
        </p:nvSpPr>
        <p:spPr>
          <a:xfrm>
            <a:off x="6915150" y="6356350"/>
            <a:ext cx="1905000" cy="457200"/>
          </a:xfrm>
          <a:prstGeom prst="rect">
            <a:avLst/>
          </a:prstGeom>
        </p:spPr>
        <p:txBody>
          <a:bodyPr/>
          <a:lstStyle>
            <a:lvl1pPr>
              <a:defRPr/>
            </a:lvl1pPr>
          </a:lstStyle>
          <a:p>
            <a:fld id="{B6F5E238-01E7-4A3E-AD68-9976057CFAFF}" type="slidenum">
              <a:rPr lang="en-GB">
                <a:solidFill>
                  <a:srgbClr val="000000"/>
                </a:solidFill>
              </a:rPr>
              <a:pPr/>
              <a:t>‹N›</a:t>
            </a:fld>
            <a:endParaRPr lang="en-GB">
              <a:solidFill>
                <a:srgbClr val="000000"/>
              </a:solidFill>
            </a:endParaRPr>
          </a:p>
        </p:txBody>
      </p:sp>
    </p:spTree>
    <p:extLst>
      <p:ext uri="{BB962C8B-B14F-4D97-AF65-F5344CB8AC3E}">
        <p14:creationId xmlns:p14="http://schemas.microsoft.com/office/powerpoint/2010/main" val="2156920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Image 2 Title Slide">
    <p:spTree>
      <p:nvGrpSpPr>
        <p:cNvPr id="1" name=""/>
        <p:cNvGrpSpPr/>
        <p:nvPr/>
      </p:nvGrpSpPr>
      <p:grpSpPr>
        <a:xfrm>
          <a:off x="0" y="0"/>
          <a:ext cx="0" cy="0"/>
          <a:chOff x="0" y="0"/>
          <a:chExt cx="0" cy="0"/>
        </a:xfrm>
      </p:grpSpPr>
      <p:pic>
        <p:nvPicPr>
          <p:cNvPr id="6" name="Bild 1" descr="111004_EU-OSHA_Corporate_PPT_cover.pn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a:xfrm>
            <a:off x="450000" y="3564000"/>
            <a:ext cx="7646400" cy="928800"/>
          </a:xfrm>
        </p:spPr>
        <p:txBody>
          <a:bodyPr lIns="0" tIns="0" rIns="0" bIns="0" anchor="t" anchorCtr="0"/>
          <a:lstStyle>
            <a:lvl1pPr algn="l">
              <a:defRPr sz="3200" b="1" i="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450000" y="4626000"/>
            <a:ext cx="7646400" cy="676800"/>
          </a:xfrm>
        </p:spPr>
        <p:txBody>
          <a:bodyPr lIns="0" tIns="0" rIns="0" bIns="0" anchor="t">
            <a:normAutofit/>
          </a:bodyPr>
          <a:lstStyle>
            <a:lvl1pPr marL="0" indent="0" algn="l">
              <a:buNone/>
              <a:defRPr sz="1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Slide Number Placeholder 9"/>
          <p:cNvSpPr txBox="1">
            <a:spLocks/>
          </p:cNvSpPr>
          <p:nvPr/>
        </p:nvSpPr>
        <p:spPr>
          <a:xfrm>
            <a:off x="8536261" y="6408723"/>
            <a:ext cx="609976" cy="365125"/>
          </a:xfrm>
          <a:prstGeom prst="rect">
            <a:avLst/>
          </a:prstGeom>
        </p:spPr>
        <p:txBody>
          <a:bodyPr vert="horz" lIns="91440" tIns="45720" rIns="91440" bIns="45720" rtlCol="0" anchor="ctr"/>
          <a:lstStyle>
            <a:defPPr>
              <a:defRPr lang="en-US"/>
            </a:defPPr>
            <a:lvl1pPr marL="0" algn="r" defTabSz="914400" rtl="0" eaLnBrk="1" latinLnBrk="0" hangingPunct="1">
              <a:defRPr sz="1400" kern="1200">
                <a:solidFill>
                  <a:schemeClr val="tx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p>
        </p:txBody>
      </p:sp>
      <p:pic>
        <p:nvPicPr>
          <p:cNvPr id="7" name="Bild 2" descr="111004_EU-OSHA_PPT_Corporate logo.png"/>
          <p:cNvPicPr>
            <a:picLocks noChangeAspect="1"/>
          </p:cNvPicPr>
          <p:nvPr/>
        </p:nvPicPr>
        <p:blipFill>
          <a:blip r:embed="rId3" cstate="print"/>
          <a:srcRect/>
          <a:stretch>
            <a:fillRect/>
          </a:stretch>
        </p:blipFill>
        <p:spPr bwMode="auto">
          <a:xfrm>
            <a:off x="444500" y="5508625"/>
            <a:ext cx="1146175" cy="723900"/>
          </a:xfrm>
          <a:prstGeom prst="rect">
            <a:avLst/>
          </a:prstGeom>
          <a:noFill/>
          <a:ln w="9525">
            <a:noFill/>
            <a:miter lim="800000"/>
            <a:headEnd/>
            <a:tailEnd/>
          </a:ln>
        </p:spPr>
      </p:pic>
      <p:pic>
        <p:nvPicPr>
          <p:cNvPr id="9" name="Bild 4" descr="111004_EU-OSHA_PPT_EU logo.png"/>
          <p:cNvPicPr>
            <a:picLocks noChangeAspect="1"/>
          </p:cNvPicPr>
          <p:nvPr/>
        </p:nvPicPr>
        <p:blipFill>
          <a:blip r:embed="rId4" cstate="print"/>
          <a:srcRect/>
          <a:stretch>
            <a:fillRect/>
          </a:stretch>
        </p:blipFill>
        <p:spPr bwMode="auto">
          <a:xfrm>
            <a:off x="7652543" y="5908675"/>
            <a:ext cx="474663" cy="323850"/>
          </a:xfrm>
          <a:prstGeom prst="rect">
            <a:avLst/>
          </a:prstGeom>
          <a:noFill/>
          <a:ln w="9525">
            <a:noFill/>
            <a:miter lim="800000"/>
            <a:headEnd/>
            <a:tailEnd/>
          </a:ln>
        </p:spPr>
      </p:pic>
      <p:sp>
        <p:nvSpPr>
          <p:cNvPr id="10" name="Textplatzhalter 2"/>
          <p:cNvSpPr txBox="1">
            <a:spLocks/>
          </p:cNvSpPr>
          <p:nvPr/>
        </p:nvSpPr>
        <p:spPr>
          <a:xfrm>
            <a:off x="450850" y="6410325"/>
            <a:ext cx="7439025" cy="327025"/>
          </a:xfrm>
          <a:prstGeom prst="rect">
            <a:avLst/>
          </a:prstGeom>
        </p:spPr>
        <p:txBody>
          <a:bodyPr lIns="0" tIns="0" rIns="0" bIns="0" anchor="ctr" anchorCtr="0"/>
          <a:lstStyle>
            <a:lvl1pPr marL="0" indent="0" algn="l" defTabSz="914400" rtl="0" eaLnBrk="1" latinLnBrk="0" hangingPunct="1">
              <a:spcBef>
                <a:spcPts val="0"/>
              </a:spcBef>
              <a:buFont typeface="Arial" pitchFamily="34" charset="0"/>
              <a:buNone/>
              <a:defRPr sz="900" b="0" i="0" kern="1200" spc="30">
                <a:ln>
                  <a:noFill/>
                </a:ln>
                <a:solidFill>
                  <a:srgbClr val="003399"/>
                </a:solidFill>
                <a:latin typeface="Arial"/>
                <a:ea typeface="+mn-ea"/>
                <a:cs typeface="+mn-cs"/>
              </a:defRPr>
            </a:lvl1pPr>
            <a:lvl2pPr marL="457200" indent="0" algn="l"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pPr>
              <a:defRPr/>
            </a:pPr>
            <a:r>
              <a:rPr lang="en-GB" dirty="0" smtClean="0"/>
              <a:t>Safety and health at work is everyone’s concern. It’s good for you. It’s good for business.</a:t>
            </a:r>
            <a:endParaRPr lang="en-GB" dirty="0"/>
          </a:p>
        </p:txBody>
      </p:sp>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9144000" cy="3400425"/>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97668" y="-4762"/>
            <a:ext cx="951779" cy="6876000"/>
          </a:xfrm>
          <a:prstGeom prst="rect">
            <a:avLst/>
          </a:prstGeom>
        </p:spPr>
      </p:pic>
    </p:spTree>
    <p:extLst>
      <p:ext uri="{BB962C8B-B14F-4D97-AF65-F5344CB8AC3E}">
        <p14:creationId xmlns:p14="http://schemas.microsoft.com/office/powerpoint/2010/main" val="16174441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Image 3 Title Slide">
    <p:spTree>
      <p:nvGrpSpPr>
        <p:cNvPr id="1" name=""/>
        <p:cNvGrpSpPr/>
        <p:nvPr/>
      </p:nvGrpSpPr>
      <p:grpSpPr>
        <a:xfrm>
          <a:off x="0" y="0"/>
          <a:ext cx="0" cy="0"/>
          <a:chOff x="0" y="0"/>
          <a:chExt cx="0" cy="0"/>
        </a:xfrm>
      </p:grpSpPr>
      <p:pic>
        <p:nvPicPr>
          <p:cNvPr id="6" name="Bild 1" descr="111004_EU-OSHA_Corporate_PPT_cover.pn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a:xfrm>
            <a:off x="450000" y="3564000"/>
            <a:ext cx="7646400" cy="928800"/>
          </a:xfrm>
        </p:spPr>
        <p:txBody>
          <a:bodyPr lIns="0" tIns="0" rIns="0" bIns="0" anchor="t" anchorCtr="0"/>
          <a:lstStyle>
            <a:lvl1pPr algn="l">
              <a:defRPr sz="3200" b="1" i="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450000" y="4626000"/>
            <a:ext cx="7646400" cy="676800"/>
          </a:xfrm>
        </p:spPr>
        <p:txBody>
          <a:bodyPr lIns="0" tIns="0" rIns="0" bIns="0" anchor="t">
            <a:normAutofit/>
          </a:bodyPr>
          <a:lstStyle>
            <a:lvl1pPr marL="0" indent="0" algn="l">
              <a:buNone/>
              <a:defRPr sz="1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Slide Number Placeholder 9"/>
          <p:cNvSpPr txBox="1">
            <a:spLocks/>
          </p:cNvSpPr>
          <p:nvPr/>
        </p:nvSpPr>
        <p:spPr>
          <a:xfrm>
            <a:off x="8536261" y="6408723"/>
            <a:ext cx="609976" cy="365125"/>
          </a:xfrm>
          <a:prstGeom prst="rect">
            <a:avLst/>
          </a:prstGeom>
        </p:spPr>
        <p:txBody>
          <a:bodyPr vert="horz" lIns="91440" tIns="45720" rIns="91440" bIns="45720" rtlCol="0" anchor="ctr"/>
          <a:lstStyle>
            <a:defPPr>
              <a:defRPr lang="en-US"/>
            </a:defPPr>
            <a:lvl1pPr marL="0" algn="r" defTabSz="914400" rtl="0" eaLnBrk="1" latinLnBrk="0" hangingPunct="1">
              <a:defRPr sz="1400" kern="1200">
                <a:solidFill>
                  <a:schemeClr val="tx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p>
        </p:txBody>
      </p:sp>
      <p:pic>
        <p:nvPicPr>
          <p:cNvPr id="7" name="Bild 2" descr="111004_EU-OSHA_PPT_Corporate logo.png"/>
          <p:cNvPicPr>
            <a:picLocks noChangeAspect="1"/>
          </p:cNvPicPr>
          <p:nvPr/>
        </p:nvPicPr>
        <p:blipFill>
          <a:blip r:embed="rId3" cstate="print"/>
          <a:srcRect/>
          <a:stretch>
            <a:fillRect/>
          </a:stretch>
        </p:blipFill>
        <p:spPr bwMode="auto">
          <a:xfrm>
            <a:off x="444500" y="5508625"/>
            <a:ext cx="1146175" cy="723900"/>
          </a:xfrm>
          <a:prstGeom prst="rect">
            <a:avLst/>
          </a:prstGeom>
          <a:noFill/>
          <a:ln w="9525">
            <a:noFill/>
            <a:miter lim="800000"/>
            <a:headEnd/>
            <a:tailEnd/>
          </a:ln>
        </p:spPr>
      </p:pic>
      <p:pic>
        <p:nvPicPr>
          <p:cNvPr id="9" name="Bild 4" descr="111004_EU-OSHA_PPT_EU logo.png"/>
          <p:cNvPicPr>
            <a:picLocks noChangeAspect="1"/>
          </p:cNvPicPr>
          <p:nvPr/>
        </p:nvPicPr>
        <p:blipFill>
          <a:blip r:embed="rId4" cstate="print"/>
          <a:srcRect/>
          <a:stretch>
            <a:fillRect/>
          </a:stretch>
        </p:blipFill>
        <p:spPr bwMode="auto">
          <a:xfrm>
            <a:off x="7652543" y="5908675"/>
            <a:ext cx="474663" cy="323850"/>
          </a:xfrm>
          <a:prstGeom prst="rect">
            <a:avLst/>
          </a:prstGeom>
          <a:noFill/>
          <a:ln w="9525">
            <a:noFill/>
            <a:miter lim="800000"/>
            <a:headEnd/>
            <a:tailEnd/>
          </a:ln>
        </p:spPr>
      </p:pic>
      <p:sp>
        <p:nvSpPr>
          <p:cNvPr id="10" name="Textplatzhalter 2"/>
          <p:cNvSpPr txBox="1">
            <a:spLocks/>
          </p:cNvSpPr>
          <p:nvPr/>
        </p:nvSpPr>
        <p:spPr>
          <a:xfrm>
            <a:off x="450850" y="6410325"/>
            <a:ext cx="7439025" cy="327025"/>
          </a:xfrm>
          <a:prstGeom prst="rect">
            <a:avLst/>
          </a:prstGeom>
        </p:spPr>
        <p:txBody>
          <a:bodyPr lIns="0" tIns="0" rIns="0" bIns="0" anchor="ctr" anchorCtr="0"/>
          <a:lstStyle>
            <a:lvl1pPr marL="0" indent="0" algn="l" defTabSz="914400" rtl="0" eaLnBrk="1" latinLnBrk="0" hangingPunct="1">
              <a:spcBef>
                <a:spcPts val="0"/>
              </a:spcBef>
              <a:buFont typeface="Arial" pitchFamily="34" charset="0"/>
              <a:buNone/>
              <a:defRPr sz="900" b="0" i="0" kern="1200" spc="30">
                <a:ln>
                  <a:noFill/>
                </a:ln>
                <a:solidFill>
                  <a:srgbClr val="003399"/>
                </a:solidFill>
                <a:latin typeface="Arial"/>
                <a:ea typeface="+mn-ea"/>
                <a:cs typeface="+mn-cs"/>
              </a:defRPr>
            </a:lvl1pPr>
            <a:lvl2pPr marL="457200" indent="0" algn="l"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pPr>
              <a:defRPr/>
            </a:pPr>
            <a:r>
              <a:rPr lang="en-GB" dirty="0" smtClean="0"/>
              <a:t>Safety and health at work is everyone’s concern. It’s good for you. It’s good for business.</a:t>
            </a:r>
            <a:endParaRPr lang="en-GB" dirty="0"/>
          </a:p>
        </p:txBody>
      </p:sp>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9144000" cy="3400425"/>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97668" y="-4762"/>
            <a:ext cx="951779" cy="6876000"/>
          </a:xfrm>
          <a:prstGeom prst="rect">
            <a:avLst/>
          </a:prstGeom>
        </p:spPr>
      </p:pic>
    </p:spTree>
    <p:extLst>
      <p:ext uri="{BB962C8B-B14F-4D97-AF65-F5344CB8AC3E}">
        <p14:creationId xmlns:p14="http://schemas.microsoft.com/office/powerpoint/2010/main" val="13337091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Image 4 Title Slide">
    <p:spTree>
      <p:nvGrpSpPr>
        <p:cNvPr id="1" name=""/>
        <p:cNvGrpSpPr/>
        <p:nvPr/>
      </p:nvGrpSpPr>
      <p:grpSpPr>
        <a:xfrm>
          <a:off x="0" y="0"/>
          <a:ext cx="0" cy="0"/>
          <a:chOff x="0" y="0"/>
          <a:chExt cx="0" cy="0"/>
        </a:xfrm>
      </p:grpSpPr>
      <p:pic>
        <p:nvPicPr>
          <p:cNvPr id="6" name="Bild 1" descr="111004_EU-OSHA_Corporate_PPT_cover.png"/>
          <p:cNvPicPr>
            <a:picLocks noChangeAspect="1"/>
          </p:cNvPicPr>
          <p:nvPr/>
        </p:nvPicPr>
        <p:blipFill>
          <a:blip r:embed="rId2" cstate="print"/>
          <a:srcRect/>
          <a:stretch>
            <a:fillRect/>
          </a:stretch>
        </p:blipFill>
        <p:spPr bwMode="auto">
          <a:xfrm>
            <a:off x="2746" y="0"/>
            <a:ext cx="9144000" cy="6858000"/>
          </a:xfrm>
          <a:prstGeom prst="rect">
            <a:avLst/>
          </a:prstGeom>
          <a:noFill/>
          <a:ln w="9525">
            <a:noFill/>
            <a:miter lim="800000"/>
            <a:headEnd/>
            <a:tailEnd/>
          </a:ln>
        </p:spPr>
      </p:pic>
      <p:sp>
        <p:nvSpPr>
          <p:cNvPr id="2" name="Title 1"/>
          <p:cNvSpPr>
            <a:spLocks noGrp="1"/>
          </p:cNvSpPr>
          <p:nvPr>
            <p:ph type="title"/>
          </p:nvPr>
        </p:nvSpPr>
        <p:spPr>
          <a:xfrm>
            <a:off x="450000" y="3564000"/>
            <a:ext cx="7646400" cy="928800"/>
          </a:xfrm>
        </p:spPr>
        <p:txBody>
          <a:bodyPr lIns="0" tIns="0" rIns="0" bIns="0" anchor="t" anchorCtr="0"/>
          <a:lstStyle>
            <a:lvl1pPr algn="l">
              <a:defRPr sz="3200" b="1" i="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450000" y="4626000"/>
            <a:ext cx="7646400" cy="676800"/>
          </a:xfrm>
        </p:spPr>
        <p:txBody>
          <a:bodyPr lIns="0" tIns="0" rIns="0" bIns="0" anchor="t">
            <a:normAutofit/>
          </a:bodyPr>
          <a:lstStyle>
            <a:lvl1pPr marL="0" indent="0" algn="l">
              <a:buNone/>
              <a:defRPr sz="1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Slide Number Placeholder 9"/>
          <p:cNvSpPr txBox="1">
            <a:spLocks/>
          </p:cNvSpPr>
          <p:nvPr/>
        </p:nvSpPr>
        <p:spPr>
          <a:xfrm>
            <a:off x="8536261" y="6408723"/>
            <a:ext cx="609976" cy="365125"/>
          </a:xfrm>
          <a:prstGeom prst="rect">
            <a:avLst/>
          </a:prstGeom>
        </p:spPr>
        <p:txBody>
          <a:bodyPr vert="horz" lIns="91440" tIns="45720" rIns="91440" bIns="45720" rtlCol="0" anchor="ctr"/>
          <a:lstStyle>
            <a:defPPr>
              <a:defRPr lang="en-US"/>
            </a:defPPr>
            <a:lvl1pPr marL="0" algn="r" defTabSz="914400" rtl="0" eaLnBrk="1" latinLnBrk="0" hangingPunct="1">
              <a:defRPr sz="1400" kern="1200">
                <a:solidFill>
                  <a:schemeClr val="tx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p>
        </p:txBody>
      </p:sp>
      <p:pic>
        <p:nvPicPr>
          <p:cNvPr id="7" name="Bild 2" descr="111004_EU-OSHA_PPT_Corporate logo.png"/>
          <p:cNvPicPr>
            <a:picLocks noChangeAspect="1"/>
          </p:cNvPicPr>
          <p:nvPr/>
        </p:nvPicPr>
        <p:blipFill>
          <a:blip r:embed="rId3" cstate="print"/>
          <a:srcRect/>
          <a:stretch>
            <a:fillRect/>
          </a:stretch>
        </p:blipFill>
        <p:spPr bwMode="auto">
          <a:xfrm>
            <a:off x="444500" y="5508625"/>
            <a:ext cx="1146175" cy="723900"/>
          </a:xfrm>
          <a:prstGeom prst="rect">
            <a:avLst/>
          </a:prstGeom>
          <a:noFill/>
          <a:ln w="9525">
            <a:noFill/>
            <a:miter lim="800000"/>
            <a:headEnd/>
            <a:tailEnd/>
          </a:ln>
        </p:spPr>
      </p:pic>
      <p:pic>
        <p:nvPicPr>
          <p:cNvPr id="9" name="Bild 4" descr="111004_EU-OSHA_PPT_EU logo.png"/>
          <p:cNvPicPr>
            <a:picLocks noChangeAspect="1"/>
          </p:cNvPicPr>
          <p:nvPr/>
        </p:nvPicPr>
        <p:blipFill>
          <a:blip r:embed="rId4" cstate="print"/>
          <a:srcRect/>
          <a:stretch>
            <a:fillRect/>
          </a:stretch>
        </p:blipFill>
        <p:spPr bwMode="auto">
          <a:xfrm>
            <a:off x="7652543" y="5908675"/>
            <a:ext cx="474663" cy="323850"/>
          </a:xfrm>
          <a:prstGeom prst="rect">
            <a:avLst/>
          </a:prstGeom>
          <a:noFill/>
          <a:ln w="9525">
            <a:noFill/>
            <a:miter lim="800000"/>
            <a:headEnd/>
            <a:tailEnd/>
          </a:ln>
        </p:spPr>
      </p:pic>
      <p:sp>
        <p:nvSpPr>
          <p:cNvPr id="10" name="Textplatzhalter 2"/>
          <p:cNvSpPr txBox="1">
            <a:spLocks/>
          </p:cNvSpPr>
          <p:nvPr/>
        </p:nvSpPr>
        <p:spPr>
          <a:xfrm>
            <a:off x="450850" y="6410325"/>
            <a:ext cx="7439025" cy="327025"/>
          </a:xfrm>
          <a:prstGeom prst="rect">
            <a:avLst/>
          </a:prstGeom>
        </p:spPr>
        <p:txBody>
          <a:bodyPr lIns="0" tIns="0" rIns="0" bIns="0" anchor="ctr" anchorCtr="0"/>
          <a:lstStyle>
            <a:lvl1pPr marL="0" indent="0" algn="l" defTabSz="914400" rtl="0" eaLnBrk="1" latinLnBrk="0" hangingPunct="1">
              <a:spcBef>
                <a:spcPts val="0"/>
              </a:spcBef>
              <a:buFont typeface="Arial" pitchFamily="34" charset="0"/>
              <a:buNone/>
              <a:defRPr sz="900" b="0" i="0" kern="1200" spc="30">
                <a:ln>
                  <a:noFill/>
                </a:ln>
                <a:solidFill>
                  <a:srgbClr val="003399"/>
                </a:solidFill>
                <a:latin typeface="Arial"/>
                <a:ea typeface="+mn-ea"/>
                <a:cs typeface="+mn-cs"/>
              </a:defRPr>
            </a:lvl1pPr>
            <a:lvl2pPr marL="457200" indent="0" algn="l"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pPr>
              <a:defRPr/>
            </a:pPr>
            <a:r>
              <a:rPr lang="en-GB" dirty="0" smtClean="0"/>
              <a:t>Safety and health at work is everyone’s concern. It’s good for you. It’s good for business.</a:t>
            </a:r>
            <a:endParaRPr lang="en-GB" dirty="0"/>
          </a:p>
        </p:txBody>
      </p:sp>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9144000" cy="3400425"/>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97668" y="-4762"/>
            <a:ext cx="951779" cy="6876000"/>
          </a:xfrm>
          <a:prstGeom prst="rect">
            <a:avLst/>
          </a:prstGeom>
        </p:spPr>
      </p:pic>
    </p:spTree>
    <p:extLst>
      <p:ext uri="{BB962C8B-B14F-4D97-AF65-F5344CB8AC3E}">
        <p14:creationId xmlns:p14="http://schemas.microsoft.com/office/powerpoint/2010/main" val="24666599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0000" y="180000"/>
            <a:ext cx="7560000" cy="4896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49999" y="1115999"/>
            <a:ext cx="3600000" cy="4860000"/>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410000" y="1116000"/>
            <a:ext cx="3600000" cy="4860000"/>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1610804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0000" y="1116000"/>
            <a:ext cx="3600000" cy="540000"/>
          </a:xfrm>
        </p:spPr>
        <p:txBody>
          <a:bodyPr anchor="b">
            <a:noAutofit/>
          </a:bodyPr>
          <a:lstStyle>
            <a:lvl1pPr marL="0" indent="0">
              <a:buNone/>
              <a:defRPr sz="2000" b="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49999" y="1655999"/>
            <a:ext cx="3600000" cy="4320000"/>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410000" y="1116000"/>
            <a:ext cx="3600000" cy="540000"/>
          </a:xfrm>
        </p:spPr>
        <p:txBody>
          <a:bodyPr anchor="b">
            <a:noAutofit/>
          </a:bodyPr>
          <a:lstStyle>
            <a:lvl1pPr marL="0" indent="0">
              <a:buNone/>
              <a:defRPr sz="2000" b="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0000" y="1656000"/>
            <a:ext cx="3600000" cy="4320000"/>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615236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429700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image" Target="../media/image1.png"/><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theme" Target="../theme/theme2.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image" Target="../media/image2.png"/><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Bild 1" descr="111004_EU-OSHA_Corporate_PPT_inner slide.png"/>
          <p:cNvPicPr>
            <a:picLocks noChangeAspect="1"/>
          </p:cNvPicPr>
          <p:nvPr/>
        </p:nvPicPr>
        <p:blipFill>
          <a:blip r:embed="rId20" cstate="print"/>
          <a:srcRect/>
          <a:stretch>
            <a:fillRect/>
          </a:stretch>
        </p:blipFill>
        <p:spPr bwMode="auto">
          <a:xfrm>
            <a:off x="0" y="0"/>
            <a:ext cx="9144000" cy="6858000"/>
          </a:xfrm>
          <a:prstGeom prst="rect">
            <a:avLst/>
          </a:prstGeom>
          <a:noFill/>
          <a:ln w="9525">
            <a:noFill/>
            <a:miter lim="800000"/>
            <a:headEnd/>
            <a:tailEnd/>
          </a:ln>
        </p:spPr>
      </p:pic>
      <p:sp>
        <p:nvSpPr>
          <p:cNvPr id="2" name="Title Placeholder 1"/>
          <p:cNvSpPr>
            <a:spLocks noGrp="1"/>
          </p:cNvSpPr>
          <p:nvPr>
            <p:ph type="title"/>
          </p:nvPr>
        </p:nvSpPr>
        <p:spPr>
          <a:xfrm>
            <a:off x="450000" y="180000"/>
            <a:ext cx="7559873" cy="4896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0000" y="1116000"/>
            <a:ext cx="7560000" cy="4860000"/>
          </a:xfrm>
          <a:prstGeom prst="rect">
            <a:avLst/>
          </a:prstGeom>
        </p:spPr>
        <p:txBody>
          <a:bodyPr vert="horz" lIns="91440" tIns="45720" rIns="91440" bIns="45720" rtlCol="0" anchor="t" anchorCtr="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Bild 3" descr="111004_EU-OSHA_PPT_Corporate logo_inner slide.png"/>
          <p:cNvPicPr>
            <a:picLocks noChangeAspect="1"/>
          </p:cNvPicPr>
          <p:nvPr/>
        </p:nvPicPr>
        <p:blipFill>
          <a:blip r:embed="rId21" cstate="print"/>
          <a:srcRect/>
          <a:stretch>
            <a:fillRect/>
          </a:stretch>
        </p:blipFill>
        <p:spPr bwMode="auto">
          <a:xfrm>
            <a:off x="442913" y="6273800"/>
            <a:ext cx="946150" cy="311150"/>
          </a:xfrm>
          <a:prstGeom prst="rect">
            <a:avLst/>
          </a:prstGeom>
          <a:noFill/>
          <a:ln w="9525">
            <a:noFill/>
            <a:miter lim="800000"/>
            <a:headEnd/>
            <a:tailEnd/>
          </a:ln>
        </p:spPr>
      </p:pic>
      <p:sp>
        <p:nvSpPr>
          <p:cNvPr id="6" name="Rectangle 11"/>
          <p:cNvSpPr>
            <a:spLocks noChangeArrowheads="1"/>
          </p:cNvSpPr>
          <p:nvPr/>
        </p:nvSpPr>
        <p:spPr bwMode="auto">
          <a:xfrm>
            <a:off x="2268538" y="6477000"/>
            <a:ext cx="5830887" cy="104775"/>
          </a:xfrm>
          <a:prstGeom prst="rect">
            <a:avLst/>
          </a:prstGeom>
          <a:noFill/>
          <a:ln w="9525">
            <a:noFill/>
            <a:miter lim="800000"/>
            <a:headEnd/>
            <a:tailEnd/>
          </a:ln>
        </p:spPr>
        <p:txBody>
          <a:bodyPr lIns="0" tIns="0" rIns="0" bIns="0">
            <a:prstTxWarp prst="textNoShape">
              <a:avLst/>
            </a:prstTxWarp>
          </a:bodyPr>
          <a:lstStyle/>
          <a:p>
            <a:pPr algn="r">
              <a:lnSpc>
                <a:spcPct val="90000"/>
              </a:lnSpc>
              <a:spcBef>
                <a:spcPct val="30000"/>
              </a:spcBef>
              <a:buClr>
                <a:srgbClr val="00529F"/>
              </a:buClr>
              <a:defRPr/>
            </a:pPr>
            <a:r>
              <a:rPr lang="en-GB" sz="900" b="1" noProof="0" dirty="0" smtClean="0">
                <a:solidFill>
                  <a:schemeClr val="tx2"/>
                </a:solidFill>
                <a:latin typeface="Arial" charset="0"/>
                <a:ea typeface="ＭＳ Ｐゴシック" charset="-128"/>
                <a:cs typeface="ＭＳ Ｐゴシック" charset="-128"/>
              </a:rPr>
              <a:t>http://osha.europa.eu</a:t>
            </a:r>
            <a:endParaRPr lang="en-GB" sz="900" b="1" noProof="0" dirty="0">
              <a:solidFill>
                <a:schemeClr val="tx2"/>
              </a:solidFill>
              <a:latin typeface="Arial" charset="0"/>
              <a:ea typeface="ＭＳ Ｐゴシック" charset="-128"/>
              <a:cs typeface="ＭＳ Ｐゴシック" charset="-128"/>
            </a:endParaRPr>
          </a:p>
        </p:txBody>
      </p:sp>
      <p:sp>
        <p:nvSpPr>
          <p:cNvPr id="7" name="Slide Number Placeholder 9"/>
          <p:cNvSpPr txBox="1">
            <a:spLocks/>
          </p:cNvSpPr>
          <p:nvPr/>
        </p:nvSpPr>
        <p:spPr>
          <a:xfrm>
            <a:off x="8534024" y="6506215"/>
            <a:ext cx="609976" cy="365125"/>
          </a:xfrm>
          <a:prstGeom prst="rect">
            <a:avLst/>
          </a:prstGeom>
        </p:spPr>
        <p:txBody>
          <a:bodyPr vert="horz" lIns="91440" tIns="45720" rIns="91440" bIns="45720" rtlCol="0" anchor="ctr"/>
          <a:lstStyle>
            <a:defPPr>
              <a:defRPr lang="en-US"/>
            </a:defPPr>
            <a:lvl1pPr marL="0" algn="r" defTabSz="914400" rtl="0" eaLnBrk="1" latinLnBrk="0" hangingPunct="1">
              <a:defRPr sz="1400" kern="1200">
                <a:solidFill>
                  <a:schemeClr val="tx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A064B8-E15C-4A1C-8E7E-B0BD818D867C}" type="slidenum">
              <a:rPr lang="en-GB" sz="1000" baseline="0" smtClean="0"/>
              <a:pPr/>
              <a:t>‹N›</a:t>
            </a:fld>
            <a:endParaRPr lang="en-GB" sz="1000" baseline="0" dirty="0"/>
          </a:p>
        </p:txBody>
      </p:sp>
    </p:spTree>
    <p:extLst>
      <p:ext uri="{BB962C8B-B14F-4D97-AF65-F5344CB8AC3E}">
        <p14:creationId xmlns:p14="http://schemas.microsoft.com/office/powerpoint/2010/main" val="330249912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p:txStyles>
    <p:titleStyle>
      <a:lvl1pPr algn="l" defTabSz="457200" rtl="0" eaLnBrk="1" latinLnBrk="0" hangingPunct="1">
        <a:spcBef>
          <a:spcPct val="0"/>
        </a:spcBef>
        <a:buNone/>
        <a:defRPr sz="2400" b="1" i="0" kern="1200" baseline="0">
          <a:solidFill>
            <a:schemeClr val="tx2"/>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2000" indent="-252000" algn="l" defTabSz="457200" rtl="0" eaLnBrk="1" latinLnBrk="0" hangingPunct="1">
        <a:spcBef>
          <a:spcPts val="600"/>
        </a:spcBef>
        <a:spcAft>
          <a:spcPts val="0"/>
        </a:spcAft>
        <a:buClr>
          <a:schemeClr val="tx2"/>
        </a:buClr>
        <a:buFont typeface="Wingdings" pitchFamily="2" charset="2"/>
        <a:buChar char="§"/>
        <a:defRPr sz="1800" b="1" i="0" kern="1200" baseline="0">
          <a:solidFill>
            <a:schemeClr val="tx2"/>
          </a:solidFill>
          <a:latin typeface="+mn-lt"/>
          <a:ea typeface="+mn-ea"/>
          <a:cs typeface="+mn-cs"/>
        </a:defRPr>
      </a:lvl1pPr>
      <a:lvl2pPr marL="432000" indent="-180000" algn="l" defTabSz="457200" rtl="0" eaLnBrk="1" latinLnBrk="0" hangingPunct="1">
        <a:spcBef>
          <a:spcPts val="0"/>
        </a:spcBef>
        <a:spcAft>
          <a:spcPts val="0"/>
        </a:spcAft>
        <a:buClrTx/>
        <a:buFont typeface="Arial" pitchFamily="34" charset="0"/>
        <a:buChar char="•"/>
        <a:defRPr sz="1800" kern="1200" baseline="0">
          <a:solidFill>
            <a:schemeClr val="tx1"/>
          </a:solidFill>
          <a:latin typeface="+mn-lt"/>
          <a:ea typeface="+mn-ea"/>
          <a:cs typeface="+mn-cs"/>
        </a:defRPr>
      </a:lvl2pPr>
      <a:lvl3pPr marL="612000" indent="-180000" algn="l" defTabSz="457200" rtl="0" eaLnBrk="1" latinLnBrk="0" hangingPunct="1">
        <a:spcBef>
          <a:spcPts val="0"/>
        </a:spcBef>
        <a:spcAft>
          <a:spcPts val="0"/>
        </a:spcAft>
        <a:buClrTx/>
        <a:buFont typeface="Arial" pitchFamily="34" charset="0"/>
        <a:buChar char="−"/>
        <a:defRPr sz="1700" kern="1200" baseline="0">
          <a:solidFill>
            <a:schemeClr val="tx1"/>
          </a:solidFill>
          <a:latin typeface="+mn-lt"/>
          <a:ea typeface="+mn-ea"/>
          <a:cs typeface="+mn-cs"/>
        </a:defRPr>
      </a:lvl3pPr>
      <a:lvl4pPr marL="792000" indent="-180000" algn="l" defTabSz="457200" rtl="0" eaLnBrk="1" latinLnBrk="0" hangingPunct="1">
        <a:spcBef>
          <a:spcPts val="0"/>
        </a:spcBef>
        <a:spcAft>
          <a:spcPts val="0"/>
        </a:spcAft>
        <a:buClrTx/>
        <a:buFont typeface="Arial" pitchFamily="34" charset="0"/>
        <a:buChar char="•"/>
        <a:defRPr sz="1600" kern="1200" baseline="0">
          <a:solidFill>
            <a:schemeClr val="tx1"/>
          </a:solidFill>
          <a:latin typeface="+mn-lt"/>
          <a:ea typeface="+mn-ea"/>
          <a:cs typeface="+mn-cs"/>
        </a:defRPr>
      </a:lvl4pPr>
      <a:lvl5pPr marL="972000" indent="-180000" algn="l" defTabSz="457200" rtl="0" eaLnBrk="1" latinLnBrk="0" hangingPunct="1">
        <a:spcBef>
          <a:spcPts val="0"/>
        </a:spcBef>
        <a:spcAft>
          <a:spcPts val="0"/>
        </a:spcAft>
        <a:buClrTx/>
        <a:buFont typeface="Arial" pitchFamily="34" charset="0"/>
        <a:buChar char="−"/>
        <a:defRPr sz="1500" kern="1200" baseline="0">
          <a:solidFill>
            <a:schemeClr val="tx1"/>
          </a:solidFill>
          <a:latin typeface="+mn-lt"/>
          <a:ea typeface="+mn-ea"/>
          <a:cs typeface="+mn-cs"/>
        </a:defRPr>
      </a:lvl5pPr>
      <a:lvl6pPr marL="1257750" indent="-285750" algn="l" defTabSz="457200" rtl="0" eaLnBrk="1" latinLnBrk="0" hangingPunct="1">
        <a:spcBef>
          <a:spcPts val="0"/>
        </a:spcBef>
        <a:buFont typeface="Arial" pitchFamily="34" charset="0"/>
        <a:buChar char="•"/>
        <a:defRPr sz="1400" kern="1200" baseline="0">
          <a:solidFill>
            <a:schemeClr val="tx1"/>
          </a:solidFill>
          <a:latin typeface="+mn-lt"/>
          <a:ea typeface="+mn-ea"/>
          <a:cs typeface="+mn-cs"/>
        </a:defRPr>
      </a:lvl6pPr>
      <a:lvl7pPr marL="1332000" indent="-180000" algn="l" defTabSz="457200" rtl="0" eaLnBrk="1" latinLnBrk="0" hangingPunct="1">
        <a:spcBef>
          <a:spcPts val="0"/>
        </a:spcBef>
        <a:buFont typeface="Arial" pitchFamily="34" charset="0"/>
        <a:buChar char="−"/>
        <a:defRPr sz="1300" kern="1200" baseline="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Bild 1" descr="111004_EU-OSHA_Corporate_PPT_inner slide.png"/>
          <p:cNvPicPr>
            <a:picLocks noChangeAspect="1"/>
          </p:cNvPicPr>
          <p:nvPr/>
        </p:nvPicPr>
        <p:blipFill>
          <a:blip r:embed="rId18" cstate="print"/>
          <a:srcRect/>
          <a:stretch>
            <a:fillRect/>
          </a:stretch>
        </p:blipFill>
        <p:spPr bwMode="auto">
          <a:xfrm>
            <a:off x="0" y="0"/>
            <a:ext cx="9144000" cy="6858000"/>
          </a:xfrm>
          <a:prstGeom prst="rect">
            <a:avLst/>
          </a:prstGeom>
          <a:noFill/>
          <a:ln w="9525">
            <a:noFill/>
            <a:miter lim="800000"/>
            <a:headEnd/>
            <a:tailEnd/>
          </a:ln>
        </p:spPr>
      </p:pic>
      <p:sp>
        <p:nvSpPr>
          <p:cNvPr id="2" name="Title Placeholder 1"/>
          <p:cNvSpPr>
            <a:spLocks noGrp="1"/>
          </p:cNvSpPr>
          <p:nvPr>
            <p:ph type="title"/>
          </p:nvPr>
        </p:nvSpPr>
        <p:spPr>
          <a:xfrm>
            <a:off x="450000" y="180000"/>
            <a:ext cx="7559873" cy="4896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0000" y="1116000"/>
            <a:ext cx="7560000" cy="4860000"/>
          </a:xfrm>
          <a:prstGeom prst="rect">
            <a:avLst/>
          </a:prstGeom>
        </p:spPr>
        <p:txBody>
          <a:bodyPr vert="horz" lIns="91440" tIns="45720" rIns="91440" bIns="45720" rtlCol="0" anchor="t" anchorCtr="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Bild 3" descr="111004_EU-OSHA_PPT_Corporate logo_inner slide.png"/>
          <p:cNvPicPr>
            <a:picLocks noChangeAspect="1"/>
          </p:cNvPicPr>
          <p:nvPr/>
        </p:nvPicPr>
        <p:blipFill>
          <a:blip r:embed="rId19" cstate="print"/>
          <a:srcRect/>
          <a:stretch>
            <a:fillRect/>
          </a:stretch>
        </p:blipFill>
        <p:spPr bwMode="auto">
          <a:xfrm>
            <a:off x="442913" y="6273800"/>
            <a:ext cx="946150" cy="311150"/>
          </a:xfrm>
          <a:prstGeom prst="rect">
            <a:avLst/>
          </a:prstGeom>
          <a:noFill/>
          <a:ln w="9525">
            <a:noFill/>
            <a:miter lim="800000"/>
            <a:headEnd/>
            <a:tailEnd/>
          </a:ln>
        </p:spPr>
      </p:pic>
      <p:sp>
        <p:nvSpPr>
          <p:cNvPr id="6" name="Rectangle 11"/>
          <p:cNvSpPr>
            <a:spLocks noChangeArrowheads="1"/>
          </p:cNvSpPr>
          <p:nvPr/>
        </p:nvSpPr>
        <p:spPr bwMode="auto">
          <a:xfrm>
            <a:off x="2268538" y="6477000"/>
            <a:ext cx="5830887" cy="104775"/>
          </a:xfrm>
          <a:prstGeom prst="rect">
            <a:avLst/>
          </a:prstGeom>
          <a:noFill/>
          <a:ln w="9525">
            <a:noFill/>
            <a:miter lim="800000"/>
            <a:headEnd/>
            <a:tailEnd/>
          </a:ln>
        </p:spPr>
        <p:txBody>
          <a:bodyPr lIns="0" tIns="0" rIns="0" bIns="0">
            <a:prstTxWarp prst="textNoShape">
              <a:avLst/>
            </a:prstTxWarp>
          </a:bodyPr>
          <a:lstStyle/>
          <a:p>
            <a:pPr algn="r">
              <a:lnSpc>
                <a:spcPct val="90000"/>
              </a:lnSpc>
              <a:spcBef>
                <a:spcPct val="30000"/>
              </a:spcBef>
              <a:buClr>
                <a:srgbClr val="00529F"/>
              </a:buClr>
              <a:defRPr/>
            </a:pPr>
            <a:r>
              <a:rPr lang="en-GB" sz="900" b="1" dirty="0">
                <a:solidFill>
                  <a:srgbClr val="003399"/>
                </a:solidFill>
                <a:ea typeface="ＭＳ Ｐゴシック" charset="-128"/>
                <a:cs typeface="ＭＳ Ｐゴシック" charset="-128"/>
              </a:rPr>
              <a:t>http://osha.europa.eu</a:t>
            </a:r>
          </a:p>
        </p:txBody>
      </p:sp>
      <p:sp>
        <p:nvSpPr>
          <p:cNvPr id="7" name="Slide Number Placeholder 9"/>
          <p:cNvSpPr txBox="1">
            <a:spLocks/>
          </p:cNvSpPr>
          <p:nvPr/>
        </p:nvSpPr>
        <p:spPr>
          <a:xfrm>
            <a:off x="8534024" y="6506215"/>
            <a:ext cx="609976" cy="365125"/>
          </a:xfrm>
          <a:prstGeom prst="rect">
            <a:avLst/>
          </a:prstGeom>
        </p:spPr>
        <p:txBody>
          <a:bodyPr vert="horz" lIns="91440" tIns="45720" rIns="91440" bIns="45720" rtlCol="0" anchor="ctr"/>
          <a:lstStyle>
            <a:defPPr>
              <a:defRPr lang="en-US"/>
            </a:defPPr>
            <a:lvl1pPr marL="0" algn="r" defTabSz="914400" rtl="0" eaLnBrk="1" latinLnBrk="0" hangingPunct="1">
              <a:defRPr sz="1400" kern="1200">
                <a:solidFill>
                  <a:schemeClr val="tx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A064B8-E15C-4A1C-8E7E-B0BD818D867C}" type="slidenum">
              <a:rPr lang="en-GB" sz="1000" smtClean="0">
                <a:solidFill>
                  <a:srgbClr val="000000"/>
                </a:solidFill>
              </a:rPr>
              <a:pPr/>
              <a:t>‹N›</a:t>
            </a:fld>
            <a:endParaRPr lang="en-GB" sz="1000" dirty="0">
              <a:solidFill>
                <a:srgbClr val="000000"/>
              </a:solidFill>
            </a:endParaRPr>
          </a:p>
        </p:txBody>
      </p:sp>
    </p:spTree>
    <p:extLst>
      <p:ext uri="{BB962C8B-B14F-4D97-AF65-F5344CB8AC3E}">
        <p14:creationId xmlns:p14="http://schemas.microsoft.com/office/powerpoint/2010/main" val="152787251"/>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 id="2147483693" r:id="rId14"/>
    <p:sldLayoutId id="2147483694" r:id="rId15"/>
    <p:sldLayoutId id="2147483695" r:id="rId16"/>
  </p:sldLayoutIdLst>
  <p:txStyles>
    <p:titleStyle>
      <a:lvl1pPr algn="l" defTabSz="457200" rtl="0" eaLnBrk="1" latinLnBrk="0" hangingPunct="1">
        <a:spcBef>
          <a:spcPct val="0"/>
        </a:spcBef>
        <a:buNone/>
        <a:defRPr sz="2400" b="1" i="0" kern="1200" baseline="0">
          <a:solidFill>
            <a:schemeClr val="tx2"/>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2000" indent="-252000" algn="l" defTabSz="457200" rtl="0" eaLnBrk="1" latinLnBrk="0" hangingPunct="1">
        <a:spcBef>
          <a:spcPts val="600"/>
        </a:spcBef>
        <a:spcAft>
          <a:spcPts val="0"/>
        </a:spcAft>
        <a:buClr>
          <a:schemeClr val="tx2"/>
        </a:buClr>
        <a:buFont typeface="Wingdings" pitchFamily="2" charset="2"/>
        <a:buChar char="§"/>
        <a:defRPr sz="1800" b="1" i="0" kern="1200" baseline="0">
          <a:solidFill>
            <a:schemeClr val="tx2"/>
          </a:solidFill>
          <a:latin typeface="+mn-lt"/>
          <a:ea typeface="+mn-ea"/>
          <a:cs typeface="+mn-cs"/>
        </a:defRPr>
      </a:lvl1pPr>
      <a:lvl2pPr marL="432000" indent="-180000" algn="l" defTabSz="457200" rtl="0" eaLnBrk="1" latinLnBrk="0" hangingPunct="1">
        <a:spcBef>
          <a:spcPts val="0"/>
        </a:spcBef>
        <a:spcAft>
          <a:spcPts val="0"/>
        </a:spcAft>
        <a:buClrTx/>
        <a:buFont typeface="Arial" pitchFamily="34" charset="0"/>
        <a:buChar char="•"/>
        <a:defRPr sz="1800" kern="1200" baseline="0">
          <a:solidFill>
            <a:schemeClr val="tx1"/>
          </a:solidFill>
          <a:latin typeface="+mn-lt"/>
          <a:ea typeface="+mn-ea"/>
          <a:cs typeface="+mn-cs"/>
        </a:defRPr>
      </a:lvl2pPr>
      <a:lvl3pPr marL="612000" indent="-180000" algn="l" defTabSz="457200" rtl="0" eaLnBrk="1" latinLnBrk="0" hangingPunct="1">
        <a:spcBef>
          <a:spcPts val="0"/>
        </a:spcBef>
        <a:spcAft>
          <a:spcPts val="0"/>
        </a:spcAft>
        <a:buClrTx/>
        <a:buFont typeface="Arial" pitchFamily="34" charset="0"/>
        <a:buChar char="−"/>
        <a:defRPr sz="1700" kern="1200" baseline="0">
          <a:solidFill>
            <a:schemeClr val="tx1"/>
          </a:solidFill>
          <a:latin typeface="+mn-lt"/>
          <a:ea typeface="+mn-ea"/>
          <a:cs typeface="+mn-cs"/>
        </a:defRPr>
      </a:lvl3pPr>
      <a:lvl4pPr marL="792000" indent="-180000" algn="l" defTabSz="457200" rtl="0" eaLnBrk="1" latinLnBrk="0" hangingPunct="1">
        <a:spcBef>
          <a:spcPts val="0"/>
        </a:spcBef>
        <a:spcAft>
          <a:spcPts val="0"/>
        </a:spcAft>
        <a:buClrTx/>
        <a:buFont typeface="Arial" pitchFamily="34" charset="0"/>
        <a:buChar char="•"/>
        <a:defRPr sz="1600" kern="1200" baseline="0">
          <a:solidFill>
            <a:schemeClr val="tx1"/>
          </a:solidFill>
          <a:latin typeface="+mn-lt"/>
          <a:ea typeface="+mn-ea"/>
          <a:cs typeface="+mn-cs"/>
        </a:defRPr>
      </a:lvl4pPr>
      <a:lvl5pPr marL="972000" indent="-180000" algn="l" defTabSz="457200" rtl="0" eaLnBrk="1" latinLnBrk="0" hangingPunct="1">
        <a:spcBef>
          <a:spcPts val="0"/>
        </a:spcBef>
        <a:spcAft>
          <a:spcPts val="0"/>
        </a:spcAft>
        <a:buClrTx/>
        <a:buFont typeface="Arial" pitchFamily="34" charset="0"/>
        <a:buChar char="−"/>
        <a:defRPr sz="1500" kern="1200" baseline="0">
          <a:solidFill>
            <a:schemeClr val="tx1"/>
          </a:solidFill>
          <a:latin typeface="+mn-lt"/>
          <a:ea typeface="+mn-ea"/>
          <a:cs typeface="+mn-cs"/>
        </a:defRPr>
      </a:lvl5pPr>
      <a:lvl6pPr marL="1257750" indent="-285750" algn="l" defTabSz="457200" rtl="0" eaLnBrk="1" latinLnBrk="0" hangingPunct="1">
        <a:spcBef>
          <a:spcPts val="0"/>
        </a:spcBef>
        <a:buFont typeface="Arial" pitchFamily="34" charset="0"/>
        <a:buChar char="•"/>
        <a:defRPr sz="1400" kern="1200" baseline="0">
          <a:solidFill>
            <a:schemeClr val="tx1"/>
          </a:solidFill>
          <a:latin typeface="+mn-lt"/>
          <a:ea typeface="+mn-ea"/>
          <a:cs typeface="+mn-cs"/>
        </a:defRPr>
      </a:lvl6pPr>
      <a:lvl7pPr marL="1332000" indent="-180000" algn="l" defTabSz="457200" rtl="0" eaLnBrk="1" latinLnBrk="0" hangingPunct="1">
        <a:spcBef>
          <a:spcPts val="0"/>
        </a:spcBef>
        <a:buFont typeface="Arial" pitchFamily="34" charset="0"/>
        <a:buChar char="−"/>
        <a:defRPr sz="1300" kern="1200" baseline="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0.xml"/><Relationship Id="rId1" Type="http://schemas.openxmlformats.org/officeDocument/2006/relationships/themeOverride" Target="../theme/themeOverride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8" Type="http://schemas.openxmlformats.org/officeDocument/2006/relationships/image" Target="../media/image36.emf"/><Relationship Id="rId3" Type="http://schemas.openxmlformats.org/officeDocument/2006/relationships/oleObject" Target="../embeddings/oleObject1.bin"/><Relationship Id="rId7" Type="http://schemas.openxmlformats.org/officeDocument/2006/relationships/oleObject" Target="../embeddings/Microsoft_Excel_97-2003_Worksheet2.xls"/><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35.emf"/><Relationship Id="rId4" Type="http://schemas.openxmlformats.org/officeDocument/2006/relationships/oleObject" Target="../embeddings/Microsoft_Excel_97-2003_Worksheet1.xls"/></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5.xml"/></Relationships>
</file>

<file path=ppt/slides/_rels/slide2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8.xml"/><Relationship Id="rId1" Type="http://schemas.openxmlformats.org/officeDocument/2006/relationships/slideLayout" Target="../slideLayouts/slideLayout25.xml"/><Relationship Id="rId4" Type="http://schemas.openxmlformats.org/officeDocument/2006/relationships/chart" Target="../charts/chart3.xml"/></Relationships>
</file>

<file path=ppt/slides/_rels/slide2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9.xml"/><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33.xml"/><Relationship Id="rId1" Type="http://schemas.openxmlformats.org/officeDocument/2006/relationships/vmlDrawing" Target="../drawings/vmlDrawing2.vml"/><Relationship Id="rId5" Type="http://schemas.openxmlformats.org/officeDocument/2006/relationships/image" Target="../media/image39.emf"/><Relationship Id="rId4" Type="http://schemas.openxmlformats.org/officeDocument/2006/relationships/oleObject" Target="../embeddings/oleObject3.bin"/></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0.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34.xml"/><Relationship Id="rId1" Type="http://schemas.openxmlformats.org/officeDocument/2006/relationships/vmlDrawing" Target="../drawings/vmlDrawing3.vml"/><Relationship Id="rId6" Type="http://schemas.openxmlformats.org/officeDocument/2006/relationships/image" Target="../media/image40.emf"/><Relationship Id="rId5" Type="http://schemas.openxmlformats.org/officeDocument/2006/relationships/oleObject" Target="../embeddings/Microsoft_Excel_97-2003_Worksheet3.xls"/><Relationship Id="rId4" Type="http://schemas.openxmlformats.org/officeDocument/2006/relationships/oleObject" Target="../embeddings/oleObject4.bin"/></Relationships>
</file>

<file path=ppt/slides/_rels/slide3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4.xml"/><Relationship Id="rId1" Type="http://schemas.openxmlformats.org/officeDocument/2006/relationships/slideLayout" Target="../slideLayouts/slideLayout34.xml"/></Relationships>
</file>

<file path=ppt/slides/_rels/slide3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5.xml"/><Relationship Id="rId1" Type="http://schemas.openxmlformats.org/officeDocument/2006/relationships/slideLayout" Target="../slideLayouts/slideLayout2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43.jpeg"/><Relationship Id="rId4" Type="http://schemas.openxmlformats.org/officeDocument/2006/relationships/image" Target="../media/image42.jpeg"/></Relationships>
</file>

<file path=ppt/slides/_rels/slide39.xml.rels><?xml version="1.0" encoding="UTF-8" standalone="yes"?>
<Relationships xmlns="http://schemas.openxmlformats.org/package/2006/relationships"><Relationship Id="rId8" Type="http://schemas.openxmlformats.org/officeDocument/2006/relationships/image" Target="../media/image48.jpeg"/><Relationship Id="rId3" Type="http://schemas.openxmlformats.org/officeDocument/2006/relationships/image" Target="../media/image44.wmf"/><Relationship Id="rId7" Type="http://schemas.openxmlformats.org/officeDocument/2006/relationships/image" Target="../media/image47.jpe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hyperlink" Target="http://www.arbeitsinspektion.gv.at/ai/" TargetMode="External"/><Relationship Id="rId9" Type="http://schemas.openxmlformats.org/officeDocument/2006/relationships/hyperlink" Target="https://osha.europa.eu/en/seminars/seminar-on-women-at-work-raising-the-profile-of-women-and-occupational-safety-and-health-osh"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hyperlink" Target="https://osha.europa.eu/en/publications/reports/summary-new-risks-trends-osh-women/view" TargetMode="External"/><Relationship Id="rId5" Type="http://schemas.openxmlformats.org/officeDocument/2006/relationships/image" Target="../media/image54.jpeg"/><Relationship Id="rId4" Type="http://schemas.openxmlformats.org/officeDocument/2006/relationships/image" Target="../media/image53.jpeg"/></Relationships>
</file>

<file path=ppt/slides/_rels/slide43.xml.rels><?xml version="1.0" encoding="UTF-8" standalone="yes"?>
<Relationships xmlns="http://schemas.openxmlformats.org/package/2006/relationships"><Relationship Id="rId3" Type="http://schemas.openxmlformats.org/officeDocument/2006/relationships/hyperlink" Target="http://osha.europa.eu/en/teaser/euosha_present_recent_research_women_work_xix_osh_world_congress_on_safety_and_health_at_work"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35.xml"/><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8" Type="http://schemas.openxmlformats.org/officeDocument/2006/relationships/image" Target="../media/image60.jpeg"/><Relationship Id="rId3" Type="http://schemas.openxmlformats.org/officeDocument/2006/relationships/hyperlink" Target="http://osha.europa.eu/en/priority_groups/gender" TargetMode="External"/><Relationship Id="rId7" Type="http://schemas.openxmlformats.org/officeDocument/2006/relationships/image" Target="../media/image59.jpe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58.jpeg"/><Relationship Id="rId5" Type="http://schemas.openxmlformats.org/officeDocument/2006/relationships/image" Target="../media/image57.jpeg"/><Relationship Id="rId4" Type="http://schemas.openxmlformats.org/officeDocument/2006/relationships/image" Target="../media/image56.jpeg"/><Relationship Id="rId9" Type="http://schemas.openxmlformats.org/officeDocument/2006/relationships/image" Target="../media/image61.jpeg"/></Relationships>
</file>

<file path=ppt/slides/_rels/slide5.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hyperlink" Target="http://osha.europa.eu/en/publications/publications-overview?Subject:list=gender" TargetMode="External"/><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hyperlink" Target="http://osha.europa.eu/en/priority_groups/gender" TargetMode="External"/><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5" Type="http://schemas.openxmlformats.org/officeDocument/2006/relationships/image" Target="../media/image23.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 Id="rId14" Type="http://schemas.openxmlformats.org/officeDocument/2006/relationships/image" Target="../media/image22.png"/></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https://osha.europa.eu/en/publications/reports/new-risks-and-trends-in-the-safety-and-health-of-women-at-work/view" TargetMode="External"/><Relationship Id="rId4" Type="http://schemas.openxmlformats.org/officeDocument/2006/relationships/image" Target="../media/image26.png"/></Relationships>
</file>

<file path=ppt/slides/_rels/slide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000" y="3564000"/>
            <a:ext cx="8370472" cy="928800"/>
          </a:xfrm>
        </p:spPr>
        <p:txBody>
          <a:bodyPr/>
          <a:lstStyle/>
          <a:p>
            <a:r>
              <a:rPr lang="en-US" sz="2800" dirty="0" smtClean="0"/>
              <a:t/>
            </a:r>
            <a:br>
              <a:rPr lang="en-US" sz="2800" dirty="0" smtClean="0"/>
            </a:br>
            <a:r>
              <a:rPr lang="en-US" sz="2800" dirty="0" smtClean="0"/>
              <a:t>Gender </a:t>
            </a:r>
            <a:r>
              <a:rPr lang="en-US" sz="2800" dirty="0"/>
              <a:t>at work and varying forms of exposure</a:t>
            </a:r>
            <a:endParaRPr lang="en-GB" sz="2800" dirty="0"/>
          </a:p>
        </p:txBody>
      </p:sp>
      <p:sp>
        <p:nvSpPr>
          <p:cNvPr id="3" name="Subtitle 2"/>
          <p:cNvSpPr>
            <a:spLocks noGrp="1"/>
          </p:cNvSpPr>
          <p:nvPr>
            <p:ph type="subTitle" idx="10"/>
          </p:nvPr>
        </p:nvSpPr>
        <p:spPr/>
        <p:txBody>
          <a:bodyPr/>
          <a:lstStyle/>
          <a:p>
            <a:r>
              <a:rPr lang="en-GB" dirty="0" err="1" smtClean="0"/>
              <a:t>Elke</a:t>
            </a:r>
            <a:r>
              <a:rPr lang="en-GB" dirty="0" smtClean="0"/>
              <a:t> Schneider, Prevention and Research unit, EU-OSHA</a:t>
            </a:r>
          </a:p>
          <a:p>
            <a:r>
              <a:rPr lang="en-GB" dirty="0" smtClean="0"/>
              <a:t>ETUI conference Women´s health and work, 5</a:t>
            </a:r>
            <a:r>
              <a:rPr lang="en-GB" baseline="30000" dirty="0" smtClean="0"/>
              <a:t>th</a:t>
            </a:r>
            <a:r>
              <a:rPr lang="en-GB" dirty="0" smtClean="0"/>
              <a:t> March 2015</a:t>
            </a:r>
            <a:endParaRPr lang="en-GB" dirty="0"/>
          </a:p>
        </p:txBody>
      </p:sp>
    </p:spTree>
    <p:extLst>
      <p:ext uri="{BB962C8B-B14F-4D97-AF65-F5344CB8AC3E}">
        <p14:creationId xmlns:p14="http://schemas.microsoft.com/office/powerpoint/2010/main" val="32257206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p:txBody>
          <a:bodyPr/>
          <a:lstStyle/>
          <a:p>
            <a:r>
              <a:rPr lang="de-AT"/>
              <a:t>Recent trends</a:t>
            </a:r>
          </a:p>
        </p:txBody>
      </p:sp>
      <p:sp>
        <p:nvSpPr>
          <p:cNvPr id="124931" name="Rectangle 3"/>
          <p:cNvSpPr>
            <a:spLocks noGrp="1" noChangeArrowheads="1"/>
          </p:cNvSpPr>
          <p:nvPr>
            <p:ph type="body" idx="1"/>
          </p:nvPr>
        </p:nvSpPr>
        <p:spPr>
          <a:xfrm>
            <a:off x="537840" y="1841642"/>
            <a:ext cx="8281987" cy="4824958"/>
          </a:xfrm>
        </p:spPr>
        <p:txBody>
          <a:bodyPr/>
          <a:lstStyle/>
          <a:p>
            <a:pPr algn="just">
              <a:spcBef>
                <a:spcPct val="0"/>
              </a:spcBef>
            </a:pPr>
            <a:r>
              <a:rPr lang="de-AT" sz="1600" b="0" dirty="0"/>
              <a:t>Women still </a:t>
            </a:r>
            <a:r>
              <a:rPr lang="de-AT" sz="1600" b="0" dirty="0" err="1"/>
              <a:t>work</a:t>
            </a:r>
            <a:r>
              <a:rPr lang="de-AT" sz="1600" b="0" dirty="0"/>
              <a:t> </a:t>
            </a:r>
            <a:r>
              <a:rPr lang="de-AT" sz="1600" dirty="0" err="1"/>
              <a:t>mainly</a:t>
            </a:r>
            <a:r>
              <a:rPr lang="de-AT" sz="1600" dirty="0"/>
              <a:t> in </a:t>
            </a:r>
            <a:r>
              <a:rPr lang="de-AT" sz="1600" dirty="0" err="1"/>
              <a:t>services</a:t>
            </a:r>
            <a:r>
              <a:rPr lang="de-AT" sz="1600" dirty="0"/>
              <a:t>, </a:t>
            </a:r>
            <a:r>
              <a:rPr lang="de-AT" sz="1600" dirty="0" err="1"/>
              <a:t>segregation</a:t>
            </a:r>
            <a:r>
              <a:rPr lang="de-AT" sz="1600" dirty="0"/>
              <a:t> </a:t>
            </a:r>
            <a:r>
              <a:rPr lang="de-AT" sz="1600" dirty="0" err="1"/>
              <a:t>continues</a:t>
            </a:r>
            <a:endParaRPr lang="de-AT" sz="1600" b="0" dirty="0"/>
          </a:p>
          <a:p>
            <a:pPr algn="just">
              <a:spcBef>
                <a:spcPct val="0"/>
              </a:spcBef>
            </a:pPr>
            <a:r>
              <a:rPr lang="de-AT" sz="1600" dirty="0" err="1"/>
              <a:t>Increases</a:t>
            </a:r>
            <a:r>
              <a:rPr lang="de-AT" sz="1600" dirty="0"/>
              <a:t> in </a:t>
            </a:r>
            <a:r>
              <a:rPr lang="de-AT" sz="1600" dirty="0" err="1"/>
              <a:t>part</a:t>
            </a:r>
            <a:r>
              <a:rPr lang="de-AT" sz="1600" dirty="0"/>
              <a:t>-time </a:t>
            </a:r>
            <a:r>
              <a:rPr lang="de-AT" sz="1600" dirty="0" err="1"/>
              <a:t>work</a:t>
            </a:r>
            <a:r>
              <a:rPr lang="de-AT" sz="1600" dirty="0"/>
              <a:t> </a:t>
            </a:r>
            <a:r>
              <a:rPr lang="de-AT" sz="1600" dirty="0" err="1"/>
              <a:t>and</a:t>
            </a:r>
            <a:r>
              <a:rPr lang="de-AT" sz="1600" dirty="0"/>
              <a:t> mini-jobs</a:t>
            </a:r>
            <a:r>
              <a:rPr lang="de-AT" sz="1600" b="0" dirty="0"/>
              <a:t>, </a:t>
            </a:r>
            <a:r>
              <a:rPr lang="de-AT" sz="1600" dirty="0"/>
              <a:t>multiple </a:t>
            </a:r>
            <a:r>
              <a:rPr lang="de-AT" sz="1600" dirty="0" err="1"/>
              <a:t>employment</a:t>
            </a:r>
            <a:endParaRPr lang="de-AT" sz="1600" dirty="0"/>
          </a:p>
          <a:p>
            <a:pPr algn="just">
              <a:spcBef>
                <a:spcPct val="0"/>
              </a:spcBef>
            </a:pPr>
            <a:r>
              <a:rPr lang="de-AT" sz="1600" dirty="0"/>
              <a:t>In</a:t>
            </a:r>
            <a:r>
              <a:rPr lang="en-GB" sz="1600" dirty="0"/>
              <a:t>creases in </a:t>
            </a:r>
            <a:r>
              <a:rPr lang="en-GB" sz="1600" dirty="0" smtClean="0"/>
              <a:t>employment and activity</a:t>
            </a:r>
            <a:r>
              <a:rPr lang="en-GB" sz="1600" b="0" dirty="0" smtClean="0"/>
              <a:t> </a:t>
            </a:r>
            <a:r>
              <a:rPr lang="en-GB" sz="1600" dirty="0"/>
              <a:t>highest</a:t>
            </a:r>
            <a:r>
              <a:rPr lang="en-GB" sz="1600" b="0" dirty="0"/>
              <a:t> for women </a:t>
            </a:r>
            <a:r>
              <a:rPr lang="en-GB" sz="1600" dirty="0"/>
              <a:t>aged 55-64</a:t>
            </a:r>
            <a:endParaRPr lang="de-AT" sz="1600" dirty="0"/>
          </a:p>
          <a:p>
            <a:pPr algn="just">
              <a:spcBef>
                <a:spcPct val="0"/>
              </a:spcBef>
            </a:pPr>
            <a:r>
              <a:rPr lang="de-AT" sz="1600" dirty="0" err="1"/>
              <a:t>Older</a:t>
            </a:r>
            <a:r>
              <a:rPr lang="de-AT" sz="1600" dirty="0"/>
              <a:t> </a:t>
            </a:r>
            <a:r>
              <a:rPr lang="de-AT" sz="1600" dirty="0" err="1"/>
              <a:t>women</a:t>
            </a:r>
            <a:r>
              <a:rPr lang="de-AT" sz="1600" b="0" dirty="0"/>
              <a:t> </a:t>
            </a:r>
            <a:r>
              <a:rPr lang="de-AT" sz="1600" b="0" dirty="0" err="1"/>
              <a:t>work</a:t>
            </a:r>
            <a:r>
              <a:rPr lang="de-AT" sz="1600" b="0" dirty="0"/>
              <a:t> </a:t>
            </a:r>
            <a:r>
              <a:rPr lang="de-AT" sz="1600" b="0" dirty="0" err="1"/>
              <a:t>more</a:t>
            </a:r>
            <a:r>
              <a:rPr lang="de-AT" sz="1600" b="0" dirty="0"/>
              <a:t> in </a:t>
            </a:r>
            <a:r>
              <a:rPr lang="de-AT" sz="1600" b="0" dirty="0" err="1"/>
              <a:t>education</a:t>
            </a:r>
            <a:r>
              <a:rPr lang="de-AT" sz="1600" b="0" dirty="0"/>
              <a:t>, </a:t>
            </a:r>
            <a:r>
              <a:rPr lang="de-AT" sz="1600" b="0" dirty="0" err="1"/>
              <a:t>health</a:t>
            </a:r>
            <a:r>
              <a:rPr lang="de-AT" sz="1600" b="0" dirty="0"/>
              <a:t> </a:t>
            </a:r>
            <a:r>
              <a:rPr lang="de-AT" sz="1600" b="0" dirty="0" err="1"/>
              <a:t>and</a:t>
            </a:r>
            <a:r>
              <a:rPr lang="de-AT" sz="1600" b="0" dirty="0"/>
              <a:t> </a:t>
            </a:r>
            <a:r>
              <a:rPr lang="de-AT" sz="1600" b="0" dirty="0" err="1"/>
              <a:t>social</a:t>
            </a:r>
            <a:r>
              <a:rPr lang="de-AT" sz="1600" b="0" dirty="0"/>
              <a:t> </a:t>
            </a:r>
            <a:r>
              <a:rPr lang="de-AT" sz="1600" b="0" dirty="0" err="1"/>
              <a:t>work</a:t>
            </a:r>
            <a:r>
              <a:rPr lang="de-AT" sz="1600" b="0" dirty="0"/>
              <a:t> </a:t>
            </a:r>
            <a:r>
              <a:rPr lang="de-AT" sz="1600" b="0" dirty="0" err="1"/>
              <a:t>and</a:t>
            </a:r>
            <a:r>
              <a:rPr lang="de-AT" sz="1600" b="0" dirty="0"/>
              <a:t> </a:t>
            </a:r>
            <a:r>
              <a:rPr lang="de-AT" sz="1600" b="0" dirty="0" err="1"/>
              <a:t>public</a:t>
            </a:r>
            <a:r>
              <a:rPr lang="de-AT" sz="1600" b="0" dirty="0"/>
              <a:t> </a:t>
            </a:r>
            <a:r>
              <a:rPr lang="de-AT" sz="1600" b="0" dirty="0" err="1"/>
              <a:t>administration</a:t>
            </a:r>
            <a:r>
              <a:rPr lang="de-AT" sz="1600" b="0" dirty="0"/>
              <a:t>, </a:t>
            </a:r>
            <a:r>
              <a:rPr lang="de-AT" sz="1600" dirty="0" err="1"/>
              <a:t>younger</a:t>
            </a:r>
            <a:r>
              <a:rPr lang="de-AT" sz="1600" dirty="0"/>
              <a:t> </a:t>
            </a:r>
            <a:r>
              <a:rPr lang="de-AT" sz="1600" dirty="0" err="1"/>
              <a:t>women</a:t>
            </a:r>
            <a:r>
              <a:rPr lang="de-AT" sz="1600" b="0" dirty="0"/>
              <a:t> </a:t>
            </a:r>
            <a:r>
              <a:rPr lang="de-AT" sz="1600" b="0" dirty="0" err="1"/>
              <a:t>more</a:t>
            </a:r>
            <a:r>
              <a:rPr lang="de-AT" sz="1600" b="0" dirty="0"/>
              <a:t> in HORECA </a:t>
            </a:r>
            <a:r>
              <a:rPr lang="de-AT" sz="1600" b="0" dirty="0" err="1"/>
              <a:t>and</a:t>
            </a:r>
            <a:r>
              <a:rPr lang="de-AT" sz="1600" b="0" dirty="0"/>
              <a:t> </a:t>
            </a:r>
            <a:r>
              <a:rPr lang="de-AT" sz="1600" b="0" dirty="0" err="1"/>
              <a:t>retail</a:t>
            </a:r>
            <a:r>
              <a:rPr lang="de-AT" sz="1600" b="0" dirty="0"/>
              <a:t> </a:t>
            </a:r>
          </a:p>
          <a:p>
            <a:pPr algn="just">
              <a:spcBef>
                <a:spcPct val="0"/>
              </a:spcBef>
            </a:pPr>
            <a:r>
              <a:rPr lang="de-AT" sz="1600" dirty="0" err="1"/>
              <a:t>Female</a:t>
            </a:r>
            <a:r>
              <a:rPr lang="de-AT" sz="1600" dirty="0"/>
              <a:t> </a:t>
            </a:r>
            <a:r>
              <a:rPr lang="de-AT" sz="1600" dirty="0" err="1"/>
              <a:t>workforce</a:t>
            </a:r>
            <a:r>
              <a:rPr lang="de-AT" sz="1600" dirty="0"/>
              <a:t> </a:t>
            </a:r>
            <a:r>
              <a:rPr lang="de-AT" sz="1600" dirty="0" err="1"/>
              <a:t>ageing</a:t>
            </a:r>
            <a:r>
              <a:rPr lang="de-AT" sz="1600" dirty="0"/>
              <a:t> in </a:t>
            </a:r>
            <a:r>
              <a:rPr lang="de-AT" sz="1600" dirty="0" err="1"/>
              <a:t>some</a:t>
            </a:r>
            <a:r>
              <a:rPr lang="de-AT" sz="1600" dirty="0"/>
              <a:t> </a:t>
            </a:r>
            <a:r>
              <a:rPr lang="de-AT" sz="1600" dirty="0" err="1"/>
              <a:t>sectors</a:t>
            </a:r>
            <a:r>
              <a:rPr lang="de-AT" sz="1600" b="0" dirty="0"/>
              <a:t> – </a:t>
            </a:r>
            <a:r>
              <a:rPr lang="de-AT" sz="1600" b="0" dirty="0" err="1"/>
              <a:t>manufacturing</a:t>
            </a:r>
            <a:r>
              <a:rPr lang="de-AT" sz="1600" b="0" dirty="0"/>
              <a:t>, </a:t>
            </a:r>
            <a:r>
              <a:rPr lang="de-AT" sz="1600" b="0" dirty="0" err="1" smtClean="0"/>
              <a:t>agriculture</a:t>
            </a:r>
            <a:r>
              <a:rPr lang="de-AT" sz="1600" b="0" dirty="0" smtClean="0"/>
              <a:t>, </a:t>
            </a:r>
            <a:r>
              <a:rPr lang="de-AT" sz="1600" b="0" dirty="0" err="1" smtClean="0"/>
              <a:t>health</a:t>
            </a:r>
            <a:r>
              <a:rPr lang="de-AT" sz="1600" b="0" dirty="0" smtClean="0"/>
              <a:t> </a:t>
            </a:r>
            <a:r>
              <a:rPr lang="de-AT" sz="1600" b="0" dirty="0" err="1" smtClean="0"/>
              <a:t>care</a:t>
            </a:r>
            <a:r>
              <a:rPr lang="de-AT" sz="1600" b="0" dirty="0" smtClean="0"/>
              <a:t>, </a:t>
            </a:r>
            <a:r>
              <a:rPr lang="de-AT" sz="1600" b="0" dirty="0" err="1" smtClean="0"/>
              <a:t>education</a:t>
            </a:r>
            <a:endParaRPr lang="de-AT" sz="1600" b="0" dirty="0"/>
          </a:p>
          <a:p>
            <a:pPr algn="just">
              <a:spcBef>
                <a:spcPct val="0"/>
              </a:spcBef>
            </a:pPr>
            <a:r>
              <a:rPr lang="de-AT" sz="1600" b="0" dirty="0" err="1"/>
              <a:t>Increase</a:t>
            </a:r>
            <a:r>
              <a:rPr lang="de-AT" sz="1600" dirty="0"/>
              <a:t> in informal </a:t>
            </a:r>
            <a:r>
              <a:rPr lang="de-AT" sz="1600" dirty="0" err="1"/>
              <a:t>work</a:t>
            </a:r>
            <a:r>
              <a:rPr lang="de-AT" sz="1600" b="0" dirty="0"/>
              <a:t>, </a:t>
            </a:r>
            <a:r>
              <a:rPr lang="de-AT" sz="1600" b="0" dirty="0" err="1"/>
              <a:t>home</a:t>
            </a:r>
            <a:r>
              <a:rPr lang="de-AT" sz="1600" b="0" dirty="0"/>
              <a:t>/</a:t>
            </a:r>
            <a:r>
              <a:rPr lang="de-AT" sz="1600" b="0" dirty="0" err="1"/>
              <a:t>domestic</a:t>
            </a:r>
            <a:r>
              <a:rPr lang="de-AT" sz="1600" b="0" dirty="0"/>
              <a:t> </a:t>
            </a:r>
            <a:r>
              <a:rPr lang="de-AT" sz="1600" b="0" dirty="0" err="1"/>
              <a:t>services</a:t>
            </a:r>
            <a:r>
              <a:rPr lang="de-AT" sz="1600" b="0" dirty="0"/>
              <a:t>, </a:t>
            </a:r>
            <a:r>
              <a:rPr lang="de-AT" sz="1600" b="0" dirty="0" err="1"/>
              <a:t>difficult</a:t>
            </a:r>
            <a:r>
              <a:rPr lang="de-AT" sz="1600" b="0" dirty="0"/>
              <a:t> </a:t>
            </a:r>
            <a:r>
              <a:rPr lang="de-AT" sz="1600" b="0" dirty="0" err="1"/>
              <a:t>access</a:t>
            </a:r>
            <a:r>
              <a:rPr lang="de-AT" sz="1600" b="0" dirty="0"/>
              <a:t> </a:t>
            </a:r>
            <a:r>
              <a:rPr lang="de-AT" sz="1600" b="0" dirty="0" err="1"/>
              <a:t>for</a:t>
            </a:r>
            <a:r>
              <a:rPr lang="de-AT" sz="1600" b="0" dirty="0"/>
              <a:t> </a:t>
            </a:r>
            <a:r>
              <a:rPr lang="de-AT" sz="1600" b="0" dirty="0" err="1"/>
              <a:t>authorities</a:t>
            </a:r>
            <a:endParaRPr lang="de-AT" sz="1600" b="0" dirty="0"/>
          </a:p>
          <a:p>
            <a:pPr algn="just">
              <a:spcBef>
                <a:spcPct val="0"/>
              </a:spcBef>
            </a:pPr>
            <a:r>
              <a:rPr lang="de-AT" sz="1600" dirty="0" err="1"/>
              <a:t>Exposure</a:t>
            </a:r>
            <a:r>
              <a:rPr lang="de-AT" sz="1600" dirty="0"/>
              <a:t> </a:t>
            </a:r>
            <a:r>
              <a:rPr lang="de-AT" sz="1600" dirty="0" err="1"/>
              <a:t>to</a:t>
            </a:r>
            <a:r>
              <a:rPr lang="de-AT" sz="1600" dirty="0"/>
              <a:t> </a:t>
            </a:r>
            <a:r>
              <a:rPr lang="de-AT" sz="1600" dirty="0" err="1"/>
              <a:t>violence</a:t>
            </a:r>
            <a:r>
              <a:rPr lang="de-AT" sz="1600" b="0" dirty="0"/>
              <a:t> </a:t>
            </a:r>
            <a:r>
              <a:rPr lang="de-AT" sz="1600" b="0" dirty="0" err="1">
                <a:sym typeface="Wingdings" pitchFamily="2" charset="2"/>
              </a:rPr>
              <a:t>increasing</a:t>
            </a:r>
            <a:endParaRPr lang="de-AT" sz="1600" b="0" dirty="0">
              <a:sym typeface="Wingdings" pitchFamily="2" charset="2"/>
            </a:endParaRPr>
          </a:p>
          <a:p>
            <a:pPr algn="just">
              <a:spcBef>
                <a:spcPct val="0"/>
              </a:spcBef>
            </a:pPr>
            <a:r>
              <a:rPr lang="de-AT" sz="1600" dirty="0" err="1"/>
              <a:t>Musculoskeletal</a:t>
            </a:r>
            <a:r>
              <a:rPr lang="de-AT" sz="1600" dirty="0"/>
              <a:t> </a:t>
            </a:r>
            <a:r>
              <a:rPr lang="de-AT" sz="1600" dirty="0" err="1"/>
              <a:t>disorders</a:t>
            </a:r>
            <a:r>
              <a:rPr lang="de-AT" sz="1600" dirty="0"/>
              <a:t> </a:t>
            </a:r>
            <a:r>
              <a:rPr lang="de-AT" sz="1600" dirty="0" err="1"/>
              <a:t>and</a:t>
            </a:r>
            <a:r>
              <a:rPr lang="de-AT" sz="1600" dirty="0"/>
              <a:t> mental </a:t>
            </a:r>
            <a:r>
              <a:rPr lang="de-AT" sz="1600" dirty="0" err="1"/>
              <a:t>health</a:t>
            </a:r>
            <a:r>
              <a:rPr lang="de-AT" sz="1600" dirty="0"/>
              <a:t> </a:t>
            </a:r>
            <a:r>
              <a:rPr lang="de-AT" sz="1600" dirty="0" err="1"/>
              <a:t>problems</a:t>
            </a:r>
            <a:r>
              <a:rPr lang="de-AT" sz="1600" b="0" dirty="0"/>
              <a:t> </a:t>
            </a:r>
            <a:r>
              <a:rPr lang="de-AT" sz="1600" b="0" dirty="0" err="1"/>
              <a:t>increasing</a:t>
            </a:r>
            <a:endParaRPr lang="de-AT" sz="1600" b="0" dirty="0"/>
          </a:p>
          <a:p>
            <a:pPr algn="just">
              <a:spcBef>
                <a:spcPct val="0"/>
              </a:spcBef>
            </a:pPr>
            <a:r>
              <a:rPr lang="de-AT" sz="1600" b="0" dirty="0" err="1"/>
              <a:t>Women´s</a:t>
            </a:r>
            <a:r>
              <a:rPr lang="de-AT" sz="1600" b="0" dirty="0"/>
              <a:t> </a:t>
            </a:r>
            <a:r>
              <a:rPr lang="de-AT" sz="1600" dirty="0" err="1"/>
              <a:t>access</a:t>
            </a:r>
            <a:r>
              <a:rPr lang="de-AT" sz="1600" dirty="0"/>
              <a:t> </a:t>
            </a:r>
            <a:r>
              <a:rPr lang="de-AT" sz="1600" dirty="0" err="1"/>
              <a:t>to</a:t>
            </a:r>
            <a:r>
              <a:rPr lang="de-AT" sz="1600" dirty="0"/>
              <a:t> </a:t>
            </a:r>
            <a:r>
              <a:rPr lang="de-AT" sz="1600" dirty="0" err="1"/>
              <a:t>rehabilitation</a:t>
            </a:r>
            <a:r>
              <a:rPr lang="de-AT" sz="1600" dirty="0"/>
              <a:t> </a:t>
            </a:r>
            <a:r>
              <a:rPr lang="de-AT" sz="1600" dirty="0" err="1"/>
              <a:t>and</a:t>
            </a:r>
            <a:r>
              <a:rPr lang="de-AT" sz="1600" dirty="0"/>
              <a:t> back-</a:t>
            </a:r>
            <a:r>
              <a:rPr lang="de-AT" sz="1600" dirty="0" err="1"/>
              <a:t>to</a:t>
            </a:r>
            <a:r>
              <a:rPr lang="de-AT" sz="1600" dirty="0"/>
              <a:t>-</a:t>
            </a:r>
            <a:r>
              <a:rPr lang="de-AT" sz="1600" dirty="0" err="1"/>
              <a:t>work</a:t>
            </a:r>
            <a:r>
              <a:rPr lang="de-AT" sz="1600" dirty="0"/>
              <a:t> limited</a:t>
            </a:r>
          </a:p>
          <a:p>
            <a:pPr algn="just">
              <a:spcBef>
                <a:spcPct val="0"/>
              </a:spcBef>
            </a:pPr>
            <a:r>
              <a:rPr lang="de-AT" sz="1600" dirty="0" err="1"/>
              <a:t>Less</a:t>
            </a:r>
            <a:r>
              <a:rPr lang="de-AT" sz="1600" dirty="0"/>
              <a:t> </a:t>
            </a:r>
            <a:r>
              <a:rPr lang="de-AT" sz="1600" dirty="0" err="1"/>
              <a:t>access</a:t>
            </a:r>
            <a:r>
              <a:rPr lang="de-AT" sz="1600" dirty="0"/>
              <a:t> </a:t>
            </a:r>
            <a:r>
              <a:rPr lang="de-AT" sz="1600" dirty="0" err="1"/>
              <a:t>to</a:t>
            </a:r>
            <a:r>
              <a:rPr lang="de-AT" sz="1600" dirty="0"/>
              <a:t> </a:t>
            </a:r>
            <a:r>
              <a:rPr lang="de-AT" sz="1600" dirty="0" err="1"/>
              <a:t>consultation</a:t>
            </a:r>
            <a:r>
              <a:rPr lang="de-AT" sz="1600" b="0" dirty="0"/>
              <a:t>, </a:t>
            </a:r>
            <a:r>
              <a:rPr lang="de-AT" sz="1600" b="0" dirty="0" err="1"/>
              <a:t>worker</a:t>
            </a:r>
            <a:r>
              <a:rPr lang="de-AT" sz="1600" b="0" dirty="0"/>
              <a:t> </a:t>
            </a:r>
            <a:r>
              <a:rPr lang="de-AT" sz="1600" b="0" dirty="0" err="1"/>
              <a:t>representatives</a:t>
            </a:r>
            <a:r>
              <a:rPr lang="de-AT" sz="1600" b="0" dirty="0"/>
              <a:t> </a:t>
            </a:r>
          </a:p>
          <a:p>
            <a:pPr algn="just">
              <a:spcBef>
                <a:spcPct val="0"/>
              </a:spcBef>
            </a:pPr>
            <a:r>
              <a:rPr lang="de-AT" sz="1600" b="0" dirty="0"/>
              <a:t>Younger </a:t>
            </a:r>
            <a:r>
              <a:rPr lang="de-AT" sz="1600" b="0" dirty="0" err="1"/>
              <a:t>and</a:t>
            </a:r>
            <a:r>
              <a:rPr lang="de-AT" sz="1600" b="0" dirty="0"/>
              <a:t> </a:t>
            </a:r>
            <a:r>
              <a:rPr lang="de-AT" sz="1600" b="0" dirty="0" err="1"/>
              <a:t>older</a:t>
            </a:r>
            <a:r>
              <a:rPr lang="de-AT" sz="1600" b="0" dirty="0"/>
              <a:t>, </a:t>
            </a:r>
            <a:r>
              <a:rPr lang="de-AT" sz="1600" b="0" dirty="0" err="1"/>
              <a:t>migrant</a:t>
            </a:r>
            <a:r>
              <a:rPr lang="de-AT" sz="1600" b="0" dirty="0"/>
              <a:t> </a:t>
            </a:r>
            <a:r>
              <a:rPr lang="de-AT" sz="1600" b="0" dirty="0" err="1"/>
              <a:t>women</a:t>
            </a:r>
            <a:r>
              <a:rPr lang="de-AT" sz="1600" b="0" dirty="0"/>
              <a:t> </a:t>
            </a:r>
            <a:r>
              <a:rPr lang="de-AT" sz="1600" b="0" dirty="0" err="1"/>
              <a:t>and</a:t>
            </a:r>
            <a:r>
              <a:rPr lang="de-AT" sz="1600" b="0" dirty="0"/>
              <a:t> </a:t>
            </a:r>
            <a:r>
              <a:rPr lang="de-AT" sz="1600" b="0" dirty="0" err="1"/>
              <a:t>those</a:t>
            </a:r>
            <a:r>
              <a:rPr lang="de-AT" sz="1600" b="0" dirty="0"/>
              <a:t> in personal </a:t>
            </a:r>
            <a:r>
              <a:rPr lang="de-AT" sz="1600" b="0" dirty="0" err="1"/>
              <a:t>services</a:t>
            </a:r>
            <a:r>
              <a:rPr lang="de-AT" sz="1600" b="0" dirty="0"/>
              <a:t> </a:t>
            </a:r>
            <a:r>
              <a:rPr lang="de-AT" sz="1600" dirty="0" err="1"/>
              <a:t>particularly</a:t>
            </a:r>
            <a:r>
              <a:rPr lang="de-AT" sz="1600" dirty="0"/>
              <a:t> vulnerable</a:t>
            </a:r>
          </a:p>
          <a:p>
            <a:pPr algn="just">
              <a:spcBef>
                <a:spcPct val="0"/>
              </a:spcBef>
            </a:pPr>
            <a:r>
              <a:rPr lang="de-AT" sz="1600" b="0" dirty="0"/>
              <a:t>Monitoring (</a:t>
            </a:r>
            <a:r>
              <a:rPr lang="de-AT" sz="1600" b="0" dirty="0" err="1"/>
              <a:t>accidents</a:t>
            </a:r>
            <a:r>
              <a:rPr lang="de-AT" sz="1600" b="0" dirty="0"/>
              <a:t> &amp; </a:t>
            </a:r>
            <a:r>
              <a:rPr lang="de-AT" sz="1600" b="0" dirty="0" err="1"/>
              <a:t>health</a:t>
            </a:r>
            <a:r>
              <a:rPr lang="de-AT" sz="1600" b="0" dirty="0"/>
              <a:t> </a:t>
            </a:r>
            <a:r>
              <a:rPr lang="de-AT" sz="1600" b="0" dirty="0" err="1"/>
              <a:t>problems</a:t>
            </a:r>
            <a:r>
              <a:rPr lang="de-AT" sz="1600" b="0" dirty="0"/>
              <a:t>) </a:t>
            </a:r>
            <a:r>
              <a:rPr lang="de-AT" sz="1600" b="0" dirty="0" err="1"/>
              <a:t>does</a:t>
            </a:r>
            <a:r>
              <a:rPr lang="de-AT" sz="1600" b="0" dirty="0"/>
              <a:t> still not </a:t>
            </a:r>
            <a:r>
              <a:rPr lang="de-AT" sz="1600" b="0" dirty="0" err="1"/>
              <a:t>consider</a:t>
            </a:r>
            <a:r>
              <a:rPr lang="de-AT" sz="1600" b="0" dirty="0"/>
              <a:t> </a:t>
            </a:r>
            <a:r>
              <a:rPr lang="de-AT" sz="1600" b="0" dirty="0" err="1"/>
              <a:t>women</a:t>
            </a:r>
            <a:r>
              <a:rPr lang="de-AT" sz="1600" b="0" dirty="0"/>
              <a:t> </a:t>
            </a:r>
            <a:r>
              <a:rPr lang="de-AT" sz="1600" b="0" dirty="0" err="1"/>
              <a:t>enough</a:t>
            </a:r>
            <a:r>
              <a:rPr lang="de-AT" sz="1600" b="0" dirty="0"/>
              <a:t>, e.g. </a:t>
            </a:r>
            <a:r>
              <a:rPr lang="de-AT" sz="1600" b="0" dirty="0" err="1" smtClean="0"/>
              <a:t>typical</a:t>
            </a:r>
            <a:r>
              <a:rPr lang="de-AT" sz="1600" b="0" dirty="0" smtClean="0"/>
              <a:t> </a:t>
            </a:r>
            <a:r>
              <a:rPr lang="de-AT" sz="1600" b="0" dirty="0" err="1" smtClean="0"/>
              <a:t>accidents</a:t>
            </a:r>
            <a:r>
              <a:rPr lang="de-AT" sz="1600" b="0" dirty="0" smtClean="0"/>
              <a:t> </a:t>
            </a:r>
            <a:r>
              <a:rPr lang="de-AT" sz="1600" b="0" dirty="0"/>
              <a:t>in </a:t>
            </a:r>
            <a:r>
              <a:rPr lang="de-AT" sz="1600" b="0" dirty="0" err="1"/>
              <a:t>education</a:t>
            </a:r>
            <a:r>
              <a:rPr lang="de-AT" sz="1600" b="0" dirty="0"/>
              <a:t>/</a:t>
            </a:r>
            <a:r>
              <a:rPr lang="de-AT" sz="1600" b="0" dirty="0" err="1"/>
              <a:t>health</a:t>
            </a:r>
            <a:r>
              <a:rPr lang="de-AT" sz="1600" b="0" dirty="0"/>
              <a:t> </a:t>
            </a:r>
            <a:r>
              <a:rPr lang="de-AT" sz="1600" b="0" dirty="0" err="1"/>
              <a:t>care</a:t>
            </a:r>
            <a:r>
              <a:rPr lang="de-AT" sz="1600" b="0" dirty="0"/>
              <a:t> not </a:t>
            </a:r>
            <a:r>
              <a:rPr lang="de-AT" sz="1600" b="0" dirty="0" err="1" smtClean="0"/>
              <a:t>considered</a:t>
            </a:r>
            <a:r>
              <a:rPr lang="de-AT" sz="1600" b="0" dirty="0" smtClean="0"/>
              <a:t> </a:t>
            </a:r>
            <a:r>
              <a:rPr lang="de-AT" sz="1600" b="0" dirty="0"/>
              <a:t>in </a:t>
            </a:r>
            <a:r>
              <a:rPr lang="de-AT" sz="1600" b="0" dirty="0" err="1" smtClean="0"/>
              <a:t>statistical</a:t>
            </a:r>
            <a:r>
              <a:rPr lang="de-AT" sz="1600" b="0" dirty="0" smtClean="0"/>
              <a:t> </a:t>
            </a:r>
            <a:r>
              <a:rPr lang="de-AT" sz="1600" b="0" dirty="0" err="1" smtClean="0"/>
              <a:t>analysis</a:t>
            </a:r>
            <a:endParaRPr lang="de-AT" sz="1600" b="0" dirty="0"/>
          </a:p>
          <a:p>
            <a:pPr algn="just">
              <a:spcBef>
                <a:spcPct val="0"/>
              </a:spcBef>
            </a:pPr>
            <a:r>
              <a:rPr lang="de-AT" sz="1600" dirty="0" err="1"/>
              <a:t>Huge</a:t>
            </a:r>
            <a:r>
              <a:rPr lang="de-AT" sz="1600" dirty="0"/>
              <a:t> </a:t>
            </a:r>
            <a:r>
              <a:rPr lang="de-AT" sz="1600" dirty="0" err="1"/>
              <a:t>differences</a:t>
            </a:r>
            <a:r>
              <a:rPr lang="de-AT" sz="1600" dirty="0"/>
              <a:t> </a:t>
            </a:r>
            <a:r>
              <a:rPr lang="de-AT" sz="1600" dirty="0" err="1"/>
              <a:t>between</a:t>
            </a:r>
            <a:r>
              <a:rPr lang="de-AT" sz="1600" dirty="0"/>
              <a:t> Member </a:t>
            </a:r>
            <a:r>
              <a:rPr lang="de-AT" sz="1600" dirty="0" err="1"/>
              <a:t>states</a:t>
            </a:r>
            <a:endParaRPr lang="de-AT" sz="1600" dirty="0"/>
          </a:p>
          <a:p>
            <a:pPr algn="just">
              <a:spcBef>
                <a:spcPct val="0"/>
              </a:spcBef>
            </a:pPr>
            <a:r>
              <a:rPr lang="de-AT" sz="1600" b="0" dirty="0"/>
              <a:t>Little gender-</a:t>
            </a:r>
            <a:r>
              <a:rPr lang="de-AT" sz="1600" b="0" dirty="0" err="1"/>
              <a:t>specific</a:t>
            </a:r>
            <a:r>
              <a:rPr lang="de-AT" sz="1600" b="0" dirty="0"/>
              <a:t> </a:t>
            </a:r>
            <a:r>
              <a:rPr lang="de-AT" sz="1600" b="0" dirty="0" err="1"/>
              <a:t>information</a:t>
            </a:r>
            <a:r>
              <a:rPr lang="de-AT" sz="1600" b="0" dirty="0"/>
              <a:t> on </a:t>
            </a:r>
            <a:r>
              <a:rPr lang="de-AT" sz="1600" b="0" dirty="0" err="1"/>
              <a:t>impact</a:t>
            </a:r>
            <a:r>
              <a:rPr lang="de-AT" sz="1600" b="0" dirty="0"/>
              <a:t> </a:t>
            </a:r>
            <a:r>
              <a:rPr lang="de-AT" sz="1600" b="0" dirty="0" err="1"/>
              <a:t>of</a:t>
            </a:r>
            <a:r>
              <a:rPr lang="de-AT" sz="1600" b="0" dirty="0"/>
              <a:t> </a:t>
            </a:r>
            <a:r>
              <a:rPr lang="de-AT" sz="1600" b="0" dirty="0" err="1" smtClean="0"/>
              <a:t>changes</a:t>
            </a:r>
            <a:r>
              <a:rPr lang="de-AT" sz="1600" b="0" dirty="0" smtClean="0"/>
              <a:t> </a:t>
            </a:r>
            <a:r>
              <a:rPr lang="de-AT" sz="1600" b="0" dirty="0"/>
              <a:t>(e.g. </a:t>
            </a:r>
            <a:r>
              <a:rPr lang="de-AT" sz="1600" b="0" dirty="0" err="1"/>
              <a:t>technology</a:t>
            </a:r>
            <a:r>
              <a:rPr lang="de-AT" sz="1600" b="0" dirty="0"/>
              <a:t>)</a:t>
            </a:r>
          </a:p>
          <a:p>
            <a:pPr algn="just">
              <a:spcBef>
                <a:spcPct val="0"/>
              </a:spcBef>
            </a:pPr>
            <a:endParaRPr lang="de-AT" sz="1600" b="0" dirty="0"/>
          </a:p>
          <a:p>
            <a:pPr algn="just">
              <a:spcBef>
                <a:spcPct val="0"/>
              </a:spcBef>
            </a:pPr>
            <a:endParaRPr lang="de-AT" sz="1600" b="0" dirty="0"/>
          </a:p>
          <a:p>
            <a:pPr>
              <a:lnSpc>
                <a:spcPct val="90000"/>
              </a:lnSpc>
            </a:pPr>
            <a:endParaRPr lang="de-AT" sz="1600" b="0" dirty="0"/>
          </a:p>
          <a:p>
            <a:pPr>
              <a:lnSpc>
                <a:spcPct val="90000"/>
              </a:lnSpc>
            </a:pPr>
            <a:endParaRPr lang="de-AT" sz="1800" dirty="0"/>
          </a:p>
        </p:txBody>
      </p:sp>
      <p:pic>
        <p:nvPicPr>
          <p:cNvPr id="4" name="Picture 4" descr="0071_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27784" y="384175"/>
            <a:ext cx="2051050" cy="1365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5" descr="304_prev_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6100" y="188640"/>
            <a:ext cx="2217738" cy="1352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descr="-® Jeann_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724775" y="0"/>
            <a:ext cx="1419225"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descr="FD003112_0"/>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138181" y="620107"/>
            <a:ext cx="1763713"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2450464"/>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pPr eaLnBrk="1" hangingPunct="1"/>
            <a:r>
              <a:rPr lang="en-GB" smtClean="0">
                <a:cs typeface="Trebuchet MS" pitchFamily="34" charset="0"/>
              </a:rPr>
              <a:t>Combined risks - a major issue for women at work</a:t>
            </a:r>
          </a:p>
        </p:txBody>
      </p:sp>
      <p:graphicFrame>
        <p:nvGraphicFramePr>
          <p:cNvPr id="10" name="Table 9"/>
          <p:cNvGraphicFramePr>
            <a:graphicFrameLocks noGrp="1"/>
          </p:cNvGraphicFramePr>
          <p:nvPr>
            <p:extLst>
              <p:ext uri="{D42A27DB-BD31-4B8C-83A1-F6EECF244321}">
                <p14:modId xmlns:p14="http://schemas.microsoft.com/office/powerpoint/2010/main" val="1924149232"/>
              </p:ext>
            </p:extLst>
          </p:nvPr>
        </p:nvGraphicFramePr>
        <p:xfrm>
          <a:off x="539750" y="2060575"/>
          <a:ext cx="8353425" cy="3871959"/>
        </p:xfrm>
        <a:graphic>
          <a:graphicData uri="http://schemas.openxmlformats.org/drawingml/2006/table">
            <a:tbl>
              <a:tblPr/>
              <a:tblGrid>
                <a:gridCol w="4176713"/>
                <a:gridCol w="4176712"/>
              </a:tblGrid>
              <a:tr h="36572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de-AT" sz="1800" b="1" i="0" u="none" strike="noStrike" cap="none" normalizeH="0" baseline="0" dirty="0" err="1" smtClean="0">
                          <a:ln>
                            <a:noFill/>
                          </a:ln>
                          <a:solidFill>
                            <a:srgbClr val="FFFFFF"/>
                          </a:solidFill>
                          <a:effectLst/>
                          <a:latin typeface="Arial" pitchFamily="34" charset="0"/>
                        </a:rPr>
                        <a:t>Risk</a:t>
                      </a:r>
                      <a:r>
                        <a:rPr kumimoji="0" lang="de-AT" sz="1800" b="1" i="0" u="none" strike="noStrike" cap="none" normalizeH="0" baseline="0" dirty="0" smtClean="0">
                          <a:ln>
                            <a:noFill/>
                          </a:ln>
                          <a:solidFill>
                            <a:srgbClr val="FFFFFF"/>
                          </a:solidFill>
                          <a:effectLst/>
                          <a:latin typeface="Arial" pitchFamily="34" charset="0"/>
                        </a:rPr>
                        <a:t> </a:t>
                      </a:r>
                      <a:r>
                        <a:rPr kumimoji="0" lang="de-AT" sz="1800" b="1" i="0" u="none" strike="noStrike" cap="none" normalizeH="0" baseline="0" dirty="0" err="1" smtClean="0">
                          <a:ln>
                            <a:noFill/>
                          </a:ln>
                          <a:solidFill>
                            <a:srgbClr val="FFFFFF"/>
                          </a:solidFill>
                          <a:effectLst/>
                          <a:latin typeface="Arial" pitchFamily="34" charset="0"/>
                        </a:rPr>
                        <a:t>factors</a:t>
                      </a:r>
                      <a:r>
                        <a:rPr kumimoji="0" lang="de-AT" sz="1800" b="1" i="0" u="none" strike="noStrike" cap="none" normalizeH="0" baseline="0" dirty="0" smtClean="0">
                          <a:ln>
                            <a:noFill/>
                          </a:ln>
                          <a:solidFill>
                            <a:srgbClr val="FFFFFF"/>
                          </a:solidFill>
                          <a:effectLst/>
                          <a:latin typeface="Arial" pitchFamily="34" charset="0"/>
                        </a:rPr>
                        <a:t>, </a:t>
                      </a:r>
                      <a:r>
                        <a:rPr kumimoji="0" lang="de-AT" sz="1800" b="1" i="0" u="none" strike="noStrike" cap="none" normalizeH="0" baseline="0" dirty="0" err="1" smtClean="0">
                          <a:ln>
                            <a:noFill/>
                          </a:ln>
                          <a:solidFill>
                            <a:srgbClr val="FFFFFF"/>
                          </a:solidFill>
                          <a:effectLst/>
                          <a:latin typeface="Arial" pitchFamily="34" charset="0"/>
                        </a:rPr>
                        <a:t>conditions</a:t>
                      </a:r>
                      <a:endParaRPr kumimoji="0" lang="en-GB" sz="1800" b="1" i="0" u="none" strike="noStrike" cap="none" normalizeH="0" baseline="0" dirty="0" smtClean="0">
                        <a:ln>
                          <a:noFill/>
                        </a:ln>
                        <a:solidFill>
                          <a:srgbClr val="FFFFFF"/>
                        </a:solidFill>
                        <a:effectLst/>
                        <a:latin typeface="Arial" pitchFamily="34" charset="0"/>
                      </a:endParaRPr>
                    </a:p>
                  </a:txBody>
                  <a:tcPr marL="91445" marR="91445"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de-AT" sz="1800" b="1" i="0" u="none" strike="noStrike" cap="none" normalizeH="0" baseline="0" smtClean="0">
                          <a:ln>
                            <a:noFill/>
                          </a:ln>
                          <a:solidFill>
                            <a:srgbClr val="FFFFFF"/>
                          </a:solidFill>
                          <a:effectLst/>
                          <a:latin typeface="Arial" pitchFamily="34" charset="0"/>
                        </a:rPr>
                        <a:t>Outcomes</a:t>
                      </a:r>
                      <a:endParaRPr kumimoji="0" lang="en-GB" sz="1800" b="1" i="0" u="none" strike="noStrike" cap="none" normalizeH="0" baseline="0" smtClean="0">
                        <a:ln>
                          <a:noFill/>
                        </a:ln>
                        <a:solidFill>
                          <a:srgbClr val="FFFFFF"/>
                        </a:solidFill>
                        <a:effectLst/>
                        <a:latin typeface="Arial" pitchFamily="34" charset="0"/>
                      </a:endParaRPr>
                    </a:p>
                  </a:txBody>
                  <a:tcPr marL="91445" marR="91445"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r>
              <a:tr h="3506193">
                <a:tc>
                  <a:txBody>
                    <a:bodyPr/>
                    <a:lstStyle/>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pPr>
                      <a:r>
                        <a:rPr kumimoji="0" lang="en-GB" sz="1600" b="0" i="0" u="none" strike="noStrike" cap="none" normalizeH="0" baseline="0" dirty="0" smtClean="0">
                          <a:ln>
                            <a:noFill/>
                          </a:ln>
                          <a:solidFill>
                            <a:srgbClr val="000000"/>
                          </a:solidFill>
                          <a:effectLst/>
                          <a:latin typeface="+mn-lt"/>
                        </a:rPr>
                        <a:t>Exposure to biological &amp; chemical agents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pPr>
                      <a:r>
                        <a:rPr kumimoji="0" lang="en-GB" sz="1600" b="0" i="0" u="none" strike="noStrike" cap="none" normalizeH="0" baseline="0" dirty="0" smtClean="0">
                          <a:ln>
                            <a:noFill/>
                          </a:ln>
                          <a:solidFill>
                            <a:srgbClr val="000000"/>
                          </a:solidFill>
                          <a:effectLst/>
                          <a:latin typeface="+mn-lt"/>
                        </a:rPr>
                        <a:t>Working in service sectors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pPr>
                      <a:r>
                        <a:rPr kumimoji="0" lang="en-GB" sz="1600" b="0" i="0" u="none" strike="noStrike" cap="none" normalizeH="0" baseline="0" dirty="0" smtClean="0">
                          <a:ln>
                            <a:noFill/>
                          </a:ln>
                          <a:solidFill>
                            <a:srgbClr val="000000"/>
                          </a:solidFill>
                          <a:effectLst/>
                          <a:latin typeface="+mn-lt"/>
                        </a:rPr>
                        <a:t>Working at clients premises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pPr>
                      <a:r>
                        <a:rPr kumimoji="0" lang="en-GB" sz="1600" b="0" i="0" u="none" strike="noStrike" cap="none" normalizeH="0" baseline="0" dirty="0" smtClean="0">
                          <a:ln>
                            <a:noFill/>
                          </a:ln>
                          <a:solidFill>
                            <a:srgbClr val="000000"/>
                          </a:solidFill>
                          <a:effectLst/>
                          <a:latin typeface="+mn-lt"/>
                        </a:rPr>
                        <a:t>Jobs not covered by OSH legislation</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pPr>
                      <a:r>
                        <a:rPr kumimoji="0" lang="en-GB" sz="1600" b="0" i="0" u="none" strike="noStrike" cap="none" normalizeH="0" baseline="0" dirty="0" smtClean="0">
                          <a:ln>
                            <a:noFill/>
                          </a:ln>
                          <a:solidFill>
                            <a:srgbClr val="000000"/>
                          </a:solidFill>
                          <a:effectLst/>
                          <a:latin typeface="+mn-lt"/>
                        </a:rPr>
                        <a:t>Multiple roles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pPr>
                      <a:r>
                        <a:rPr kumimoji="0" lang="en-GB" sz="1600" b="0" i="0" u="none" strike="noStrike" cap="none" normalizeH="0" baseline="0" dirty="0" smtClean="0">
                          <a:ln>
                            <a:noFill/>
                          </a:ln>
                          <a:solidFill>
                            <a:srgbClr val="000000"/>
                          </a:solidFill>
                          <a:effectLst/>
                          <a:latin typeface="+mn-lt"/>
                        </a:rPr>
                        <a:t>Lack of information and training</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pPr>
                      <a:r>
                        <a:rPr kumimoji="0" lang="en-GB" sz="1600" b="0" i="0" u="none" strike="noStrike" cap="none" normalizeH="0" baseline="0" dirty="0" smtClean="0">
                          <a:ln>
                            <a:noFill/>
                          </a:ln>
                          <a:solidFill>
                            <a:srgbClr val="000000"/>
                          </a:solidFill>
                          <a:effectLst/>
                          <a:latin typeface="+mn-lt"/>
                        </a:rPr>
                        <a:t>Low control, autonomy and support</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pPr>
                      <a:r>
                        <a:rPr kumimoji="0" lang="en-GB" sz="1600" b="0" i="0" u="none" strike="noStrike" cap="none" normalizeH="0" baseline="0" dirty="0" smtClean="0">
                          <a:ln>
                            <a:noFill/>
                          </a:ln>
                          <a:solidFill>
                            <a:srgbClr val="000000"/>
                          </a:solidFill>
                          <a:effectLst/>
                          <a:latin typeface="+mn-lt"/>
                        </a:rPr>
                        <a:t>Prolonged standing and sitting</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pPr>
                      <a:r>
                        <a:rPr kumimoji="0" lang="en-GB" sz="1600" b="0" i="0" u="none" strike="noStrike" cap="none" normalizeH="0" baseline="0" dirty="0" smtClean="0">
                          <a:ln>
                            <a:noFill/>
                          </a:ln>
                          <a:solidFill>
                            <a:srgbClr val="000000"/>
                          </a:solidFill>
                          <a:effectLst/>
                          <a:latin typeface="+mn-lt"/>
                        </a:rPr>
                        <a:t>Static postures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pPr>
                      <a:r>
                        <a:rPr kumimoji="0" lang="en-GB" sz="1600" b="0" i="0" u="none" strike="noStrike" cap="none" normalizeH="0" baseline="0" dirty="0" smtClean="0">
                          <a:ln>
                            <a:noFill/>
                          </a:ln>
                          <a:solidFill>
                            <a:srgbClr val="000000"/>
                          </a:solidFill>
                          <a:effectLst/>
                          <a:latin typeface="+mn-lt"/>
                        </a:rPr>
                        <a:t>Monotonous and repetitive work</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pPr>
                      <a:r>
                        <a:rPr kumimoji="0" lang="en-GB" sz="1600" b="0" i="0" u="none" strike="noStrike" cap="none" normalizeH="0" baseline="0" dirty="0" smtClean="0">
                          <a:ln>
                            <a:noFill/>
                          </a:ln>
                          <a:solidFill>
                            <a:srgbClr val="000000"/>
                          </a:solidFill>
                          <a:effectLst/>
                          <a:latin typeface="+mn-lt"/>
                        </a:rPr>
                        <a:t>Moving loads repetitively and moving people</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pPr>
                      <a:r>
                        <a:rPr kumimoji="0" lang="en-GB" sz="1600" b="0" i="0" u="none" strike="noStrike" cap="none" normalizeH="0" baseline="0" dirty="0" smtClean="0">
                          <a:ln>
                            <a:noFill/>
                          </a:ln>
                          <a:solidFill>
                            <a:srgbClr val="000000"/>
                          </a:solidFill>
                          <a:effectLst/>
                          <a:latin typeface="+mn-lt"/>
                        </a:rPr>
                        <a:t>Client and patient contact</a:t>
                      </a:r>
                    </a:p>
                  </a:txBody>
                  <a:tcPr marL="91445" marR="91445"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8E1"/>
                    </a:solidFill>
                  </a:tcPr>
                </a:tc>
                <a:tc>
                  <a:txBody>
                    <a:bodyPr/>
                    <a:lstStyle/>
                    <a:p>
                      <a:pPr marL="285750" marR="0" lvl="0" indent="-285750" algn="l" defTabSz="457200" rtl="0" eaLnBrk="1" fontAlgn="base" latinLnBrk="0" hangingPunct="1">
                        <a:lnSpc>
                          <a:spcPct val="100000"/>
                        </a:lnSpc>
                        <a:spcBef>
                          <a:spcPct val="0"/>
                        </a:spcBef>
                        <a:spcAft>
                          <a:spcPct val="0"/>
                        </a:spcAft>
                        <a:buClrTx/>
                        <a:buSzTx/>
                        <a:buFont typeface="Arial" pitchFamily="34" charset="0"/>
                        <a:buChar char="•"/>
                        <a:tabLst/>
                      </a:pPr>
                      <a:r>
                        <a:rPr kumimoji="0" lang="en-GB" sz="1600" b="0" i="0" u="none" strike="noStrike" cap="none" normalizeH="0" baseline="0" dirty="0" smtClean="0">
                          <a:ln>
                            <a:noFill/>
                          </a:ln>
                          <a:solidFill>
                            <a:srgbClr val="000000"/>
                          </a:solidFill>
                          <a:effectLst/>
                          <a:latin typeface="+mn-lt"/>
                        </a:rPr>
                        <a:t>Infectious diseases</a:t>
                      </a:r>
                    </a:p>
                    <a:p>
                      <a:pPr marL="285750" marR="0" lvl="0" indent="-285750" algn="l" defTabSz="457200" rtl="0" eaLnBrk="1" fontAlgn="base" latinLnBrk="0" hangingPunct="1">
                        <a:lnSpc>
                          <a:spcPct val="100000"/>
                        </a:lnSpc>
                        <a:spcBef>
                          <a:spcPct val="0"/>
                        </a:spcBef>
                        <a:spcAft>
                          <a:spcPct val="0"/>
                        </a:spcAft>
                        <a:buClrTx/>
                        <a:buSzTx/>
                        <a:buFont typeface="Arial" pitchFamily="34" charset="0"/>
                        <a:buChar char="•"/>
                        <a:tabLst/>
                      </a:pPr>
                      <a:r>
                        <a:rPr kumimoji="0" lang="en-GB" sz="1600" b="0" i="0" u="none" strike="noStrike" cap="none" normalizeH="0" baseline="0" dirty="0" smtClean="0">
                          <a:ln>
                            <a:noFill/>
                          </a:ln>
                          <a:solidFill>
                            <a:srgbClr val="000000"/>
                          </a:solidFill>
                          <a:effectLst/>
                          <a:latin typeface="+mn-lt"/>
                        </a:rPr>
                        <a:t>Skin disorders, asthma</a:t>
                      </a:r>
                    </a:p>
                    <a:p>
                      <a:pPr marL="285750" marR="0" lvl="0" indent="-285750" algn="l" defTabSz="457200" rtl="0" eaLnBrk="1" fontAlgn="base" latinLnBrk="0" hangingPunct="1">
                        <a:lnSpc>
                          <a:spcPct val="100000"/>
                        </a:lnSpc>
                        <a:spcBef>
                          <a:spcPct val="0"/>
                        </a:spcBef>
                        <a:spcAft>
                          <a:spcPct val="0"/>
                        </a:spcAft>
                        <a:buClrTx/>
                        <a:buSzTx/>
                        <a:buFont typeface="Arial" pitchFamily="34" charset="0"/>
                        <a:buChar char="•"/>
                        <a:tabLst/>
                      </a:pPr>
                      <a:r>
                        <a:rPr kumimoji="0" lang="en-GB" sz="1600" b="0" i="0" u="none" strike="noStrike" cap="none" normalizeH="0" baseline="0" dirty="0" smtClean="0">
                          <a:ln>
                            <a:noFill/>
                          </a:ln>
                          <a:solidFill>
                            <a:srgbClr val="000000"/>
                          </a:solidFill>
                          <a:effectLst/>
                          <a:latin typeface="+mn-lt"/>
                        </a:rPr>
                        <a:t>Stress and mental health problems</a:t>
                      </a:r>
                    </a:p>
                    <a:p>
                      <a:pPr marL="285750" marR="0" lvl="0" indent="-285750" algn="l" defTabSz="457200" rtl="0" eaLnBrk="1" fontAlgn="base" latinLnBrk="0" hangingPunct="1">
                        <a:lnSpc>
                          <a:spcPct val="100000"/>
                        </a:lnSpc>
                        <a:spcBef>
                          <a:spcPct val="0"/>
                        </a:spcBef>
                        <a:spcAft>
                          <a:spcPct val="0"/>
                        </a:spcAft>
                        <a:buClrTx/>
                        <a:buSzTx/>
                        <a:buFont typeface="Arial" pitchFamily="34" charset="0"/>
                        <a:buChar char="•"/>
                        <a:tabLst/>
                      </a:pPr>
                      <a:r>
                        <a:rPr kumimoji="0" lang="en-GB" sz="1600" b="0" i="0" u="none" strike="noStrike" cap="none" normalizeH="0" baseline="0" dirty="0" smtClean="0">
                          <a:ln>
                            <a:noFill/>
                          </a:ln>
                          <a:solidFill>
                            <a:srgbClr val="000000"/>
                          </a:solidFill>
                          <a:effectLst/>
                          <a:latin typeface="+mn-lt"/>
                        </a:rPr>
                        <a:t>Different accidents: slips, trips and falls, violence-related, needlestick injuries, cuts and sprains</a:t>
                      </a:r>
                    </a:p>
                    <a:p>
                      <a:pPr marL="285750" marR="0" lvl="0" indent="-285750" algn="l" defTabSz="457200" rtl="0" eaLnBrk="1" fontAlgn="base" latinLnBrk="0" hangingPunct="1">
                        <a:lnSpc>
                          <a:spcPct val="100000"/>
                        </a:lnSpc>
                        <a:spcBef>
                          <a:spcPct val="0"/>
                        </a:spcBef>
                        <a:spcAft>
                          <a:spcPct val="0"/>
                        </a:spcAft>
                        <a:buClrTx/>
                        <a:buSzTx/>
                        <a:buFont typeface="Arial" pitchFamily="34" charset="0"/>
                        <a:buChar char="•"/>
                        <a:tabLst/>
                      </a:pPr>
                      <a:r>
                        <a:rPr kumimoji="0" lang="en-GB" sz="1600" b="0" i="0" u="none" strike="noStrike" cap="none" normalizeH="0" baseline="0" dirty="0" smtClean="0">
                          <a:ln>
                            <a:noFill/>
                          </a:ln>
                          <a:solidFill>
                            <a:srgbClr val="000000"/>
                          </a:solidFill>
                          <a:effectLst/>
                          <a:latin typeface="+mn-lt"/>
                        </a:rPr>
                        <a:t>Fatigue and cognitive disorders</a:t>
                      </a:r>
                    </a:p>
                    <a:p>
                      <a:pPr marL="285750" marR="0" lvl="0" indent="-285750" algn="l" defTabSz="457200" rtl="0" eaLnBrk="1" fontAlgn="base" latinLnBrk="0" hangingPunct="1">
                        <a:lnSpc>
                          <a:spcPct val="100000"/>
                        </a:lnSpc>
                        <a:spcBef>
                          <a:spcPct val="0"/>
                        </a:spcBef>
                        <a:spcAft>
                          <a:spcPct val="0"/>
                        </a:spcAft>
                        <a:buClrTx/>
                        <a:buSzTx/>
                        <a:buFont typeface="Arial" pitchFamily="34" charset="0"/>
                        <a:buChar char="•"/>
                        <a:tabLst/>
                      </a:pPr>
                      <a:r>
                        <a:rPr kumimoji="0" lang="en-GB" sz="1600" b="0" i="0" u="none" strike="noStrike" cap="none" normalizeH="0" baseline="0" dirty="0" smtClean="0">
                          <a:ln>
                            <a:noFill/>
                          </a:ln>
                          <a:solidFill>
                            <a:srgbClr val="000000"/>
                          </a:solidFill>
                          <a:effectLst/>
                          <a:latin typeface="+mn-lt"/>
                        </a:rPr>
                        <a:t>Musculoskeletal disorders</a:t>
                      </a:r>
                    </a:p>
                  </a:txBody>
                  <a:tcPr marL="91445" marR="91445"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8E1"/>
                    </a:solidFill>
                  </a:tcPr>
                </a:tc>
              </a:tr>
            </a:tbl>
          </a:graphicData>
        </a:graphic>
      </p:graphicFrame>
    </p:spTree>
    <p:extLst>
      <p:ext uri="{BB962C8B-B14F-4D97-AF65-F5344CB8AC3E}">
        <p14:creationId xmlns:p14="http://schemas.microsoft.com/office/powerpoint/2010/main" val="20629467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a:xfrm>
            <a:off x="250825" y="0"/>
            <a:ext cx="7599363" cy="701675"/>
          </a:xfrm>
        </p:spPr>
        <p:txBody>
          <a:bodyPr/>
          <a:lstStyle/>
          <a:p>
            <a:r>
              <a:rPr lang="en-GB" sz="2000" dirty="0">
                <a:cs typeface="Times New Roman" pitchFamily="18" charset="0"/>
              </a:rPr>
              <a:t>Gaps in practice - Rehabilitation and disability </a:t>
            </a:r>
            <a:r>
              <a:rPr lang="en-GB" sz="2000" dirty="0" smtClean="0">
                <a:cs typeface="Times New Roman" pitchFamily="18" charset="0"/>
              </a:rPr>
              <a:t/>
            </a:r>
            <a:br>
              <a:rPr lang="en-GB" sz="2000" dirty="0" smtClean="0">
                <a:cs typeface="Times New Roman" pitchFamily="18" charset="0"/>
              </a:rPr>
            </a:br>
            <a:r>
              <a:rPr lang="en-GB" sz="2000" dirty="0" smtClean="0">
                <a:cs typeface="Times New Roman" pitchFamily="18" charset="0"/>
              </a:rPr>
              <a:t>Findings </a:t>
            </a:r>
            <a:r>
              <a:rPr lang="en-GB" sz="2000" dirty="0">
                <a:cs typeface="Times New Roman" pitchFamily="18" charset="0"/>
              </a:rPr>
              <a:t>and recommendations</a:t>
            </a:r>
            <a:endParaRPr lang="en-GB" sz="2000" dirty="0"/>
          </a:p>
        </p:txBody>
      </p:sp>
      <p:sp>
        <p:nvSpPr>
          <p:cNvPr id="114691" name="Rectangle 3"/>
          <p:cNvSpPr>
            <a:spLocks noGrp="1" noChangeArrowheads="1"/>
          </p:cNvSpPr>
          <p:nvPr>
            <p:ph type="body" idx="1"/>
          </p:nvPr>
        </p:nvSpPr>
        <p:spPr>
          <a:xfrm>
            <a:off x="323528" y="1124744"/>
            <a:ext cx="8351837" cy="5897116"/>
          </a:xfrm>
        </p:spPr>
        <p:txBody>
          <a:bodyPr/>
          <a:lstStyle/>
          <a:p>
            <a:pPr algn="just">
              <a:spcBef>
                <a:spcPct val="0"/>
              </a:spcBef>
            </a:pPr>
            <a:r>
              <a:rPr lang="en-GB" sz="1600" b="0" dirty="0">
                <a:solidFill>
                  <a:srgbClr val="00529F"/>
                </a:solidFill>
                <a:ea typeface="Arial Unicode MS" pitchFamily="34" charset="-128"/>
                <a:cs typeface="Arial Unicode MS" pitchFamily="34" charset="-128"/>
              </a:rPr>
              <a:t>Women with disabilities - at risk of double or triple </a:t>
            </a:r>
            <a:r>
              <a:rPr lang="en-GB" sz="1600" b="0" dirty="0" smtClean="0">
                <a:solidFill>
                  <a:srgbClr val="00529F"/>
                </a:solidFill>
                <a:ea typeface="Arial Unicode MS" pitchFamily="34" charset="-128"/>
                <a:cs typeface="Arial Unicode MS" pitchFamily="34" charset="-128"/>
              </a:rPr>
              <a:t>discrimination.</a:t>
            </a:r>
            <a:endParaRPr lang="en-GB" sz="1600" b="0" dirty="0">
              <a:solidFill>
                <a:srgbClr val="00529F"/>
              </a:solidFill>
              <a:ea typeface="Arial Unicode MS" pitchFamily="34" charset="-128"/>
              <a:cs typeface="Arial Unicode MS" pitchFamily="34" charset="-128"/>
            </a:endParaRPr>
          </a:p>
          <a:p>
            <a:pPr algn="just">
              <a:spcBef>
                <a:spcPct val="0"/>
              </a:spcBef>
            </a:pPr>
            <a:r>
              <a:rPr lang="en-GB" sz="1600" b="0" dirty="0">
                <a:ea typeface="Arial Unicode MS" pitchFamily="34" charset="-128"/>
                <a:cs typeface="Arial Unicode MS" pitchFamily="34" charset="-128"/>
              </a:rPr>
              <a:t>Accommodations for women basic or not existent. </a:t>
            </a:r>
          </a:p>
          <a:p>
            <a:pPr algn="just">
              <a:spcBef>
                <a:spcPct val="0"/>
              </a:spcBef>
            </a:pPr>
            <a:r>
              <a:rPr lang="en-GB" sz="1600" b="0" dirty="0">
                <a:solidFill>
                  <a:srgbClr val="00529F"/>
                </a:solidFill>
                <a:ea typeface="Arial Unicode MS" pitchFamily="34" charset="-128"/>
                <a:cs typeface="Arial Unicode MS" pitchFamily="34" charset="-128"/>
              </a:rPr>
              <a:t>Rehabilitation schemes do not account for women’s needs, e.g. childcare</a:t>
            </a:r>
            <a:r>
              <a:rPr lang="en-GB" sz="1600" b="0" dirty="0">
                <a:ea typeface="Arial Unicode MS" pitchFamily="34" charset="-128"/>
                <a:cs typeface="Arial Unicode MS" pitchFamily="34" charset="-128"/>
              </a:rPr>
              <a:t> needs during rehabilitation. </a:t>
            </a:r>
          </a:p>
          <a:p>
            <a:pPr algn="just">
              <a:spcBef>
                <a:spcPct val="0"/>
              </a:spcBef>
            </a:pPr>
            <a:r>
              <a:rPr lang="en-GB" sz="1600" b="0" dirty="0">
                <a:solidFill>
                  <a:srgbClr val="00529F"/>
                </a:solidFill>
                <a:ea typeface="Arial Unicode MS" pitchFamily="34" charset="-128"/>
                <a:cs typeface="Arial Unicode MS" pitchFamily="34" charset="-128"/>
              </a:rPr>
              <a:t>Employers to be encouraged to have flexible and effective rehabilitation/ back-to-work policies</a:t>
            </a:r>
            <a:r>
              <a:rPr lang="en-GB" sz="1600" b="0" dirty="0">
                <a:ea typeface="Arial Unicode MS" pitchFamily="34" charset="-128"/>
                <a:cs typeface="Arial Unicode MS" pitchFamily="34" charset="-128"/>
              </a:rPr>
              <a:t>, addressing f</a:t>
            </a:r>
            <a:r>
              <a:rPr lang="en-GB" sz="1600" b="0" dirty="0"/>
              <a:t>emale workers,  temporary workers and part-timers, often women, young or migrant workers. </a:t>
            </a:r>
          </a:p>
          <a:p>
            <a:pPr algn="just">
              <a:spcBef>
                <a:spcPct val="0"/>
              </a:spcBef>
            </a:pPr>
            <a:r>
              <a:rPr lang="en-GB" sz="1600" b="0" dirty="0">
                <a:solidFill>
                  <a:srgbClr val="00529F"/>
                </a:solidFill>
                <a:ea typeface="Arial Unicode MS" pitchFamily="34" charset="-128"/>
                <a:cs typeface="Arial Unicode MS" pitchFamily="34" charset="-128"/>
              </a:rPr>
              <a:t>Pension systems and compensation not adapted</a:t>
            </a:r>
            <a:r>
              <a:rPr lang="en-GB" sz="1600" b="0" dirty="0">
                <a:ea typeface="Arial Unicode MS" pitchFamily="34" charset="-128"/>
                <a:cs typeface="Arial Unicode MS" pitchFamily="34" charset="-128"/>
              </a:rPr>
              <a:t>.</a:t>
            </a:r>
          </a:p>
          <a:p>
            <a:pPr algn="just">
              <a:spcBef>
                <a:spcPct val="0"/>
              </a:spcBef>
              <a:buFont typeface="Wingdings" pitchFamily="2" charset="2"/>
              <a:buNone/>
            </a:pPr>
            <a:r>
              <a:rPr lang="en-GB" sz="1600" b="0" dirty="0">
                <a:ea typeface="Arial Unicode MS" pitchFamily="34" charset="-128"/>
                <a:cs typeface="Arial Unicode MS" pitchFamily="34" charset="-128"/>
              </a:rPr>
              <a:t>	An example from MS:</a:t>
            </a:r>
          </a:p>
          <a:p>
            <a:pPr lvl="1" algn="just">
              <a:spcBef>
                <a:spcPct val="0"/>
              </a:spcBef>
              <a:buFont typeface="Wingdings" pitchFamily="2" charset="2"/>
              <a:buChar char="§"/>
            </a:pPr>
            <a:r>
              <a:rPr lang="en-GB" sz="1600" b="0" dirty="0">
                <a:solidFill>
                  <a:schemeClr val="accent4">
                    <a:lumMod val="75000"/>
                  </a:schemeClr>
                </a:solidFill>
                <a:ea typeface="Arial Unicode MS" pitchFamily="34" charset="-128"/>
                <a:cs typeface="Arial Unicode MS" pitchFamily="34" charset="-128"/>
              </a:rPr>
              <a:t>In Sweden, disability pensions are more favourable to men. </a:t>
            </a:r>
            <a:r>
              <a:rPr lang="en-GB" sz="1600" b="0" dirty="0" smtClean="0">
                <a:solidFill>
                  <a:schemeClr val="accent4">
                    <a:lumMod val="75000"/>
                  </a:schemeClr>
                </a:solidFill>
                <a:ea typeface="Arial Unicode MS" pitchFamily="34" charset="-128"/>
                <a:cs typeface="Arial Unicode MS" pitchFamily="34" charset="-128"/>
              </a:rPr>
              <a:t>Women denied pension when able </a:t>
            </a:r>
            <a:r>
              <a:rPr lang="en-GB" sz="1600" b="0" dirty="0">
                <a:solidFill>
                  <a:schemeClr val="accent4">
                    <a:lumMod val="75000"/>
                  </a:schemeClr>
                </a:solidFill>
                <a:ea typeface="Arial Unicode MS" pitchFamily="34" charset="-128"/>
                <a:cs typeface="Arial Unicode MS" pitchFamily="34" charset="-128"/>
              </a:rPr>
              <a:t>to do housework, equates to a higher level of well-being, although men are not assessed on this criterion. </a:t>
            </a:r>
          </a:p>
          <a:p>
            <a:pPr algn="just">
              <a:spcBef>
                <a:spcPct val="0"/>
              </a:spcBef>
            </a:pPr>
            <a:r>
              <a:rPr lang="en-GB" sz="1600" b="0" dirty="0">
                <a:solidFill>
                  <a:srgbClr val="00529F"/>
                </a:solidFill>
                <a:ea typeface="Arial Unicode MS" pitchFamily="34" charset="-128"/>
                <a:cs typeface="Arial Unicode MS" pitchFamily="34" charset="-128"/>
              </a:rPr>
              <a:t>More research for women on vocational retraining, rehabilitation and re-insertion into work needed.</a:t>
            </a:r>
          </a:p>
          <a:p>
            <a:pPr algn="just">
              <a:spcBef>
                <a:spcPct val="0"/>
              </a:spcBef>
            </a:pPr>
            <a:r>
              <a:rPr lang="en-GB" sz="1600" b="0" dirty="0">
                <a:solidFill>
                  <a:srgbClr val="00529F"/>
                </a:solidFill>
                <a:ea typeface="Arial Unicode MS" pitchFamily="34" charset="-128"/>
                <a:cs typeface="Arial Unicode MS" pitchFamily="34" charset="-128"/>
              </a:rPr>
              <a:t>Rehabilitation and back-to-work policies to address</a:t>
            </a:r>
            <a:r>
              <a:rPr lang="en-GB" sz="1600" b="0" dirty="0"/>
              <a:t> women´s  distribution of </a:t>
            </a:r>
            <a:r>
              <a:rPr lang="en-GB" sz="1600" b="0" dirty="0">
                <a:solidFill>
                  <a:srgbClr val="00529F"/>
                </a:solidFill>
                <a:ea typeface="Arial Unicode MS" pitchFamily="34" charset="-128"/>
                <a:cs typeface="Arial Unicode MS" pitchFamily="34" charset="-128"/>
              </a:rPr>
              <a:t>MSDs and</a:t>
            </a:r>
            <a:r>
              <a:rPr lang="en-GB" sz="1600" b="0" dirty="0"/>
              <a:t> the higher prevalence of </a:t>
            </a:r>
            <a:r>
              <a:rPr lang="en-GB" sz="1600" b="0" dirty="0">
                <a:solidFill>
                  <a:srgbClr val="00529F"/>
                </a:solidFill>
                <a:ea typeface="Arial Unicode MS" pitchFamily="34" charset="-128"/>
                <a:cs typeface="Arial Unicode MS" pitchFamily="34" charset="-128"/>
              </a:rPr>
              <a:t>mental health disorders</a:t>
            </a:r>
            <a:r>
              <a:rPr lang="en-GB" sz="1600" b="0" dirty="0">
                <a:solidFill>
                  <a:schemeClr val="accent2"/>
                </a:solidFill>
              </a:rPr>
              <a:t>.</a:t>
            </a:r>
            <a:r>
              <a:rPr lang="en-GB" sz="1600" dirty="0"/>
              <a:t> </a:t>
            </a:r>
            <a:endParaRPr lang="en-GB" sz="1600" dirty="0" smtClean="0"/>
          </a:p>
          <a:p>
            <a:pPr algn="just">
              <a:spcBef>
                <a:spcPct val="0"/>
              </a:spcBef>
            </a:pPr>
            <a:r>
              <a:rPr lang="en-GB" sz="1600" b="0" dirty="0" smtClean="0"/>
              <a:t>Women's </a:t>
            </a:r>
            <a:r>
              <a:rPr lang="en-GB" sz="1600" b="0" dirty="0"/>
              <a:t>work-related health problems leading to longer workplace absences and critical for reintegration.</a:t>
            </a:r>
          </a:p>
        </p:txBody>
      </p:sp>
    </p:spTree>
    <p:extLst>
      <p:ext uri="{BB962C8B-B14F-4D97-AF65-F5344CB8AC3E}">
        <p14:creationId xmlns:p14="http://schemas.microsoft.com/office/powerpoint/2010/main" val="1853413126"/>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323528" y="212933"/>
            <a:ext cx="7559873" cy="489600"/>
          </a:xfrm>
        </p:spPr>
        <p:txBody>
          <a:bodyPr/>
          <a:lstStyle/>
          <a:p>
            <a:r>
              <a:rPr lang="de-AT" dirty="0" smtClean="0"/>
              <a:t>Gender issues</a:t>
            </a:r>
          </a:p>
        </p:txBody>
      </p:sp>
      <p:sp>
        <p:nvSpPr>
          <p:cNvPr id="26627" name="Rectangle 3"/>
          <p:cNvSpPr>
            <a:spLocks noGrp="1" noChangeArrowheads="1"/>
          </p:cNvSpPr>
          <p:nvPr>
            <p:ph type="body" idx="1"/>
          </p:nvPr>
        </p:nvSpPr>
        <p:spPr>
          <a:xfrm>
            <a:off x="470284" y="1628800"/>
            <a:ext cx="7560000" cy="4860000"/>
          </a:xfrm>
        </p:spPr>
        <p:txBody>
          <a:bodyPr/>
          <a:lstStyle/>
          <a:p>
            <a:r>
              <a:rPr lang="de-AT" sz="2000" b="1" dirty="0" err="1" smtClean="0">
                <a:cs typeface="Times New Roman" pitchFamily="18" charset="0"/>
              </a:rPr>
              <a:t>Exposures</a:t>
            </a:r>
            <a:r>
              <a:rPr lang="de-AT" sz="2000" b="1" dirty="0" smtClean="0">
                <a:cs typeface="Times New Roman" pitchFamily="18" charset="0"/>
              </a:rPr>
              <a:t> </a:t>
            </a:r>
            <a:r>
              <a:rPr lang="de-AT" sz="2000" b="1" dirty="0" err="1" smtClean="0">
                <a:cs typeface="Times New Roman" pitchFamily="18" charset="0"/>
              </a:rPr>
              <a:t>underestimated</a:t>
            </a:r>
            <a:r>
              <a:rPr lang="de-AT" sz="2000" b="1" dirty="0" smtClean="0">
                <a:cs typeface="Times New Roman" pitchFamily="18" charset="0"/>
              </a:rPr>
              <a:t> </a:t>
            </a:r>
            <a:r>
              <a:rPr lang="de-AT" sz="2000" b="1" dirty="0" err="1" smtClean="0">
                <a:cs typeface="Times New Roman" pitchFamily="18" charset="0"/>
              </a:rPr>
              <a:t>and</a:t>
            </a:r>
            <a:r>
              <a:rPr lang="de-AT" sz="2000" b="1" dirty="0" smtClean="0">
                <a:cs typeface="Times New Roman" pitchFamily="18" charset="0"/>
              </a:rPr>
              <a:t> </a:t>
            </a:r>
            <a:r>
              <a:rPr lang="de-AT" sz="2000" b="1" dirty="0" err="1" smtClean="0">
                <a:cs typeface="Times New Roman" pitchFamily="18" charset="0"/>
              </a:rPr>
              <a:t>awareness</a:t>
            </a:r>
            <a:r>
              <a:rPr lang="de-AT" sz="2000" b="1" dirty="0" smtClean="0">
                <a:cs typeface="Times New Roman" pitchFamily="18" charset="0"/>
              </a:rPr>
              <a:t> </a:t>
            </a:r>
            <a:r>
              <a:rPr lang="de-AT" sz="2000" b="1" dirty="0" err="1" smtClean="0">
                <a:cs typeface="Times New Roman" pitchFamily="18" charset="0"/>
              </a:rPr>
              <a:t>low</a:t>
            </a:r>
            <a:endParaRPr lang="de-AT" sz="2000" b="1" dirty="0" smtClean="0">
              <a:cs typeface="Times New Roman" pitchFamily="18" charset="0"/>
            </a:endParaRPr>
          </a:p>
          <a:p>
            <a:r>
              <a:rPr lang="de-AT" sz="2000" b="1" dirty="0" err="1" smtClean="0">
                <a:cs typeface="Times New Roman" pitchFamily="18" charset="0"/>
              </a:rPr>
              <a:t>Occupational</a:t>
            </a:r>
            <a:r>
              <a:rPr lang="de-AT" sz="2000" b="1" dirty="0" smtClean="0">
                <a:cs typeface="Times New Roman" pitchFamily="18" charset="0"/>
              </a:rPr>
              <a:t> </a:t>
            </a:r>
            <a:r>
              <a:rPr lang="de-AT" sz="2000" b="1" dirty="0" err="1" smtClean="0">
                <a:cs typeface="Times New Roman" pitchFamily="18" charset="0"/>
              </a:rPr>
              <a:t>diseases</a:t>
            </a:r>
            <a:r>
              <a:rPr lang="de-AT" sz="2000" b="1" dirty="0" smtClean="0">
                <a:cs typeface="Times New Roman" pitchFamily="18" charset="0"/>
              </a:rPr>
              <a:t> </a:t>
            </a:r>
            <a:r>
              <a:rPr lang="de-AT" sz="2000" b="1" dirty="0" err="1" smtClean="0">
                <a:cs typeface="Times New Roman" pitchFamily="18" charset="0"/>
              </a:rPr>
              <a:t>reflect</a:t>
            </a:r>
            <a:r>
              <a:rPr lang="de-AT" sz="2000" b="1" dirty="0" smtClean="0">
                <a:cs typeface="Times New Roman" pitchFamily="18" charset="0"/>
              </a:rPr>
              <a:t> male </a:t>
            </a:r>
            <a:r>
              <a:rPr lang="de-AT" sz="2000" b="1" dirty="0" err="1" smtClean="0">
                <a:cs typeface="Times New Roman" pitchFamily="18" charset="0"/>
              </a:rPr>
              <a:t>industry</a:t>
            </a:r>
            <a:r>
              <a:rPr lang="de-AT" sz="2000" b="1" dirty="0" smtClean="0">
                <a:cs typeface="Times New Roman" pitchFamily="18" charset="0"/>
              </a:rPr>
              <a:t> </a:t>
            </a:r>
            <a:r>
              <a:rPr lang="de-AT" sz="2000" b="1" dirty="0" err="1" smtClean="0">
                <a:cs typeface="Times New Roman" pitchFamily="18" charset="0"/>
              </a:rPr>
              <a:t>jobs</a:t>
            </a:r>
            <a:endParaRPr lang="de-AT" sz="2000" b="1" dirty="0" smtClean="0">
              <a:cs typeface="Times New Roman" pitchFamily="18" charset="0"/>
            </a:endParaRPr>
          </a:p>
          <a:p>
            <a:r>
              <a:rPr lang="de-AT" sz="2000" b="1" dirty="0" err="1" smtClean="0">
                <a:cs typeface="Times New Roman" pitchFamily="18" charset="0"/>
              </a:rPr>
              <a:t>Men</a:t>
            </a:r>
            <a:r>
              <a:rPr lang="de-AT" sz="2000" b="1" dirty="0" smtClean="0">
                <a:cs typeface="Times New Roman" pitchFamily="18" charset="0"/>
              </a:rPr>
              <a:t> </a:t>
            </a:r>
            <a:r>
              <a:rPr lang="de-AT" sz="2000" b="1" dirty="0" err="1" smtClean="0">
                <a:cs typeface="Times New Roman" pitchFamily="18" charset="0"/>
              </a:rPr>
              <a:t>and</a:t>
            </a:r>
            <a:r>
              <a:rPr lang="de-AT" sz="2000" b="1" dirty="0" smtClean="0">
                <a:cs typeface="Times New Roman" pitchFamily="18" charset="0"/>
              </a:rPr>
              <a:t> </a:t>
            </a:r>
            <a:r>
              <a:rPr lang="de-AT" sz="2000" b="1" dirty="0" err="1" smtClean="0">
                <a:cs typeface="Times New Roman" pitchFamily="18" charset="0"/>
              </a:rPr>
              <a:t>women</a:t>
            </a:r>
            <a:r>
              <a:rPr lang="de-AT" sz="2000" b="1" dirty="0" smtClean="0">
                <a:cs typeface="Times New Roman" pitchFamily="18" charset="0"/>
              </a:rPr>
              <a:t> </a:t>
            </a:r>
            <a:r>
              <a:rPr lang="de-AT" sz="2000" b="1" dirty="0" err="1" smtClean="0">
                <a:cs typeface="Times New Roman" pitchFamily="18" charset="0"/>
              </a:rPr>
              <a:t>work</a:t>
            </a:r>
            <a:r>
              <a:rPr lang="de-AT" sz="2000" b="1" dirty="0" smtClean="0">
                <a:cs typeface="Times New Roman" pitchFamily="18" charset="0"/>
              </a:rPr>
              <a:t> in different </a:t>
            </a:r>
            <a:r>
              <a:rPr lang="de-AT" sz="2000" b="1" dirty="0" err="1" smtClean="0">
                <a:cs typeface="Times New Roman" pitchFamily="18" charset="0"/>
              </a:rPr>
              <a:t>sectors</a:t>
            </a:r>
            <a:r>
              <a:rPr lang="de-AT" sz="2000" b="1" dirty="0" smtClean="0">
                <a:cs typeface="Times New Roman" pitchFamily="18" charset="0"/>
              </a:rPr>
              <a:t>, </a:t>
            </a:r>
            <a:r>
              <a:rPr lang="de-AT" sz="2000" b="1" dirty="0" err="1" smtClean="0">
                <a:cs typeface="Times New Roman" pitchFamily="18" charset="0"/>
              </a:rPr>
              <a:t>and</a:t>
            </a:r>
            <a:r>
              <a:rPr lang="de-AT" sz="2000" b="1" dirty="0" smtClean="0">
                <a:cs typeface="Times New Roman" pitchFamily="18" charset="0"/>
              </a:rPr>
              <a:t> </a:t>
            </a:r>
            <a:r>
              <a:rPr lang="de-AT" sz="2000" b="1" dirty="0" err="1" smtClean="0">
                <a:cs typeface="Times New Roman" pitchFamily="18" charset="0"/>
              </a:rPr>
              <a:t>within</a:t>
            </a:r>
            <a:r>
              <a:rPr lang="de-AT" sz="2000" b="1" dirty="0" smtClean="0">
                <a:cs typeface="Times New Roman" pitchFamily="18" charset="0"/>
              </a:rPr>
              <a:t> </a:t>
            </a:r>
            <a:r>
              <a:rPr lang="de-AT" sz="2000" b="1" dirty="0" err="1" smtClean="0">
                <a:cs typeface="Times New Roman" pitchFamily="18" charset="0"/>
              </a:rPr>
              <a:t>one</a:t>
            </a:r>
            <a:r>
              <a:rPr lang="de-AT" sz="2000" b="1" dirty="0" smtClean="0">
                <a:cs typeface="Times New Roman" pitchFamily="18" charset="0"/>
              </a:rPr>
              <a:t> </a:t>
            </a:r>
            <a:r>
              <a:rPr lang="de-AT" sz="2000" b="1" dirty="0" err="1" smtClean="0">
                <a:cs typeface="Times New Roman" pitchFamily="18" charset="0"/>
              </a:rPr>
              <a:t>sector</a:t>
            </a:r>
            <a:r>
              <a:rPr lang="de-AT" sz="2000" b="1" dirty="0" smtClean="0">
                <a:cs typeface="Times New Roman" pitchFamily="18" charset="0"/>
              </a:rPr>
              <a:t>, in different </a:t>
            </a:r>
            <a:r>
              <a:rPr lang="de-AT" sz="2000" b="1" dirty="0" err="1" smtClean="0">
                <a:cs typeface="Times New Roman" pitchFamily="18" charset="0"/>
              </a:rPr>
              <a:t>jobs</a:t>
            </a:r>
            <a:endParaRPr lang="de-AT" sz="2000" b="1" dirty="0" smtClean="0">
              <a:cs typeface="Times New Roman" pitchFamily="18" charset="0"/>
            </a:endParaRPr>
          </a:p>
          <a:p>
            <a:r>
              <a:rPr lang="de-AT" sz="2000" b="1" dirty="0" err="1" smtClean="0">
                <a:cs typeface="Times New Roman" pitchFamily="18" charset="0"/>
              </a:rPr>
              <a:t>Risk</a:t>
            </a:r>
            <a:r>
              <a:rPr lang="de-AT" sz="2000" b="1" dirty="0" smtClean="0">
                <a:cs typeface="Times New Roman" pitchFamily="18" charset="0"/>
              </a:rPr>
              <a:t> </a:t>
            </a:r>
            <a:r>
              <a:rPr lang="de-AT" sz="2000" b="1" dirty="0" err="1" smtClean="0">
                <a:cs typeface="Times New Roman" pitchFamily="18" charset="0"/>
              </a:rPr>
              <a:t>assessment</a:t>
            </a:r>
            <a:r>
              <a:rPr lang="de-AT" sz="2000" b="1" dirty="0" smtClean="0">
                <a:cs typeface="Times New Roman" pitchFamily="18" charset="0"/>
              </a:rPr>
              <a:t> </a:t>
            </a:r>
            <a:r>
              <a:rPr lang="de-AT" sz="2000" b="1" dirty="0" err="1" smtClean="0">
                <a:cs typeface="Times New Roman" pitchFamily="18" charset="0"/>
              </a:rPr>
              <a:t>of</a:t>
            </a:r>
            <a:r>
              <a:rPr lang="de-AT" sz="2000" b="1" dirty="0" smtClean="0">
                <a:cs typeface="Times New Roman" pitchFamily="18" charset="0"/>
              </a:rPr>
              <a:t> </a:t>
            </a:r>
            <a:r>
              <a:rPr lang="de-AT" sz="2000" b="1" dirty="0" err="1" smtClean="0">
                <a:cs typeface="Times New Roman" pitchFamily="18" charset="0"/>
              </a:rPr>
              <a:t>exposure</a:t>
            </a:r>
            <a:r>
              <a:rPr lang="de-AT" sz="2000" b="1" dirty="0" smtClean="0">
                <a:cs typeface="Times New Roman" pitchFamily="18" charset="0"/>
              </a:rPr>
              <a:t> </a:t>
            </a:r>
            <a:r>
              <a:rPr lang="de-AT" sz="2000" b="1" dirty="0" err="1" smtClean="0">
                <a:cs typeface="Times New Roman" pitchFamily="18" charset="0"/>
              </a:rPr>
              <a:t>to</a:t>
            </a:r>
            <a:r>
              <a:rPr lang="de-AT" sz="2000" b="1" dirty="0" smtClean="0">
                <a:cs typeface="Times New Roman" pitchFamily="18" charset="0"/>
              </a:rPr>
              <a:t> </a:t>
            </a:r>
            <a:r>
              <a:rPr lang="de-AT" sz="2000" b="1" dirty="0" err="1" smtClean="0">
                <a:cs typeface="Times New Roman" pitchFamily="18" charset="0"/>
              </a:rPr>
              <a:t>dangerous</a:t>
            </a:r>
            <a:r>
              <a:rPr lang="de-AT" sz="2000" b="1" dirty="0" smtClean="0">
                <a:cs typeface="Times New Roman" pitchFamily="18" charset="0"/>
              </a:rPr>
              <a:t> </a:t>
            </a:r>
            <a:r>
              <a:rPr lang="de-AT" sz="2000" b="1" dirty="0" err="1" smtClean="0">
                <a:cs typeface="Times New Roman" pitchFamily="18" charset="0"/>
              </a:rPr>
              <a:t>substances</a:t>
            </a:r>
            <a:r>
              <a:rPr lang="de-AT" sz="2000" b="1" dirty="0" smtClean="0">
                <a:cs typeface="Times New Roman" pitchFamily="18" charset="0"/>
              </a:rPr>
              <a:t> </a:t>
            </a:r>
            <a:r>
              <a:rPr lang="de-AT" sz="2000" b="1" dirty="0" err="1" smtClean="0">
                <a:cs typeface="Times New Roman" pitchFamily="18" charset="0"/>
              </a:rPr>
              <a:t>needs</a:t>
            </a:r>
            <a:r>
              <a:rPr lang="de-AT" sz="2000" b="1" dirty="0" smtClean="0">
                <a:cs typeface="Times New Roman" pitchFamily="18" charset="0"/>
              </a:rPr>
              <a:t> </a:t>
            </a:r>
            <a:r>
              <a:rPr lang="de-AT" sz="2000" b="1" dirty="0" err="1" smtClean="0">
                <a:cs typeface="Times New Roman" pitchFamily="18" charset="0"/>
              </a:rPr>
              <a:t>to</a:t>
            </a:r>
            <a:r>
              <a:rPr lang="de-AT" sz="2000" b="1" dirty="0" smtClean="0">
                <a:cs typeface="Times New Roman" pitchFamily="18" charset="0"/>
              </a:rPr>
              <a:t> </a:t>
            </a:r>
            <a:r>
              <a:rPr lang="de-AT" sz="2000" b="1" dirty="0" err="1" smtClean="0">
                <a:cs typeface="Times New Roman" pitchFamily="18" charset="0"/>
              </a:rPr>
              <a:t>be</a:t>
            </a:r>
            <a:r>
              <a:rPr lang="de-AT" sz="2000" b="1" dirty="0" smtClean="0">
                <a:cs typeface="Times New Roman" pitchFamily="18" charset="0"/>
              </a:rPr>
              <a:t> </a:t>
            </a:r>
            <a:r>
              <a:rPr lang="de-AT" sz="2000" b="1" dirty="0" err="1" smtClean="0">
                <a:cs typeface="Times New Roman" pitchFamily="18" charset="0"/>
              </a:rPr>
              <a:t>targeted</a:t>
            </a:r>
            <a:r>
              <a:rPr lang="de-AT" sz="2000" b="1" dirty="0" smtClean="0">
                <a:cs typeface="Times New Roman" pitchFamily="18" charset="0"/>
              </a:rPr>
              <a:t> </a:t>
            </a:r>
            <a:r>
              <a:rPr lang="de-AT" sz="2000" b="1" dirty="0" err="1" smtClean="0">
                <a:cs typeface="Times New Roman" pitchFamily="18" charset="0"/>
              </a:rPr>
              <a:t>to</a:t>
            </a:r>
            <a:r>
              <a:rPr lang="de-AT" sz="2000" b="1" dirty="0" smtClean="0">
                <a:cs typeface="Times New Roman" pitchFamily="18" charset="0"/>
              </a:rPr>
              <a:t> </a:t>
            </a:r>
            <a:r>
              <a:rPr lang="de-AT" sz="2000" b="1" dirty="0" err="1" smtClean="0">
                <a:cs typeface="Times New Roman" pitchFamily="18" charset="0"/>
              </a:rPr>
              <a:t>women</a:t>
            </a:r>
            <a:endParaRPr lang="de-AT" sz="2000" b="1" dirty="0" smtClean="0">
              <a:cs typeface="Times New Roman" pitchFamily="18" charset="0"/>
            </a:endParaRPr>
          </a:p>
          <a:p>
            <a:r>
              <a:rPr lang="en-GB" sz="2000" b="1" dirty="0" smtClean="0">
                <a:cs typeface="Times New Roman" pitchFamily="18" charset="0"/>
              </a:rPr>
              <a:t>Personal protective equipment to be designed for women</a:t>
            </a:r>
            <a:endParaRPr lang="de-AT" b="1" dirty="0" smtClean="0"/>
          </a:p>
          <a:p>
            <a:r>
              <a:rPr lang="de-AT" sz="2000" b="1" dirty="0" err="1" smtClean="0">
                <a:cs typeface="Times New Roman" pitchFamily="18" charset="0"/>
              </a:rPr>
              <a:t>Identify</a:t>
            </a:r>
            <a:r>
              <a:rPr lang="de-AT" sz="2000" b="1" dirty="0" smtClean="0">
                <a:cs typeface="Times New Roman" pitchFamily="18" charset="0"/>
              </a:rPr>
              <a:t> </a:t>
            </a:r>
            <a:r>
              <a:rPr lang="de-AT" sz="2000" b="1" dirty="0" err="1" smtClean="0">
                <a:cs typeface="Times New Roman" pitchFamily="18" charset="0"/>
              </a:rPr>
              <a:t>combined</a:t>
            </a:r>
            <a:r>
              <a:rPr lang="de-AT" sz="2000" b="1" dirty="0" smtClean="0">
                <a:cs typeface="Times New Roman" pitchFamily="18" charset="0"/>
              </a:rPr>
              <a:t> </a:t>
            </a:r>
            <a:r>
              <a:rPr lang="de-AT" sz="2000" b="1" dirty="0" err="1" smtClean="0">
                <a:cs typeface="Times New Roman" pitchFamily="18" charset="0"/>
              </a:rPr>
              <a:t>exposures</a:t>
            </a:r>
            <a:r>
              <a:rPr lang="de-AT" sz="2000" b="1" dirty="0" smtClean="0">
                <a:cs typeface="Times New Roman" pitchFamily="18" charset="0"/>
              </a:rPr>
              <a:t> </a:t>
            </a:r>
            <a:r>
              <a:rPr lang="de-AT" sz="2000" b="1" dirty="0" err="1" smtClean="0">
                <a:cs typeface="Times New Roman" pitchFamily="18" charset="0"/>
              </a:rPr>
              <a:t>typical</a:t>
            </a:r>
            <a:r>
              <a:rPr lang="de-AT" sz="2000" b="1" dirty="0" smtClean="0">
                <a:cs typeface="Times New Roman" pitchFamily="18" charset="0"/>
              </a:rPr>
              <a:t> </a:t>
            </a:r>
            <a:r>
              <a:rPr lang="de-AT" sz="2000" b="1" dirty="0" err="1" smtClean="0">
                <a:cs typeface="Times New Roman" pitchFamily="18" charset="0"/>
              </a:rPr>
              <a:t>for</a:t>
            </a:r>
            <a:r>
              <a:rPr lang="de-AT" sz="2000" b="1" dirty="0" smtClean="0">
                <a:cs typeface="Times New Roman" pitchFamily="18" charset="0"/>
              </a:rPr>
              <a:t> </a:t>
            </a:r>
            <a:r>
              <a:rPr lang="de-AT" sz="2000" b="1" dirty="0" err="1" smtClean="0">
                <a:cs typeface="Times New Roman" pitchFamily="18" charset="0"/>
              </a:rPr>
              <a:t>female</a:t>
            </a:r>
            <a:r>
              <a:rPr lang="de-AT" sz="2000" b="1" dirty="0" smtClean="0">
                <a:cs typeface="Times New Roman" pitchFamily="18" charset="0"/>
              </a:rPr>
              <a:t> </a:t>
            </a:r>
            <a:r>
              <a:rPr lang="de-AT" sz="2000" b="1" dirty="0" err="1" smtClean="0">
                <a:cs typeface="Times New Roman" pitchFamily="18" charset="0"/>
              </a:rPr>
              <a:t>jobs</a:t>
            </a:r>
            <a:r>
              <a:rPr lang="de-AT" sz="2000" b="1" dirty="0" smtClean="0">
                <a:cs typeface="Times New Roman" pitchFamily="18" charset="0"/>
              </a:rPr>
              <a:t> </a:t>
            </a:r>
          </a:p>
          <a:p>
            <a:r>
              <a:rPr lang="de-AT" sz="2000" b="1" dirty="0" err="1" smtClean="0">
                <a:cs typeface="Times New Roman" pitchFamily="18" charset="0"/>
              </a:rPr>
              <a:t>Accidents</a:t>
            </a:r>
            <a:r>
              <a:rPr lang="de-AT" sz="2000" b="1" dirty="0" smtClean="0">
                <a:cs typeface="Times New Roman" pitchFamily="18" charset="0"/>
              </a:rPr>
              <a:t> </a:t>
            </a:r>
            <a:r>
              <a:rPr lang="de-AT" sz="2000" b="1" dirty="0" err="1" smtClean="0">
                <a:cs typeface="Times New Roman" pitchFamily="18" charset="0"/>
              </a:rPr>
              <a:t>data</a:t>
            </a:r>
            <a:r>
              <a:rPr lang="de-AT" sz="2000" b="1" dirty="0" smtClean="0">
                <a:cs typeface="Times New Roman" pitchFamily="18" charset="0"/>
              </a:rPr>
              <a:t> not </a:t>
            </a:r>
            <a:r>
              <a:rPr lang="de-AT" sz="2000" b="1" dirty="0" err="1" smtClean="0">
                <a:cs typeface="Times New Roman" pitchFamily="18" charset="0"/>
              </a:rPr>
              <a:t>available</a:t>
            </a:r>
            <a:r>
              <a:rPr lang="de-AT" sz="2000" b="1" dirty="0" smtClean="0">
                <a:cs typeface="Times New Roman" pitchFamily="18" charset="0"/>
              </a:rPr>
              <a:t> </a:t>
            </a:r>
            <a:r>
              <a:rPr lang="de-AT" sz="2000" b="1" dirty="0" err="1" smtClean="0">
                <a:cs typeface="Times New Roman" pitchFamily="18" charset="0"/>
              </a:rPr>
              <a:t>for</a:t>
            </a:r>
            <a:r>
              <a:rPr lang="de-AT" sz="2000" b="1" dirty="0" smtClean="0">
                <a:cs typeface="Times New Roman" pitchFamily="18" charset="0"/>
              </a:rPr>
              <a:t> </a:t>
            </a:r>
            <a:r>
              <a:rPr lang="de-AT" sz="2000" b="1" dirty="0" err="1" smtClean="0">
                <a:cs typeface="Times New Roman" pitchFamily="18" charset="0"/>
              </a:rPr>
              <a:t>major</a:t>
            </a:r>
            <a:r>
              <a:rPr lang="de-AT" sz="2000" b="1" dirty="0" smtClean="0">
                <a:cs typeface="Times New Roman" pitchFamily="18" charset="0"/>
              </a:rPr>
              <a:t> </a:t>
            </a:r>
            <a:r>
              <a:rPr lang="de-AT" sz="2000" b="1" dirty="0" err="1" smtClean="0">
                <a:cs typeface="Times New Roman" pitchFamily="18" charset="0"/>
              </a:rPr>
              <a:t>sectors</a:t>
            </a:r>
            <a:endParaRPr lang="de-AT" sz="2000" b="1" dirty="0" smtClean="0">
              <a:cs typeface="Times New Roman" pitchFamily="18" charset="0"/>
            </a:endParaRPr>
          </a:p>
          <a:p>
            <a:r>
              <a:rPr lang="de-AT" sz="2000" b="1" dirty="0" err="1" smtClean="0">
                <a:cs typeface="Times New Roman" pitchFamily="18" charset="0"/>
              </a:rPr>
              <a:t>How</a:t>
            </a:r>
            <a:r>
              <a:rPr lang="de-AT" sz="2000" b="1" dirty="0" smtClean="0">
                <a:cs typeface="Times New Roman" pitchFamily="18" charset="0"/>
              </a:rPr>
              <a:t> </a:t>
            </a:r>
            <a:r>
              <a:rPr lang="de-AT" sz="2000" b="1" dirty="0" err="1" smtClean="0">
                <a:cs typeface="Times New Roman" pitchFamily="18" charset="0"/>
              </a:rPr>
              <a:t>to</a:t>
            </a:r>
            <a:r>
              <a:rPr lang="de-AT" sz="2000" b="1" dirty="0" smtClean="0">
                <a:cs typeface="Times New Roman" pitchFamily="18" charset="0"/>
              </a:rPr>
              <a:t> </a:t>
            </a:r>
            <a:r>
              <a:rPr lang="de-AT" sz="2000" b="1" dirty="0" err="1" smtClean="0">
                <a:cs typeface="Times New Roman" pitchFamily="18" charset="0"/>
              </a:rPr>
              <a:t>ensure</a:t>
            </a:r>
            <a:r>
              <a:rPr lang="de-AT" sz="2000" b="1" dirty="0" smtClean="0">
                <a:cs typeface="Times New Roman" pitchFamily="18" charset="0"/>
              </a:rPr>
              <a:t> OSH </a:t>
            </a:r>
            <a:r>
              <a:rPr lang="de-AT" sz="2000" b="1" dirty="0" err="1" smtClean="0">
                <a:cs typeface="Times New Roman" pitchFamily="18" charset="0"/>
              </a:rPr>
              <a:t>for</a:t>
            </a:r>
            <a:r>
              <a:rPr lang="de-AT" sz="2000" b="1" dirty="0" smtClean="0">
                <a:cs typeface="Times New Roman" pitchFamily="18" charset="0"/>
              </a:rPr>
              <a:t> </a:t>
            </a:r>
            <a:r>
              <a:rPr lang="de-AT" sz="2000" b="1" dirty="0" err="1" smtClean="0">
                <a:cs typeface="Times New Roman" pitchFamily="18" charset="0"/>
              </a:rPr>
              <a:t>female</a:t>
            </a:r>
            <a:r>
              <a:rPr lang="de-AT" sz="2000" b="1" dirty="0" smtClean="0">
                <a:cs typeface="Times New Roman" pitchFamily="18" charset="0"/>
              </a:rPr>
              <a:t> </a:t>
            </a:r>
            <a:r>
              <a:rPr lang="de-AT" sz="2000" b="1" dirty="0" err="1" smtClean="0">
                <a:cs typeface="Times New Roman" pitchFamily="18" charset="0"/>
              </a:rPr>
              <a:t>workers</a:t>
            </a:r>
            <a:r>
              <a:rPr lang="de-AT" sz="2000" b="1" dirty="0" smtClean="0">
                <a:cs typeface="Times New Roman" pitchFamily="18" charset="0"/>
              </a:rPr>
              <a:t> in multiple </a:t>
            </a:r>
            <a:r>
              <a:rPr lang="de-AT" sz="2000" b="1" dirty="0" err="1" smtClean="0">
                <a:cs typeface="Times New Roman" pitchFamily="18" charset="0"/>
              </a:rPr>
              <a:t>jobs</a:t>
            </a:r>
            <a:r>
              <a:rPr lang="de-AT" sz="2000" b="1" dirty="0" smtClean="0">
                <a:cs typeface="Times New Roman" pitchFamily="18" charset="0"/>
              </a:rPr>
              <a:t> (e.g. </a:t>
            </a:r>
            <a:r>
              <a:rPr lang="de-AT" sz="2000" b="1" dirty="0" err="1" smtClean="0">
                <a:cs typeface="Times New Roman" pitchFamily="18" charset="0"/>
              </a:rPr>
              <a:t>cleaning</a:t>
            </a:r>
            <a:r>
              <a:rPr lang="de-AT" sz="2000" b="1" dirty="0" smtClean="0">
                <a:cs typeface="Times New Roman" pitchFamily="18" charset="0"/>
              </a:rPr>
              <a:t>, </a:t>
            </a:r>
            <a:r>
              <a:rPr lang="de-AT" sz="2000" b="1" dirty="0" err="1" smtClean="0">
                <a:cs typeface="Times New Roman" pitchFamily="18" charset="0"/>
              </a:rPr>
              <a:t>home</a:t>
            </a:r>
            <a:r>
              <a:rPr lang="de-AT" sz="2000" b="1" dirty="0" smtClean="0">
                <a:cs typeface="Times New Roman" pitchFamily="18" charset="0"/>
              </a:rPr>
              <a:t> </a:t>
            </a:r>
            <a:r>
              <a:rPr lang="de-AT" sz="2000" b="1" dirty="0" err="1" smtClean="0">
                <a:cs typeface="Times New Roman" pitchFamily="18" charset="0"/>
              </a:rPr>
              <a:t>care</a:t>
            </a:r>
            <a:r>
              <a:rPr lang="de-AT" sz="2000" b="1" dirty="0" smtClean="0">
                <a:cs typeface="Times New Roman" pitchFamily="18" charset="0"/>
              </a:rPr>
              <a:t>) </a:t>
            </a:r>
            <a:r>
              <a:rPr lang="de-AT" sz="2000" b="1" dirty="0" err="1" smtClean="0">
                <a:cs typeface="Times New Roman" pitchFamily="18" charset="0"/>
              </a:rPr>
              <a:t>and</a:t>
            </a:r>
            <a:r>
              <a:rPr lang="de-AT" sz="2000" b="1" dirty="0" smtClean="0">
                <a:cs typeface="Times New Roman" pitchFamily="18" charset="0"/>
              </a:rPr>
              <a:t> informal </a:t>
            </a:r>
            <a:r>
              <a:rPr lang="de-AT" sz="2000" b="1" dirty="0" err="1" smtClean="0">
                <a:cs typeface="Times New Roman" pitchFamily="18" charset="0"/>
              </a:rPr>
              <a:t>work</a:t>
            </a:r>
            <a:endParaRPr lang="de-AT" sz="2000" b="1" dirty="0" smtClean="0">
              <a:cs typeface="Times New Roman" pitchFamily="18" charset="0"/>
            </a:endParaRPr>
          </a:p>
          <a:p>
            <a:endParaRPr lang="de-AT" sz="2000" b="1" dirty="0" smtClean="0">
              <a:cs typeface="Times New Roman" pitchFamily="18" charset="0"/>
            </a:endParaRPr>
          </a:p>
          <a:p>
            <a:endParaRPr lang="de-AT" sz="2000" b="1" dirty="0" smtClean="0">
              <a:cs typeface="Times New Roman" pitchFamily="18" charset="0"/>
            </a:endParaRPr>
          </a:p>
          <a:p>
            <a:endParaRPr lang="de-AT" sz="2000" b="1" dirty="0" smtClean="0">
              <a:cs typeface="Times New Roman" pitchFamily="18" charset="0"/>
            </a:endParaRPr>
          </a:p>
          <a:p>
            <a:endParaRPr lang="de-AT" sz="2000" b="1" dirty="0" smtClean="0">
              <a:cs typeface="Times New Roman" pitchFamily="18" charset="0"/>
            </a:endParaRPr>
          </a:p>
          <a:p>
            <a:endParaRPr lang="de-AT" dirty="0" smtClean="0"/>
          </a:p>
        </p:txBody>
      </p:sp>
      <p:pic>
        <p:nvPicPr>
          <p:cNvPr id="26628" name="Picture 4" descr="0199_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8488" y="0"/>
            <a:ext cx="2195512" cy="148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629" name="Picture 5" descr="0226_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7900" y="0"/>
            <a:ext cx="2195513" cy="1462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630" name="Picture 6" descr="0267_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27313" y="0"/>
            <a:ext cx="2195512" cy="1487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12594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bg>
      <p:bgRef idx="1001">
        <a:schemeClr val="bg1"/>
      </p:bgRef>
    </p:bg>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107950" y="115888"/>
            <a:ext cx="8856663" cy="762000"/>
          </a:xfrm>
        </p:spPr>
        <p:txBody>
          <a:bodyPr/>
          <a:lstStyle/>
          <a:p>
            <a:r>
              <a:rPr lang="de-AT" dirty="0" err="1"/>
              <a:t>Differences</a:t>
            </a:r>
            <a:r>
              <a:rPr lang="de-AT" dirty="0"/>
              <a:t> </a:t>
            </a:r>
            <a:r>
              <a:rPr lang="de-AT" dirty="0" err="1"/>
              <a:t>between</a:t>
            </a:r>
            <a:r>
              <a:rPr lang="de-AT" dirty="0"/>
              <a:t> Member </a:t>
            </a:r>
            <a:r>
              <a:rPr lang="de-AT" dirty="0" err="1"/>
              <a:t>states</a:t>
            </a:r>
            <a:r>
              <a:rPr lang="de-AT" dirty="0"/>
              <a:t> </a:t>
            </a:r>
            <a:r>
              <a:rPr lang="de-AT" dirty="0" err="1" smtClean="0"/>
              <a:t>with</a:t>
            </a:r>
            <a:r>
              <a:rPr lang="de-AT" dirty="0" smtClean="0"/>
              <a:t> </a:t>
            </a:r>
            <a:r>
              <a:rPr lang="de-AT" dirty="0" err="1" smtClean="0"/>
              <a:t>impact</a:t>
            </a:r>
            <a:r>
              <a:rPr lang="de-AT" dirty="0" smtClean="0"/>
              <a:t> </a:t>
            </a:r>
            <a:r>
              <a:rPr lang="de-AT" dirty="0"/>
              <a:t>on OSH</a:t>
            </a:r>
          </a:p>
        </p:txBody>
      </p:sp>
      <p:sp>
        <p:nvSpPr>
          <p:cNvPr id="67587" name="Rectangle 3"/>
          <p:cNvSpPr>
            <a:spLocks noGrp="1" noChangeArrowheads="1"/>
          </p:cNvSpPr>
          <p:nvPr>
            <p:ph sz="half" idx="1"/>
          </p:nvPr>
        </p:nvSpPr>
        <p:spPr>
          <a:xfrm>
            <a:off x="611560" y="1124744"/>
            <a:ext cx="8281987" cy="4681537"/>
          </a:xfrm>
        </p:spPr>
        <p:txBody>
          <a:bodyPr/>
          <a:lstStyle/>
          <a:p>
            <a:r>
              <a:rPr lang="en-GB" sz="1600" dirty="0"/>
              <a:t>Employment rates of older women</a:t>
            </a:r>
            <a:r>
              <a:rPr lang="en-GB" sz="1600" b="0" dirty="0"/>
              <a:t> highest in northern Europe with &gt; </a:t>
            </a:r>
            <a:r>
              <a:rPr lang="en-GB" sz="1600" b="0" dirty="0" smtClean="0"/>
              <a:t>55%, </a:t>
            </a:r>
            <a:r>
              <a:rPr lang="en-GB" sz="1600" b="0" dirty="0"/>
              <a:t>lowest in Southern European countries with all &lt; 35%</a:t>
            </a:r>
          </a:p>
          <a:p>
            <a:r>
              <a:rPr lang="en-GB" sz="1600" dirty="0"/>
              <a:t>Part-time work</a:t>
            </a:r>
            <a:r>
              <a:rPr lang="en-GB" sz="1600" b="0" dirty="0"/>
              <a:t> less common for men and women in new Member states. In the most extreme case, the Netherlands, over 75% of female workers worked part-time in 2008.</a:t>
            </a:r>
          </a:p>
          <a:p>
            <a:r>
              <a:rPr lang="en-GB" sz="1600" b="0" dirty="0"/>
              <a:t>Different situation as regards </a:t>
            </a:r>
            <a:r>
              <a:rPr lang="en-GB" sz="1600" dirty="0"/>
              <a:t>segregation</a:t>
            </a:r>
            <a:r>
              <a:rPr lang="en-GB" sz="1600" b="0" dirty="0"/>
              <a:t>. </a:t>
            </a:r>
          </a:p>
          <a:p>
            <a:pPr lvl="1">
              <a:spcBef>
                <a:spcPts val="600"/>
              </a:spcBef>
            </a:pPr>
            <a:r>
              <a:rPr lang="en-GB" sz="1600" b="0" dirty="0" smtClean="0"/>
              <a:t>In </a:t>
            </a:r>
            <a:r>
              <a:rPr lang="en-GB" sz="1600" b="0" dirty="0"/>
              <a:t>the eastern new MS, more women in technical and associate professions, possibly influencing gender pay gap and employment trends.</a:t>
            </a:r>
          </a:p>
          <a:p>
            <a:pPr lvl="1">
              <a:spcBef>
                <a:spcPts val="600"/>
              </a:spcBef>
            </a:pPr>
            <a:r>
              <a:rPr lang="en-GB" sz="1600" b="0" dirty="0"/>
              <a:t>Higher proportion of women and men in informal work in new and southern MS. </a:t>
            </a:r>
          </a:p>
          <a:p>
            <a:r>
              <a:rPr lang="de-AT" sz="1600" b="0" dirty="0"/>
              <a:t>The </a:t>
            </a:r>
            <a:r>
              <a:rPr lang="de-AT" sz="1600" dirty="0" err="1"/>
              <a:t>size</a:t>
            </a:r>
            <a:r>
              <a:rPr lang="de-AT" sz="1600" dirty="0"/>
              <a:t> </a:t>
            </a:r>
            <a:r>
              <a:rPr lang="de-AT" sz="1600" dirty="0" err="1"/>
              <a:t>of</a:t>
            </a:r>
            <a:r>
              <a:rPr lang="de-AT" sz="1600" dirty="0"/>
              <a:t> </a:t>
            </a:r>
            <a:r>
              <a:rPr lang="de-AT" sz="1600" dirty="0" err="1"/>
              <a:t>the</a:t>
            </a:r>
            <a:r>
              <a:rPr lang="de-AT" sz="1600" dirty="0"/>
              <a:t> </a:t>
            </a:r>
            <a:r>
              <a:rPr lang="de-AT" sz="1600" dirty="0" err="1"/>
              <a:t>gender</a:t>
            </a:r>
            <a:r>
              <a:rPr lang="de-AT" sz="1600" dirty="0"/>
              <a:t> </a:t>
            </a:r>
            <a:r>
              <a:rPr lang="de-AT" sz="1600" dirty="0" err="1"/>
              <a:t>pay</a:t>
            </a:r>
            <a:r>
              <a:rPr lang="de-AT" sz="1600" dirty="0"/>
              <a:t> </a:t>
            </a:r>
            <a:r>
              <a:rPr lang="de-AT" sz="1600" dirty="0" err="1"/>
              <a:t>gap</a:t>
            </a:r>
            <a:r>
              <a:rPr lang="de-AT" sz="1600" b="0" dirty="0"/>
              <a:t> </a:t>
            </a:r>
            <a:r>
              <a:rPr lang="de-AT" sz="1600" b="0" dirty="0" err="1"/>
              <a:t>by</a:t>
            </a:r>
            <a:r>
              <a:rPr lang="de-AT" sz="1600" b="0" dirty="0"/>
              <a:t> </a:t>
            </a:r>
            <a:r>
              <a:rPr lang="de-AT" sz="1600" b="0" dirty="0" err="1"/>
              <a:t>economic</a:t>
            </a:r>
            <a:r>
              <a:rPr lang="de-AT" sz="1600" b="0" dirty="0"/>
              <a:t> </a:t>
            </a:r>
            <a:r>
              <a:rPr lang="de-AT" sz="1600" b="0" dirty="0" err="1"/>
              <a:t>activities</a:t>
            </a:r>
            <a:r>
              <a:rPr lang="de-AT" sz="1600" b="0" dirty="0"/>
              <a:t> </a:t>
            </a:r>
            <a:r>
              <a:rPr lang="de-AT" sz="1600" b="0" dirty="0" err="1"/>
              <a:t>strongly</a:t>
            </a:r>
            <a:r>
              <a:rPr lang="de-AT" sz="1600" b="0" dirty="0"/>
              <a:t> </a:t>
            </a:r>
            <a:r>
              <a:rPr lang="de-AT" sz="1600" b="0" dirty="0" err="1"/>
              <a:t>differs</a:t>
            </a:r>
            <a:r>
              <a:rPr lang="de-AT" sz="1600" b="0" dirty="0"/>
              <a:t> </a:t>
            </a:r>
            <a:r>
              <a:rPr lang="de-AT" sz="1600" b="0" dirty="0" err="1"/>
              <a:t>among</a:t>
            </a:r>
            <a:r>
              <a:rPr lang="de-AT" sz="1600" b="0" dirty="0"/>
              <a:t> Member States </a:t>
            </a:r>
          </a:p>
          <a:p>
            <a:r>
              <a:rPr lang="en-GB" sz="1600" b="0" dirty="0"/>
              <a:t>Differences as regards </a:t>
            </a:r>
            <a:r>
              <a:rPr lang="en-GB" sz="1600" dirty="0"/>
              <a:t>recognition of MSDs and stress-related disorders </a:t>
            </a:r>
            <a:r>
              <a:rPr lang="en-GB" sz="1600" b="0" dirty="0"/>
              <a:t>and as regards </a:t>
            </a:r>
            <a:r>
              <a:rPr lang="en-GB" sz="1600" dirty="0"/>
              <a:t>occupational accidents and </a:t>
            </a:r>
            <a:r>
              <a:rPr lang="en-GB" sz="1600" dirty="0" smtClean="0"/>
              <a:t>commuting </a:t>
            </a:r>
            <a:r>
              <a:rPr lang="en-GB" sz="1600" dirty="0"/>
              <a:t>accidents</a:t>
            </a:r>
          </a:p>
          <a:p>
            <a:r>
              <a:rPr lang="en-GB" sz="1600" b="0" dirty="0" smtClean="0"/>
              <a:t>Different </a:t>
            </a:r>
            <a:r>
              <a:rPr lang="en-GB" sz="1600" b="0" dirty="0"/>
              <a:t>policies regarding </a:t>
            </a:r>
            <a:r>
              <a:rPr lang="en-GB" sz="1600" dirty="0"/>
              <a:t>integration of immigrant women </a:t>
            </a:r>
            <a:r>
              <a:rPr lang="en-GB" sz="1600" b="0" dirty="0"/>
              <a:t>and their access to education, training and the labour </a:t>
            </a:r>
            <a:r>
              <a:rPr lang="en-GB" sz="1600" b="0" dirty="0" smtClean="0"/>
              <a:t>market</a:t>
            </a:r>
          </a:p>
          <a:p>
            <a:endParaRPr lang="en-GB" sz="1600" b="0" dirty="0"/>
          </a:p>
          <a:p>
            <a:endParaRPr lang="en-GB" b="0" dirty="0"/>
          </a:p>
          <a:p>
            <a:endParaRPr lang="en-GB" b="0" dirty="0"/>
          </a:p>
          <a:p>
            <a:endParaRPr lang="de-AT" sz="2800" dirty="0"/>
          </a:p>
        </p:txBody>
      </p:sp>
    </p:spTree>
    <p:extLst>
      <p:ext uri="{BB962C8B-B14F-4D97-AF65-F5344CB8AC3E}">
        <p14:creationId xmlns:p14="http://schemas.microsoft.com/office/powerpoint/2010/main" val="3169272690"/>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8" name="Rectangle 6"/>
          <p:cNvSpPr>
            <a:spLocks noGrp="1" noChangeArrowheads="1"/>
          </p:cNvSpPr>
          <p:nvPr>
            <p:ph type="title"/>
          </p:nvPr>
        </p:nvSpPr>
        <p:spPr/>
        <p:txBody>
          <a:bodyPr/>
          <a:lstStyle/>
          <a:p>
            <a:r>
              <a:rPr lang="de-AT"/>
              <a:t>OSH implications of employment trends</a:t>
            </a:r>
          </a:p>
        </p:txBody>
      </p:sp>
      <p:sp>
        <p:nvSpPr>
          <p:cNvPr id="54275" name="Rectangle 3"/>
          <p:cNvSpPr>
            <a:spLocks noGrp="1" noChangeArrowheads="1"/>
          </p:cNvSpPr>
          <p:nvPr>
            <p:ph type="body" sz="half" idx="1"/>
          </p:nvPr>
        </p:nvSpPr>
        <p:spPr/>
        <p:txBody>
          <a:bodyPr/>
          <a:lstStyle/>
          <a:p>
            <a:pPr algn="ctr">
              <a:lnSpc>
                <a:spcPct val="80000"/>
              </a:lnSpc>
              <a:buFont typeface="Wingdings" pitchFamily="2" charset="2"/>
              <a:buNone/>
            </a:pPr>
            <a:r>
              <a:rPr lang="en-GB" sz="1500" dirty="0">
                <a:solidFill>
                  <a:schemeClr val="accent4">
                    <a:lumMod val="75000"/>
                  </a:schemeClr>
                </a:solidFill>
              </a:rPr>
              <a:t>	</a:t>
            </a:r>
            <a:r>
              <a:rPr lang="en-GB" sz="2000" u="sng" dirty="0">
                <a:solidFill>
                  <a:schemeClr val="accent4">
                    <a:lumMod val="75000"/>
                  </a:schemeClr>
                </a:solidFill>
              </a:rPr>
              <a:t>Employment trend</a:t>
            </a:r>
          </a:p>
          <a:p>
            <a:pPr algn="just">
              <a:lnSpc>
                <a:spcPct val="80000"/>
              </a:lnSpc>
            </a:pPr>
            <a:r>
              <a:rPr lang="en-GB" sz="1800" b="0" dirty="0">
                <a:solidFill>
                  <a:schemeClr val="accent4">
                    <a:lumMod val="75000"/>
                  </a:schemeClr>
                </a:solidFill>
              </a:rPr>
              <a:t>Women </a:t>
            </a:r>
            <a:r>
              <a:rPr lang="en-GB" sz="1800" dirty="0">
                <a:solidFill>
                  <a:schemeClr val="accent4">
                    <a:lumMod val="75000"/>
                  </a:schemeClr>
                </a:solidFill>
              </a:rPr>
              <a:t>more and more concentrated in part-time and casual jobs</a:t>
            </a:r>
            <a:r>
              <a:rPr lang="en-GB" sz="1800" b="0" dirty="0">
                <a:solidFill>
                  <a:schemeClr val="accent4">
                    <a:lumMod val="75000"/>
                  </a:schemeClr>
                </a:solidFill>
              </a:rPr>
              <a:t>, particularly in the retail trade and consumer services sector; </a:t>
            </a:r>
            <a:r>
              <a:rPr lang="en-GB" sz="1800" b="0" dirty="0">
                <a:solidFill>
                  <a:schemeClr val="accent4">
                    <a:lumMod val="75000"/>
                  </a:schemeClr>
                </a:solidFill>
                <a:cs typeface="Times New Roman" pitchFamily="18" charset="0"/>
              </a:rPr>
              <a:t>impacts on their salaries and their career perspectives</a:t>
            </a:r>
            <a:endParaRPr lang="en-GB" sz="1800" b="0" dirty="0">
              <a:solidFill>
                <a:schemeClr val="accent4">
                  <a:lumMod val="75000"/>
                </a:schemeClr>
              </a:solidFill>
            </a:endParaRPr>
          </a:p>
          <a:p>
            <a:pPr algn="just">
              <a:lnSpc>
                <a:spcPct val="80000"/>
              </a:lnSpc>
            </a:pPr>
            <a:r>
              <a:rPr lang="de-AT" sz="1800" dirty="0">
                <a:solidFill>
                  <a:schemeClr val="accent4">
                    <a:lumMod val="75000"/>
                  </a:schemeClr>
                </a:solidFill>
              </a:rPr>
              <a:t>Informal </a:t>
            </a:r>
            <a:r>
              <a:rPr lang="de-AT" sz="1800" dirty="0" err="1">
                <a:solidFill>
                  <a:schemeClr val="accent4">
                    <a:lumMod val="75000"/>
                  </a:schemeClr>
                </a:solidFill>
              </a:rPr>
              <a:t>work</a:t>
            </a:r>
            <a:r>
              <a:rPr lang="de-AT" sz="1800" b="0" dirty="0">
                <a:solidFill>
                  <a:schemeClr val="accent4">
                    <a:lumMod val="75000"/>
                  </a:schemeClr>
                </a:solidFill>
              </a:rPr>
              <a:t> </a:t>
            </a:r>
            <a:r>
              <a:rPr lang="de-AT" sz="1800" b="0" dirty="0" err="1">
                <a:solidFill>
                  <a:schemeClr val="accent4">
                    <a:lumMod val="75000"/>
                  </a:schemeClr>
                </a:solidFill>
              </a:rPr>
              <a:t>and</a:t>
            </a:r>
            <a:r>
              <a:rPr lang="de-AT" sz="1800" b="0" dirty="0">
                <a:solidFill>
                  <a:schemeClr val="accent4">
                    <a:lumMod val="75000"/>
                  </a:schemeClr>
                </a:solidFill>
              </a:rPr>
              <a:t> </a:t>
            </a:r>
            <a:r>
              <a:rPr lang="de-AT" sz="1800" b="0" dirty="0" err="1">
                <a:solidFill>
                  <a:schemeClr val="accent4">
                    <a:lumMod val="75000"/>
                  </a:schemeClr>
                </a:solidFill>
              </a:rPr>
              <a:t>jobs</a:t>
            </a:r>
            <a:r>
              <a:rPr lang="de-AT" sz="1800" b="0" dirty="0">
                <a:solidFill>
                  <a:schemeClr val="accent4">
                    <a:lumMod val="75000"/>
                  </a:schemeClr>
                </a:solidFill>
              </a:rPr>
              <a:t> in </a:t>
            </a:r>
            <a:r>
              <a:rPr lang="de-AT" sz="1800" dirty="0" err="1">
                <a:solidFill>
                  <a:schemeClr val="accent4">
                    <a:lumMod val="75000"/>
                  </a:schemeClr>
                </a:solidFill>
              </a:rPr>
              <a:t>home</a:t>
            </a:r>
            <a:r>
              <a:rPr lang="de-AT" sz="1800" dirty="0">
                <a:solidFill>
                  <a:schemeClr val="accent4">
                    <a:lumMod val="75000"/>
                  </a:schemeClr>
                </a:solidFill>
              </a:rPr>
              <a:t> </a:t>
            </a:r>
            <a:r>
              <a:rPr lang="de-AT" sz="1800" dirty="0" err="1">
                <a:solidFill>
                  <a:schemeClr val="accent4">
                    <a:lumMod val="75000"/>
                  </a:schemeClr>
                </a:solidFill>
              </a:rPr>
              <a:t>care</a:t>
            </a:r>
            <a:r>
              <a:rPr lang="de-AT" sz="1800" dirty="0">
                <a:solidFill>
                  <a:schemeClr val="accent4">
                    <a:lumMod val="75000"/>
                  </a:schemeClr>
                </a:solidFill>
              </a:rPr>
              <a:t> </a:t>
            </a:r>
            <a:r>
              <a:rPr lang="de-AT" sz="1800" dirty="0" err="1">
                <a:solidFill>
                  <a:schemeClr val="accent4">
                    <a:lumMod val="75000"/>
                  </a:schemeClr>
                </a:solidFill>
              </a:rPr>
              <a:t>and</a:t>
            </a:r>
            <a:r>
              <a:rPr lang="de-AT" sz="1800" dirty="0">
                <a:solidFill>
                  <a:schemeClr val="accent4">
                    <a:lumMod val="75000"/>
                  </a:schemeClr>
                </a:solidFill>
              </a:rPr>
              <a:t> </a:t>
            </a:r>
            <a:r>
              <a:rPr lang="de-AT" sz="1800" dirty="0" err="1">
                <a:solidFill>
                  <a:schemeClr val="accent4">
                    <a:lumMod val="75000"/>
                  </a:schemeClr>
                </a:solidFill>
              </a:rPr>
              <a:t>as</a:t>
            </a:r>
            <a:r>
              <a:rPr lang="de-AT" sz="1800" dirty="0">
                <a:solidFill>
                  <a:schemeClr val="accent4">
                    <a:lumMod val="75000"/>
                  </a:schemeClr>
                </a:solidFill>
              </a:rPr>
              <a:t> </a:t>
            </a:r>
            <a:r>
              <a:rPr lang="de-AT" sz="1800" dirty="0" err="1">
                <a:solidFill>
                  <a:schemeClr val="accent4">
                    <a:lumMod val="75000"/>
                  </a:schemeClr>
                </a:solidFill>
              </a:rPr>
              <a:t>cleaners</a:t>
            </a:r>
            <a:r>
              <a:rPr lang="de-AT" sz="1800" b="0" dirty="0">
                <a:solidFill>
                  <a:schemeClr val="accent4">
                    <a:lumMod val="75000"/>
                  </a:schemeClr>
                </a:solidFill>
              </a:rPr>
              <a:t> on </a:t>
            </a:r>
            <a:r>
              <a:rPr lang="de-AT" sz="1800" b="0" dirty="0" err="1">
                <a:solidFill>
                  <a:schemeClr val="accent4">
                    <a:lumMod val="75000"/>
                  </a:schemeClr>
                </a:solidFill>
              </a:rPr>
              <a:t>the</a:t>
            </a:r>
            <a:r>
              <a:rPr lang="de-AT" sz="1800" b="0" dirty="0">
                <a:solidFill>
                  <a:schemeClr val="accent4">
                    <a:lumMod val="75000"/>
                  </a:schemeClr>
                </a:solidFill>
              </a:rPr>
              <a:t> </a:t>
            </a:r>
            <a:r>
              <a:rPr lang="de-AT" sz="1800" b="0" dirty="0" err="1">
                <a:solidFill>
                  <a:schemeClr val="accent4">
                    <a:lumMod val="75000"/>
                  </a:schemeClr>
                </a:solidFill>
              </a:rPr>
              <a:t>increase</a:t>
            </a:r>
            <a:r>
              <a:rPr lang="de-AT" sz="1800" b="0" dirty="0">
                <a:solidFill>
                  <a:schemeClr val="accent4">
                    <a:lumMod val="75000"/>
                  </a:schemeClr>
                </a:solidFill>
              </a:rPr>
              <a:t>, </a:t>
            </a:r>
            <a:r>
              <a:rPr lang="de-AT" sz="1800" b="0" dirty="0" err="1">
                <a:solidFill>
                  <a:schemeClr val="accent4">
                    <a:lumMod val="75000"/>
                  </a:schemeClr>
                </a:solidFill>
              </a:rPr>
              <a:t>especially</a:t>
            </a:r>
            <a:r>
              <a:rPr lang="de-AT" sz="1800" b="0" dirty="0">
                <a:solidFill>
                  <a:schemeClr val="accent4">
                    <a:lumMod val="75000"/>
                  </a:schemeClr>
                </a:solidFill>
              </a:rPr>
              <a:t> </a:t>
            </a:r>
            <a:r>
              <a:rPr lang="de-AT" sz="1800" b="0" dirty="0" err="1">
                <a:solidFill>
                  <a:schemeClr val="accent4">
                    <a:lumMod val="75000"/>
                  </a:schemeClr>
                </a:solidFill>
              </a:rPr>
              <a:t>for</a:t>
            </a:r>
            <a:r>
              <a:rPr lang="de-AT" sz="1800" b="0" dirty="0">
                <a:solidFill>
                  <a:schemeClr val="accent4">
                    <a:lumMod val="75000"/>
                  </a:schemeClr>
                </a:solidFill>
              </a:rPr>
              <a:t> </a:t>
            </a:r>
            <a:r>
              <a:rPr lang="de-AT" sz="1800" b="0" dirty="0" err="1">
                <a:solidFill>
                  <a:schemeClr val="accent4">
                    <a:lumMod val="75000"/>
                  </a:schemeClr>
                </a:solidFill>
              </a:rPr>
              <a:t>migrant</a:t>
            </a:r>
            <a:r>
              <a:rPr lang="de-AT" sz="1800" b="0" dirty="0">
                <a:solidFill>
                  <a:schemeClr val="accent4">
                    <a:lumMod val="75000"/>
                  </a:schemeClr>
                </a:solidFill>
              </a:rPr>
              <a:t> </a:t>
            </a:r>
            <a:r>
              <a:rPr lang="de-AT" sz="1800" b="0" dirty="0" err="1">
                <a:solidFill>
                  <a:schemeClr val="accent4">
                    <a:lumMod val="75000"/>
                  </a:schemeClr>
                </a:solidFill>
              </a:rPr>
              <a:t>women</a:t>
            </a:r>
            <a:endParaRPr lang="en-GB" sz="1800" b="0" dirty="0">
              <a:solidFill>
                <a:schemeClr val="accent4">
                  <a:lumMod val="75000"/>
                </a:schemeClr>
              </a:solidFill>
            </a:endParaRPr>
          </a:p>
          <a:p>
            <a:pPr algn="just">
              <a:lnSpc>
                <a:spcPct val="80000"/>
              </a:lnSpc>
            </a:pPr>
            <a:r>
              <a:rPr lang="en-GB" sz="1800" b="0" dirty="0">
                <a:solidFill>
                  <a:schemeClr val="accent4">
                    <a:lumMod val="75000"/>
                  </a:schemeClr>
                </a:solidFill>
              </a:rPr>
              <a:t>Move towards </a:t>
            </a:r>
            <a:r>
              <a:rPr lang="en-GB" sz="1800" dirty="0">
                <a:solidFill>
                  <a:schemeClr val="accent4">
                    <a:lumMod val="75000"/>
                  </a:schemeClr>
                </a:solidFill>
              </a:rPr>
              <a:t>mini-jobs</a:t>
            </a:r>
            <a:r>
              <a:rPr lang="en-GB" sz="1800" b="0" dirty="0">
                <a:solidFill>
                  <a:schemeClr val="accent4">
                    <a:lumMod val="75000"/>
                  </a:schemeClr>
                </a:solidFill>
              </a:rPr>
              <a:t>, not covered by labour law  </a:t>
            </a:r>
            <a:endParaRPr lang="de-AT" sz="1800" b="0" dirty="0">
              <a:solidFill>
                <a:schemeClr val="accent4">
                  <a:lumMod val="75000"/>
                </a:schemeClr>
              </a:solidFill>
            </a:endParaRPr>
          </a:p>
          <a:p>
            <a:pPr algn="just">
              <a:lnSpc>
                <a:spcPct val="80000"/>
              </a:lnSpc>
            </a:pPr>
            <a:r>
              <a:rPr lang="en-GB" sz="1800" b="0" dirty="0">
                <a:solidFill>
                  <a:schemeClr val="accent4">
                    <a:lumMod val="75000"/>
                  </a:schemeClr>
                </a:solidFill>
              </a:rPr>
              <a:t>Women continue to </a:t>
            </a:r>
            <a:r>
              <a:rPr lang="en-GB" sz="1800" dirty="0">
                <a:solidFill>
                  <a:schemeClr val="accent4">
                    <a:lumMod val="75000"/>
                  </a:schemeClr>
                </a:solidFill>
              </a:rPr>
              <a:t>trail men in terms of career</a:t>
            </a:r>
            <a:r>
              <a:rPr lang="en-GB" sz="1800" b="0" dirty="0">
                <a:solidFill>
                  <a:schemeClr val="accent4">
                    <a:lumMod val="75000"/>
                  </a:schemeClr>
                </a:solidFill>
              </a:rPr>
              <a:t> advancement </a:t>
            </a:r>
            <a:r>
              <a:rPr lang="en-GB" sz="1800" dirty="0">
                <a:solidFill>
                  <a:schemeClr val="accent4">
                    <a:lumMod val="75000"/>
                  </a:schemeClr>
                </a:solidFill>
              </a:rPr>
              <a:t>and</a:t>
            </a:r>
            <a:r>
              <a:rPr lang="en-GB" sz="1800" b="0" dirty="0">
                <a:solidFill>
                  <a:schemeClr val="accent4">
                    <a:lumMod val="75000"/>
                  </a:schemeClr>
                </a:solidFill>
              </a:rPr>
              <a:t> in levels of </a:t>
            </a:r>
            <a:r>
              <a:rPr lang="en-GB" sz="1800" dirty="0">
                <a:solidFill>
                  <a:schemeClr val="accent4">
                    <a:lumMod val="75000"/>
                  </a:schemeClr>
                </a:solidFill>
              </a:rPr>
              <a:t>compensation</a:t>
            </a:r>
            <a:r>
              <a:rPr lang="en-GB" sz="1800" b="0" dirty="0">
                <a:solidFill>
                  <a:schemeClr val="accent4">
                    <a:lumMod val="75000"/>
                  </a:schemeClr>
                </a:solidFill>
              </a:rPr>
              <a:t> and gaining higher status</a:t>
            </a:r>
          </a:p>
        </p:txBody>
      </p:sp>
      <p:sp>
        <p:nvSpPr>
          <p:cNvPr id="54279" name="Rectangle 7"/>
          <p:cNvSpPr>
            <a:spLocks noGrp="1" noChangeArrowheads="1"/>
          </p:cNvSpPr>
          <p:nvPr>
            <p:ph type="body" sz="half" idx="2"/>
          </p:nvPr>
        </p:nvSpPr>
        <p:spPr>
          <a:xfrm>
            <a:off x="4427984" y="1096963"/>
            <a:ext cx="4281487" cy="5761037"/>
          </a:xfrm>
        </p:spPr>
        <p:txBody>
          <a:bodyPr/>
          <a:lstStyle/>
          <a:p>
            <a:pPr marL="381000" indent="-381000" algn="ctr">
              <a:lnSpc>
                <a:spcPct val="80000"/>
              </a:lnSpc>
              <a:buClr>
                <a:schemeClr val="accent2"/>
              </a:buClr>
              <a:buFont typeface="Wingdings" pitchFamily="2" charset="2"/>
              <a:buNone/>
            </a:pPr>
            <a:r>
              <a:rPr lang="en-GB" sz="1500" dirty="0"/>
              <a:t>	</a:t>
            </a:r>
            <a:r>
              <a:rPr lang="en-GB" sz="2000" u="sng" dirty="0">
                <a:solidFill>
                  <a:srgbClr val="00529F"/>
                </a:solidFill>
              </a:rPr>
              <a:t>OSH implications</a:t>
            </a:r>
          </a:p>
          <a:p>
            <a:pPr marL="381000" indent="-381000" algn="just">
              <a:lnSpc>
                <a:spcPct val="80000"/>
              </a:lnSpc>
              <a:buClr>
                <a:schemeClr val="accent2"/>
              </a:buClr>
            </a:pPr>
            <a:r>
              <a:rPr lang="en-GB" sz="1800" dirty="0">
                <a:solidFill>
                  <a:srgbClr val="00529F"/>
                </a:solidFill>
              </a:rPr>
              <a:t>Stress</a:t>
            </a:r>
            <a:r>
              <a:rPr lang="en-GB" sz="1800" b="0" dirty="0">
                <a:solidFill>
                  <a:srgbClr val="00529F"/>
                </a:solidFill>
              </a:rPr>
              <a:t> &amp; related health problems, </a:t>
            </a:r>
            <a:r>
              <a:rPr lang="en-GB" sz="1800" dirty="0">
                <a:solidFill>
                  <a:srgbClr val="00529F"/>
                </a:solidFill>
              </a:rPr>
              <a:t>fatigue </a:t>
            </a:r>
            <a:r>
              <a:rPr lang="en-GB" sz="1800" b="0" dirty="0">
                <a:solidFill>
                  <a:srgbClr val="00529F"/>
                </a:solidFill>
              </a:rPr>
              <a:t>and cognitive health problems</a:t>
            </a:r>
          </a:p>
          <a:p>
            <a:pPr marL="381000" indent="-381000" algn="just">
              <a:lnSpc>
                <a:spcPct val="80000"/>
              </a:lnSpc>
              <a:buClr>
                <a:schemeClr val="accent2"/>
              </a:buClr>
            </a:pPr>
            <a:r>
              <a:rPr lang="en-GB" sz="1800" dirty="0">
                <a:solidFill>
                  <a:srgbClr val="00529F"/>
                </a:solidFill>
              </a:rPr>
              <a:t>Repetitive strain injuries</a:t>
            </a:r>
            <a:r>
              <a:rPr lang="en-GB" sz="1800" b="0" dirty="0">
                <a:solidFill>
                  <a:srgbClr val="00529F"/>
                </a:solidFill>
              </a:rPr>
              <a:t> caused by repetitive and monotonous work </a:t>
            </a:r>
          </a:p>
          <a:p>
            <a:pPr marL="381000" indent="-381000" algn="just">
              <a:lnSpc>
                <a:spcPct val="80000"/>
              </a:lnSpc>
              <a:buClr>
                <a:schemeClr val="accent2"/>
              </a:buClr>
            </a:pPr>
            <a:r>
              <a:rPr lang="en-GB" sz="1800" dirty="0">
                <a:solidFill>
                  <a:srgbClr val="00529F"/>
                </a:solidFill>
              </a:rPr>
              <a:t>Low job control and autonomy</a:t>
            </a:r>
            <a:r>
              <a:rPr lang="en-GB" sz="1800" b="0" dirty="0">
                <a:solidFill>
                  <a:srgbClr val="00529F"/>
                </a:solidFill>
              </a:rPr>
              <a:t>, feelings of low self-esteem, low motivation, and job dissatisfaction for women</a:t>
            </a:r>
          </a:p>
          <a:p>
            <a:pPr marL="381000" indent="-381000" algn="just">
              <a:lnSpc>
                <a:spcPct val="80000"/>
              </a:lnSpc>
              <a:buClr>
                <a:schemeClr val="accent2"/>
              </a:buClr>
            </a:pPr>
            <a:r>
              <a:rPr lang="de-AT" sz="1800" dirty="0">
                <a:solidFill>
                  <a:srgbClr val="00529F"/>
                </a:solidFill>
              </a:rPr>
              <a:t>OSH </a:t>
            </a:r>
            <a:r>
              <a:rPr lang="de-AT" sz="1800" dirty="0" err="1">
                <a:solidFill>
                  <a:srgbClr val="00529F"/>
                </a:solidFill>
              </a:rPr>
              <a:t>difficult</a:t>
            </a:r>
            <a:r>
              <a:rPr lang="de-AT" sz="1800" dirty="0">
                <a:solidFill>
                  <a:srgbClr val="00529F"/>
                </a:solidFill>
              </a:rPr>
              <a:t> </a:t>
            </a:r>
            <a:r>
              <a:rPr lang="de-AT" sz="1800" dirty="0" err="1">
                <a:solidFill>
                  <a:srgbClr val="00529F"/>
                </a:solidFill>
              </a:rPr>
              <a:t>to</a:t>
            </a:r>
            <a:r>
              <a:rPr lang="de-AT" sz="1800" dirty="0">
                <a:solidFill>
                  <a:srgbClr val="00529F"/>
                </a:solidFill>
              </a:rPr>
              <a:t> </a:t>
            </a:r>
            <a:r>
              <a:rPr lang="de-AT" sz="1800" dirty="0" err="1">
                <a:solidFill>
                  <a:srgbClr val="00529F"/>
                </a:solidFill>
              </a:rPr>
              <a:t>organise</a:t>
            </a:r>
            <a:r>
              <a:rPr lang="de-AT" sz="1800" b="0" dirty="0">
                <a:solidFill>
                  <a:srgbClr val="00529F"/>
                </a:solidFill>
              </a:rPr>
              <a:t> </a:t>
            </a:r>
            <a:r>
              <a:rPr lang="de-AT" sz="1800" b="0" dirty="0" err="1">
                <a:solidFill>
                  <a:srgbClr val="00529F"/>
                </a:solidFill>
              </a:rPr>
              <a:t>for</a:t>
            </a:r>
            <a:r>
              <a:rPr lang="de-AT" sz="1800" b="0" dirty="0">
                <a:solidFill>
                  <a:srgbClr val="00529F"/>
                </a:solidFill>
              </a:rPr>
              <a:t> </a:t>
            </a:r>
            <a:r>
              <a:rPr lang="de-AT" sz="1800" b="0" dirty="0" err="1">
                <a:solidFill>
                  <a:srgbClr val="00529F"/>
                </a:solidFill>
              </a:rPr>
              <a:t>women</a:t>
            </a:r>
            <a:r>
              <a:rPr lang="de-AT" sz="1800" b="0" dirty="0">
                <a:solidFill>
                  <a:srgbClr val="00529F"/>
                </a:solidFill>
              </a:rPr>
              <a:t> </a:t>
            </a:r>
            <a:r>
              <a:rPr lang="de-AT" sz="1800" b="0" dirty="0" err="1">
                <a:solidFill>
                  <a:srgbClr val="00529F"/>
                </a:solidFill>
              </a:rPr>
              <a:t>who</a:t>
            </a:r>
            <a:r>
              <a:rPr lang="de-AT" sz="1800" b="0" dirty="0">
                <a:solidFill>
                  <a:srgbClr val="00529F"/>
                </a:solidFill>
              </a:rPr>
              <a:t> </a:t>
            </a:r>
            <a:r>
              <a:rPr lang="de-AT" sz="1800" b="0" dirty="0" err="1">
                <a:solidFill>
                  <a:srgbClr val="00529F"/>
                </a:solidFill>
              </a:rPr>
              <a:t>work</a:t>
            </a:r>
            <a:r>
              <a:rPr lang="de-AT" sz="1800" b="0" dirty="0">
                <a:solidFill>
                  <a:srgbClr val="00529F"/>
                </a:solidFill>
              </a:rPr>
              <a:t> </a:t>
            </a:r>
            <a:r>
              <a:rPr lang="de-AT" sz="1800" dirty="0" err="1">
                <a:solidFill>
                  <a:srgbClr val="00529F"/>
                </a:solidFill>
              </a:rPr>
              <a:t>at</a:t>
            </a:r>
            <a:r>
              <a:rPr lang="de-AT" sz="1800" b="0" dirty="0">
                <a:solidFill>
                  <a:srgbClr val="00529F"/>
                </a:solidFill>
              </a:rPr>
              <a:t> </a:t>
            </a:r>
            <a:r>
              <a:rPr lang="de-AT" sz="1800" b="0" dirty="0" err="1">
                <a:solidFill>
                  <a:srgbClr val="00529F"/>
                </a:solidFill>
              </a:rPr>
              <a:t>their</a:t>
            </a:r>
            <a:r>
              <a:rPr lang="de-AT" sz="1800" b="0" dirty="0">
                <a:solidFill>
                  <a:srgbClr val="00529F"/>
                </a:solidFill>
              </a:rPr>
              <a:t> </a:t>
            </a:r>
            <a:r>
              <a:rPr lang="de-AT" sz="1800" dirty="0" err="1">
                <a:solidFill>
                  <a:srgbClr val="00529F"/>
                </a:solidFill>
              </a:rPr>
              <a:t>clients</a:t>
            </a:r>
            <a:r>
              <a:rPr lang="de-AT" sz="1800" dirty="0">
                <a:solidFill>
                  <a:srgbClr val="00529F"/>
                </a:solidFill>
              </a:rPr>
              <a:t> </a:t>
            </a:r>
            <a:r>
              <a:rPr lang="de-AT" sz="1800" dirty="0" err="1">
                <a:solidFill>
                  <a:srgbClr val="00529F"/>
                </a:solidFill>
              </a:rPr>
              <a:t>premises</a:t>
            </a:r>
            <a:r>
              <a:rPr lang="de-AT" sz="1800" b="0" dirty="0">
                <a:solidFill>
                  <a:srgbClr val="00529F"/>
                </a:solidFill>
              </a:rPr>
              <a:t>, </a:t>
            </a:r>
            <a:r>
              <a:rPr lang="de-AT" sz="1800" b="0" dirty="0" err="1">
                <a:solidFill>
                  <a:srgbClr val="00529F"/>
                </a:solidFill>
              </a:rPr>
              <a:t>how</a:t>
            </a:r>
            <a:r>
              <a:rPr lang="de-AT" sz="1800" b="0" dirty="0">
                <a:solidFill>
                  <a:srgbClr val="00529F"/>
                </a:solidFill>
              </a:rPr>
              <a:t> </a:t>
            </a:r>
            <a:r>
              <a:rPr lang="de-AT" sz="1800" b="0" dirty="0" err="1">
                <a:solidFill>
                  <a:srgbClr val="00529F"/>
                </a:solidFill>
              </a:rPr>
              <a:t>to</a:t>
            </a:r>
            <a:r>
              <a:rPr lang="de-AT" sz="1800" b="0" dirty="0">
                <a:solidFill>
                  <a:srgbClr val="00529F"/>
                </a:solidFill>
              </a:rPr>
              <a:t> </a:t>
            </a:r>
            <a:r>
              <a:rPr lang="de-AT" sz="1800" b="0" dirty="0" err="1">
                <a:solidFill>
                  <a:srgbClr val="00529F"/>
                </a:solidFill>
              </a:rPr>
              <a:t>enforce</a:t>
            </a:r>
            <a:r>
              <a:rPr lang="de-AT" sz="1800" b="0" dirty="0">
                <a:solidFill>
                  <a:srgbClr val="00529F"/>
                </a:solidFill>
              </a:rPr>
              <a:t>, </a:t>
            </a:r>
            <a:r>
              <a:rPr lang="de-AT" sz="1800" b="0" dirty="0" err="1">
                <a:solidFill>
                  <a:srgbClr val="00529F"/>
                </a:solidFill>
              </a:rPr>
              <a:t>how</a:t>
            </a:r>
            <a:r>
              <a:rPr lang="de-AT" sz="1800" b="0" dirty="0">
                <a:solidFill>
                  <a:srgbClr val="00529F"/>
                </a:solidFill>
              </a:rPr>
              <a:t> </a:t>
            </a:r>
            <a:r>
              <a:rPr lang="de-AT" sz="1800" b="0" dirty="0" err="1">
                <a:solidFill>
                  <a:srgbClr val="00529F"/>
                </a:solidFill>
              </a:rPr>
              <a:t>to</a:t>
            </a:r>
            <a:r>
              <a:rPr lang="de-AT" sz="1800" b="0" dirty="0">
                <a:solidFill>
                  <a:srgbClr val="00529F"/>
                </a:solidFill>
              </a:rPr>
              <a:t> </a:t>
            </a:r>
            <a:r>
              <a:rPr lang="de-AT" sz="1800" b="0" dirty="0" err="1">
                <a:solidFill>
                  <a:srgbClr val="00529F"/>
                </a:solidFill>
              </a:rPr>
              <a:t>assess</a:t>
            </a:r>
            <a:r>
              <a:rPr lang="de-AT" sz="1800" b="0" dirty="0">
                <a:solidFill>
                  <a:srgbClr val="00529F"/>
                </a:solidFill>
              </a:rPr>
              <a:t> </a:t>
            </a:r>
            <a:r>
              <a:rPr lang="de-AT" sz="1800" b="0" dirty="0" err="1">
                <a:solidFill>
                  <a:srgbClr val="00529F"/>
                </a:solidFill>
              </a:rPr>
              <a:t>risks</a:t>
            </a:r>
            <a:r>
              <a:rPr lang="de-AT" sz="1800" b="0" dirty="0">
                <a:solidFill>
                  <a:srgbClr val="00529F"/>
                </a:solidFill>
              </a:rPr>
              <a:t>, </a:t>
            </a:r>
            <a:r>
              <a:rPr lang="de-AT" sz="1800" b="0" dirty="0" err="1">
                <a:solidFill>
                  <a:srgbClr val="00529F"/>
                </a:solidFill>
              </a:rPr>
              <a:t>how</a:t>
            </a:r>
            <a:r>
              <a:rPr lang="de-AT" sz="1800" b="0" dirty="0">
                <a:solidFill>
                  <a:srgbClr val="00529F"/>
                </a:solidFill>
              </a:rPr>
              <a:t> </a:t>
            </a:r>
            <a:r>
              <a:rPr lang="de-AT" sz="1800" b="0" dirty="0" err="1">
                <a:solidFill>
                  <a:srgbClr val="00529F"/>
                </a:solidFill>
              </a:rPr>
              <a:t>to</a:t>
            </a:r>
            <a:r>
              <a:rPr lang="de-AT" sz="1800" b="0" dirty="0">
                <a:solidFill>
                  <a:srgbClr val="00529F"/>
                </a:solidFill>
              </a:rPr>
              <a:t> </a:t>
            </a:r>
            <a:r>
              <a:rPr lang="de-AT" sz="1800" b="0" dirty="0" err="1">
                <a:solidFill>
                  <a:srgbClr val="00529F"/>
                </a:solidFill>
              </a:rPr>
              <a:t>ensure</a:t>
            </a:r>
            <a:r>
              <a:rPr lang="de-AT" sz="1800" b="0" dirty="0">
                <a:solidFill>
                  <a:srgbClr val="00529F"/>
                </a:solidFill>
              </a:rPr>
              <a:t> </a:t>
            </a:r>
            <a:r>
              <a:rPr lang="de-AT" sz="1800" b="0" dirty="0" err="1">
                <a:solidFill>
                  <a:srgbClr val="00529F"/>
                </a:solidFill>
              </a:rPr>
              <a:t>labour</a:t>
            </a:r>
            <a:r>
              <a:rPr lang="de-AT" sz="1800" b="0" dirty="0">
                <a:solidFill>
                  <a:srgbClr val="00529F"/>
                </a:solidFill>
              </a:rPr>
              <a:t> </a:t>
            </a:r>
            <a:r>
              <a:rPr lang="de-AT" sz="1800" b="0" dirty="0" err="1">
                <a:solidFill>
                  <a:srgbClr val="00529F"/>
                </a:solidFill>
              </a:rPr>
              <a:t>protection</a:t>
            </a:r>
            <a:endParaRPr lang="de-AT" sz="1800" b="0" dirty="0">
              <a:solidFill>
                <a:srgbClr val="00529F"/>
              </a:solidFill>
            </a:endParaRPr>
          </a:p>
          <a:p>
            <a:pPr marL="381000" indent="-381000" algn="just">
              <a:lnSpc>
                <a:spcPct val="80000"/>
              </a:lnSpc>
              <a:buClr>
                <a:schemeClr val="accent2"/>
              </a:buClr>
            </a:pPr>
            <a:r>
              <a:rPr lang="de-AT" sz="1800" dirty="0" err="1">
                <a:solidFill>
                  <a:srgbClr val="00529F"/>
                </a:solidFill>
              </a:rPr>
              <a:t>Less</a:t>
            </a:r>
            <a:r>
              <a:rPr lang="de-AT" sz="1800" dirty="0">
                <a:solidFill>
                  <a:srgbClr val="00529F"/>
                </a:solidFill>
              </a:rPr>
              <a:t> </a:t>
            </a:r>
            <a:r>
              <a:rPr lang="de-AT" sz="1800" dirty="0" err="1">
                <a:solidFill>
                  <a:srgbClr val="00529F"/>
                </a:solidFill>
              </a:rPr>
              <a:t>access</a:t>
            </a:r>
            <a:r>
              <a:rPr lang="de-AT" sz="1800" dirty="0">
                <a:solidFill>
                  <a:srgbClr val="00529F"/>
                </a:solidFill>
              </a:rPr>
              <a:t> </a:t>
            </a:r>
            <a:r>
              <a:rPr lang="de-AT" sz="1800" dirty="0" err="1">
                <a:solidFill>
                  <a:srgbClr val="00529F"/>
                </a:solidFill>
              </a:rPr>
              <a:t>to</a:t>
            </a:r>
            <a:r>
              <a:rPr lang="de-AT" sz="1800" b="0" dirty="0">
                <a:solidFill>
                  <a:srgbClr val="00529F"/>
                </a:solidFill>
              </a:rPr>
              <a:t> (OSH) </a:t>
            </a:r>
            <a:r>
              <a:rPr lang="de-AT" sz="1800" dirty="0" err="1">
                <a:solidFill>
                  <a:srgbClr val="00529F"/>
                </a:solidFill>
              </a:rPr>
              <a:t>training</a:t>
            </a:r>
            <a:r>
              <a:rPr lang="de-AT" sz="1800" b="0" dirty="0">
                <a:solidFill>
                  <a:srgbClr val="00529F"/>
                </a:solidFill>
              </a:rPr>
              <a:t>, </a:t>
            </a:r>
            <a:r>
              <a:rPr lang="de-AT" sz="1800" dirty="0" err="1">
                <a:solidFill>
                  <a:srgbClr val="00529F"/>
                </a:solidFill>
              </a:rPr>
              <a:t>consultation</a:t>
            </a:r>
            <a:r>
              <a:rPr lang="de-AT" sz="1800" b="0" dirty="0">
                <a:solidFill>
                  <a:srgbClr val="00529F"/>
                </a:solidFill>
              </a:rPr>
              <a:t>, </a:t>
            </a:r>
            <a:r>
              <a:rPr lang="de-AT" sz="1800" b="0" dirty="0" err="1">
                <a:solidFill>
                  <a:srgbClr val="00529F"/>
                </a:solidFill>
              </a:rPr>
              <a:t>less</a:t>
            </a:r>
            <a:r>
              <a:rPr lang="de-AT" sz="1800" b="0" dirty="0">
                <a:solidFill>
                  <a:srgbClr val="00529F"/>
                </a:solidFill>
              </a:rPr>
              <a:t> </a:t>
            </a:r>
            <a:r>
              <a:rPr lang="de-AT" sz="1800" b="0" dirty="0" err="1">
                <a:solidFill>
                  <a:srgbClr val="00529F"/>
                </a:solidFill>
              </a:rPr>
              <a:t>representation</a:t>
            </a:r>
            <a:r>
              <a:rPr lang="de-AT" sz="1800" b="0" dirty="0">
                <a:solidFill>
                  <a:srgbClr val="00529F"/>
                </a:solidFill>
              </a:rPr>
              <a:t> in </a:t>
            </a:r>
            <a:r>
              <a:rPr lang="de-AT" sz="1800" b="0" dirty="0" err="1">
                <a:solidFill>
                  <a:srgbClr val="00529F"/>
                </a:solidFill>
              </a:rPr>
              <a:t>decision-making</a:t>
            </a:r>
            <a:r>
              <a:rPr lang="de-AT" sz="1800" b="0" dirty="0">
                <a:solidFill>
                  <a:srgbClr val="00529F"/>
                </a:solidFill>
              </a:rPr>
              <a:t> </a:t>
            </a:r>
            <a:r>
              <a:rPr lang="de-AT" sz="1800" b="0" dirty="0" err="1">
                <a:solidFill>
                  <a:srgbClr val="00529F"/>
                </a:solidFill>
              </a:rPr>
              <a:t>that</a:t>
            </a:r>
            <a:r>
              <a:rPr lang="de-AT" sz="1800" b="0" dirty="0">
                <a:solidFill>
                  <a:srgbClr val="00529F"/>
                </a:solidFill>
              </a:rPr>
              <a:t> </a:t>
            </a:r>
            <a:r>
              <a:rPr lang="de-AT" sz="1800" b="0" dirty="0" err="1">
                <a:solidFill>
                  <a:srgbClr val="00529F"/>
                </a:solidFill>
              </a:rPr>
              <a:t>may</a:t>
            </a:r>
            <a:r>
              <a:rPr lang="de-AT" sz="1800" b="0" dirty="0">
                <a:solidFill>
                  <a:srgbClr val="00529F"/>
                </a:solidFill>
              </a:rPr>
              <a:t> </a:t>
            </a:r>
            <a:r>
              <a:rPr lang="de-AT" sz="1800" b="0" dirty="0" err="1">
                <a:solidFill>
                  <a:srgbClr val="00529F"/>
                </a:solidFill>
              </a:rPr>
              <a:t>influence</a:t>
            </a:r>
            <a:r>
              <a:rPr lang="de-AT" sz="1800" b="0" dirty="0">
                <a:solidFill>
                  <a:srgbClr val="00529F"/>
                </a:solidFill>
              </a:rPr>
              <a:t> </a:t>
            </a:r>
            <a:r>
              <a:rPr lang="de-AT" sz="1800" b="0" dirty="0" err="1">
                <a:solidFill>
                  <a:srgbClr val="00529F"/>
                </a:solidFill>
              </a:rPr>
              <a:t>their</a:t>
            </a:r>
            <a:r>
              <a:rPr lang="de-AT" sz="1800" b="0" dirty="0">
                <a:solidFill>
                  <a:srgbClr val="00529F"/>
                </a:solidFill>
              </a:rPr>
              <a:t> </a:t>
            </a:r>
            <a:r>
              <a:rPr lang="de-AT" sz="1800" b="0" dirty="0" err="1">
                <a:solidFill>
                  <a:srgbClr val="00529F"/>
                </a:solidFill>
              </a:rPr>
              <a:t>working</a:t>
            </a:r>
            <a:r>
              <a:rPr lang="de-AT" sz="1800" b="0" dirty="0">
                <a:solidFill>
                  <a:srgbClr val="00529F"/>
                </a:solidFill>
              </a:rPr>
              <a:t> </a:t>
            </a:r>
            <a:r>
              <a:rPr lang="de-AT" sz="1800" b="0" dirty="0" err="1">
                <a:solidFill>
                  <a:srgbClr val="00529F"/>
                </a:solidFill>
              </a:rPr>
              <a:t>conditions</a:t>
            </a:r>
            <a:r>
              <a:rPr lang="de-AT" sz="1800" b="0" dirty="0">
                <a:solidFill>
                  <a:srgbClr val="00529F"/>
                </a:solidFill>
              </a:rPr>
              <a:t> </a:t>
            </a:r>
          </a:p>
        </p:txBody>
      </p:sp>
    </p:spTree>
    <p:extLst>
      <p:ext uri="{BB962C8B-B14F-4D97-AF65-F5344CB8AC3E}">
        <p14:creationId xmlns:p14="http://schemas.microsoft.com/office/powerpoint/2010/main" val="29519470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de-AT" dirty="0" err="1"/>
              <a:t>Female</a:t>
            </a:r>
            <a:r>
              <a:rPr lang="de-AT" dirty="0"/>
              <a:t> </a:t>
            </a:r>
            <a:r>
              <a:rPr lang="de-AT" dirty="0" err="1"/>
              <a:t>employment</a:t>
            </a:r>
            <a:r>
              <a:rPr lang="de-AT" dirty="0"/>
              <a:t>, </a:t>
            </a:r>
            <a:r>
              <a:rPr lang="de-AT" dirty="0" err="1"/>
              <a:t>by</a:t>
            </a:r>
            <a:r>
              <a:rPr lang="de-AT" dirty="0"/>
              <a:t> </a:t>
            </a:r>
            <a:r>
              <a:rPr lang="de-AT" dirty="0" err="1"/>
              <a:t>sector</a:t>
            </a:r>
            <a:endParaRPr lang="de-AT" dirty="0"/>
          </a:p>
        </p:txBody>
      </p:sp>
      <p:sp>
        <p:nvSpPr>
          <p:cNvPr id="12291"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GB"/>
          </a:p>
        </p:txBody>
      </p:sp>
      <p:sp>
        <p:nvSpPr>
          <p:cNvPr id="12295" name="Text Box 7"/>
          <p:cNvSpPr txBox="1">
            <a:spLocks noChangeArrowheads="1"/>
          </p:cNvSpPr>
          <p:nvPr/>
        </p:nvSpPr>
        <p:spPr bwMode="auto">
          <a:xfrm>
            <a:off x="6444208" y="1258089"/>
            <a:ext cx="2304256" cy="27946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defTabSz="457200">
              <a:lnSpc>
                <a:spcPct val="80000"/>
              </a:lnSpc>
              <a:spcBef>
                <a:spcPts val="600"/>
              </a:spcBef>
              <a:buClr>
                <a:schemeClr val="accent2"/>
              </a:buClr>
            </a:pPr>
            <a:r>
              <a:rPr lang="en-GB" dirty="0">
                <a:solidFill>
                  <a:srgbClr val="00529F"/>
                </a:solidFill>
              </a:rPr>
              <a:t>60% of all employed women in 6 out of 62 sectors:</a:t>
            </a:r>
          </a:p>
          <a:p>
            <a:pPr marL="252000" indent="-252000" algn="just" defTabSz="457200">
              <a:lnSpc>
                <a:spcPct val="80000"/>
              </a:lnSpc>
              <a:spcBef>
                <a:spcPts val="600"/>
              </a:spcBef>
              <a:buClr>
                <a:schemeClr val="accent2"/>
              </a:buClr>
              <a:buFont typeface="Wingdings" pitchFamily="2" charset="2"/>
              <a:buChar char="§"/>
            </a:pPr>
            <a:r>
              <a:rPr lang="en-GB" sz="1400" dirty="0">
                <a:solidFill>
                  <a:srgbClr val="00529F"/>
                </a:solidFill>
              </a:rPr>
              <a:t>health care </a:t>
            </a:r>
            <a:r>
              <a:rPr lang="en-GB" sz="1400" dirty="0" smtClean="0">
                <a:solidFill>
                  <a:srgbClr val="00529F"/>
                </a:solidFill>
              </a:rPr>
              <a:t>&amp; </a:t>
            </a:r>
            <a:r>
              <a:rPr lang="en-GB" sz="1400" dirty="0">
                <a:solidFill>
                  <a:srgbClr val="00529F"/>
                </a:solidFill>
              </a:rPr>
              <a:t>social services, </a:t>
            </a:r>
          </a:p>
          <a:p>
            <a:pPr marL="252000" indent="-252000" algn="just" defTabSz="457200">
              <a:lnSpc>
                <a:spcPct val="80000"/>
              </a:lnSpc>
              <a:spcBef>
                <a:spcPts val="600"/>
              </a:spcBef>
              <a:buClr>
                <a:schemeClr val="accent2"/>
              </a:buClr>
              <a:buFont typeface="Wingdings" pitchFamily="2" charset="2"/>
              <a:buChar char="§"/>
            </a:pPr>
            <a:r>
              <a:rPr lang="en-GB" sz="1400" dirty="0">
                <a:solidFill>
                  <a:srgbClr val="00529F"/>
                </a:solidFill>
              </a:rPr>
              <a:t>retail, </a:t>
            </a:r>
          </a:p>
          <a:p>
            <a:pPr marL="252000" indent="-252000" algn="just" defTabSz="457200">
              <a:lnSpc>
                <a:spcPct val="80000"/>
              </a:lnSpc>
              <a:spcBef>
                <a:spcPts val="600"/>
              </a:spcBef>
              <a:buClr>
                <a:schemeClr val="accent2"/>
              </a:buClr>
              <a:buFont typeface="Wingdings" pitchFamily="2" charset="2"/>
              <a:buChar char="§"/>
            </a:pPr>
            <a:r>
              <a:rPr lang="en-GB" sz="1400" dirty="0">
                <a:solidFill>
                  <a:srgbClr val="00529F"/>
                </a:solidFill>
              </a:rPr>
              <a:t>education, </a:t>
            </a:r>
          </a:p>
          <a:p>
            <a:pPr marL="252000" indent="-252000" algn="just" defTabSz="457200">
              <a:lnSpc>
                <a:spcPct val="80000"/>
              </a:lnSpc>
              <a:spcBef>
                <a:spcPts val="600"/>
              </a:spcBef>
              <a:buClr>
                <a:schemeClr val="accent2"/>
              </a:buClr>
              <a:buFont typeface="Wingdings" pitchFamily="2" charset="2"/>
              <a:buChar char="§"/>
            </a:pPr>
            <a:r>
              <a:rPr lang="en-GB" sz="1400" dirty="0">
                <a:solidFill>
                  <a:srgbClr val="00529F"/>
                </a:solidFill>
              </a:rPr>
              <a:t>public administration, </a:t>
            </a:r>
          </a:p>
          <a:p>
            <a:pPr marL="252000" indent="-252000" algn="just" defTabSz="457200">
              <a:lnSpc>
                <a:spcPct val="80000"/>
              </a:lnSpc>
              <a:spcBef>
                <a:spcPts val="600"/>
              </a:spcBef>
              <a:buClr>
                <a:schemeClr val="accent2"/>
              </a:buClr>
              <a:buFont typeface="Wingdings" pitchFamily="2" charset="2"/>
              <a:buChar char="§"/>
            </a:pPr>
            <a:r>
              <a:rPr lang="en-GB" sz="1400" dirty="0">
                <a:solidFill>
                  <a:srgbClr val="00529F"/>
                </a:solidFill>
              </a:rPr>
              <a:t>business activities</a:t>
            </a:r>
          </a:p>
          <a:p>
            <a:pPr marL="252000" indent="-252000" algn="just" defTabSz="457200">
              <a:lnSpc>
                <a:spcPct val="80000"/>
              </a:lnSpc>
              <a:spcBef>
                <a:spcPts val="600"/>
              </a:spcBef>
              <a:buClr>
                <a:schemeClr val="accent2"/>
              </a:buClr>
              <a:buFont typeface="Wingdings" pitchFamily="2" charset="2"/>
              <a:buChar char="§"/>
            </a:pPr>
            <a:r>
              <a:rPr lang="en-GB" sz="1400" dirty="0">
                <a:solidFill>
                  <a:srgbClr val="00529F"/>
                </a:solidFill>
              </a:rPr>
              <a:t>hotels and restaurants </a:t>
            </a:r>
            <a:r>
              <a:rPr lang="en-GB" sz="1400" b="1" dirty="0" smtClean="0">
                <a:solidFill>
                  <a:srgbClr val="E86A10"/>
                </a:solidFill>
              </a:rPr>
              <a:t> </a:t>
            </a:r>
            <a:endParaRPr lang="de-AT" sz="1400" b="1" dirty="0">
              <a:solidFill>
                <a:srgbClr val="E86A10"/>
              </a:solidFill>
            </a:endParaRPr>
          </a:p>
          <a:p>
            <a:pPr>
              <a:spcBef>
                <a:spcPct val="50000"/>
              </a:spcBef>
            </a:pPr>
            <a:endParaRPr lang="de-AT" sz="1600" dirty="0"/>
          </a:p>
        </p:txBody>
      </p:sp>
      <p:graphicFrame>
        <p:nvGraphicFramePr>
          <p:cNvPr id="6" name="Chart 5"/>
          <p:cNvGraphicFramePr/>
          <p:nvPr>
            <p:extLst>
              <p:ext uri="{D42A27DB-BD31-4B8C-83A1-F6EECF244321}">
                <p14:modId xmlns:p14="http://schemas.microsoft.com/office/powerpoint/2010/main" val="3048728202"/>
              </p:ext>
            </p:extLst>
          </p:nvPr>
        </p:nvGraphicFramePr>
        <p:xfrm>
          <a:off x="117334" y="980728"/>
          <a:ext cx="6337176" cy="525658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33439581"/>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0" y="0"/>
            <a:ext cx="8856663" cy="1096963"/>
          </a:xfrm>
        </p:spPr>
        <p:txBody>
          <a:bodyPr/>
          <a:lstStyle/>
          <a:p>
            <a:r>
              <a:rPr lang="en-GB" sz="2000" dirty="0">
                <a:cs typeface="Arial" charset="0"/>
              </a:rPr>
              <a:t>Women highly represented in informal employment</a:t>
            </a:r>
            <a:r>
              <a:rPr lang="en-GB" sz="2000" b="0" dirty="0">
                <a:cs typeface="Arial" charset="0"/>
              </a:rPr>
              <a:t>, </a:t>
            </a:r>
            <a:r>
              <a:rPr lang="en-GB" sz="2000" b="0" dirty="0" smtClean="0">
                <a:cs typeface="Arial" charset="0"/>
              </a:rPr>
              <a:t/>
            </a:r>
            <a:br>
              <a:rPr lang="en-GB" sz="2000" b="0" dirty="0" smtClean="0">
                <a:cs typeface="Arial" charset="0"/>
              </a:rPr>
            </a:br>
            <a:r>
              <a:rPr lang="en-GB" sz="2000" b="0" dirty="0" smtClean="0">
                <a:cs typeface="Arial" charset="0"/>
              </a:rPr>
              <a:t>characterised </a:t>
            </a:r>
            <a:r>
              <a:rPr lang="en-GB" sz="2000" b="0" dirty="0">
                <a:cs typeface="Arial" charset="0"/>
              </a:rPr>
              <a:t>by poor working </a:t>
            </a:r>
            <a:r>
              <a:rPr lang="en-GB" sz="2000" b="0" dirty="0" smtClean="0">
                <a:cs typeface="Arial" charset="0"/>
              </a:rPr>
              <a:t>conditions and </a:t>
            </a:r>
            <a:r>
              <a:rPr lang="en-GB" sz="2000" b="0" dirty="0">
                <a:cs typeface="Arial" charset="0"/>
              </a:rPr>
              <a:t>a lack of protection</a:t>
            </a:r>
            <a:endParaRPr lang="de-AT" sz="2000" b="0" dirty="0"/>
          </a:p>
        </p:txBody>
      </p:sp>
      <p:sp>
        <p:nvSpPr>
          <p:cNvPr id="56323" name="Rectangle 3"/>
          <p:cNvSpPr>
            <a:spLocks noGrp="1" noChangeArrowheads="1"/>
          </p:cNvSpPr>
          <p:nvPr>
            <p:ph type="body" idx="1"/>
          </p:nvPr>
        </p:nvSpPr>
        <p:spPr>
          <a:xfrm>
            <a:off x="395536" y="1196752"/>
            <a:ext cx="8641903" cy="5157787"/>
          </a:xfrm>
        </p:spPr>
        <p:txBody>
          <a:bodyPr/>
          <a:lstStyle/>
          <a:p>
            <a:r>
              <a:rPr lang="en-GB" sz="2000" dirty="0"/>
              <a:t>Different definitions</a:t>
            </a:r>
            <a:r>
              <a:rPr lang="en-GB" sz="2000" b="0" dirty="0"/>
              <a:t> across  countries</a:t>
            </a:r>
          </a:p>
          <a:p>
            <a:pPr lvl="1">
              <a:buClr>
                <a:schemeClr val="hlink"/>
              </a:buClr>
              <a:buFont typeface="Wingdings" pitchFamily="2" charset="2"/>
              <a:buChar char="Ø"/>
            </a:pPr>
            <a:r>
              <a:rPr lang="da-DK" sz="1800" b="0" dirty="0"/>
              <a:t>Informal sector, informal economy, subcontracting?</a:t>
            </a:r>
          </a:p>
          <a:p>
            <a:pPr lvl="1">
              <a:buClr>
                <a:schemeClr val="hlink"/>
              </a:buClr>
              <a:buFont typeface="Wingdings" pitchFamily="2" charset="2"/>
              <a:buChar char="Ø"/>
            </a:pPr>
            <a:r>
              <a:rPr lang="en-GB" sz="1800" b="0" dirty="0"/>
              <a:t>Women concentrated in </a:t>
            </a:r>
            <a:r>
              <a:rPr lang="en-GB" sz="1800" b="0" dirty="0">
                <a:latin typeface="Arial"/>
              </a:rPr>
              <a:t>‘</a:t>
            </a:r>
            <a:r>
              <a:rPr lang="en-GB" sz="1800" b="0" dirty="0"/>
              <a:t>invisible</a:t>
            </a:r>
            <a:r>
              <a:rPr lang="en-GB" sz="1800" b="0" dirty="0">
                <a:latin typeface="Arial"/>
              </a:rPr>
              <a:t>’</a:t>
            </a:r>
            <a:r>
              <a:rPr lang="en-GB" sz="1800" b="0" dirty="0"/>
              <a:t> areas (domestic labour, piece-rate homework, assistance in small family enterprises)</a:t>
            </a:r>
            <a:r>
              <a:rPr lang="da-DK" sz="1800" b="0" dirty="0"/>
              <a:t> </a:t>
            </a:r>
            <a:endParaRPr lang="en-GB" sz="1800" b="0" dirty="0"/>
          </a:p>
          <a:p>
            <a:r>
              <a:rPr lang="en-GB" sz="2000" b="0" dirty="0"/>
              <a:t>Informal female employment </a:t>
            </a:r>
            <a:r>
              <a:rPr lang="en-GB" sz="2000" dirty="0"/>
              <a:t>5-40%, difficult to measure</a:t>
            </a:r>
          </a:p>
          <a:p>
            <a:r>
              <a:rPr lang="en-GB" sz="2000" b="0" dirty="0"/>
              <a:t>Special </a:t>
            </a:r>
            <a:r>
              <a:rPr lang="en-GB" sz="2000" b="0" dirty="0" err="1"/>
              <a:t>Eurobarometer</a:t>
            </a:r>
            <a:r>
              <a:rPr lang="en-GB" sz="2000" b="0" dirty="0"/>
              <a:t> </a:t>
            </a:r>
            <a:r>
              <a:rPr lang="en-GB" sz="1400" b="0" dirty="0"/>
              <a:t>(</a:t>
            </a:r>
            <a:r>
              <a:rPr lang="en-GB" sz="1400" b="0" dirty="0" err="1"/>
              <a:t>Riedmann</a:t>
            </a:r>
            <a:r>
              <a:rPr lang="en-GB" sz="1400" b="0" dirty="0"/>
              <a:t> &amp; Fischer, 2007)</a:t>
            </a:r>
            <a:r>
              <a:rPr lang="en-GB" sz="2000" b="0" dirty="0"/>
              <a:t>: first attempt to measure undeclared work EU wide:  </a:t>
            </a:r>
          </a:p>
          <a:p>
            <a:pPr lvl="1">
              <a:buClr>
                <a:schemeClr val="hlink"/>
              </a:buClr>
              <a:buFont typeface="Wingdings" pitchFamily="2" charset="2"/>
              <a:buChar char="Ø"/>
            </a:pPr>
            <a:r>
              <a:rPr lang="en-GB" sz="1800" dirty="0"/>
              <a:t>&gt; </a:t>
            </a:r>
            <a:r>
              <a:rPr lang="en-GB" sz="1800" b="1" dirty="0"/>
              <a:t>1/3 (38%) are women</a:t>
            </a:r>
            <a:r>
              <a:rPr lang="en-GB" sz="1800" b="0" dirty="0"/>
              <a:t>, except in ES and FR, where the relation is almost 1:1, and IT where women dominate. </a:t>
            </a:r>
          </a:p>
          <a:p>
            <a:pPr lvl="1">
              <a:buClr>
                <a:schemeClr val="hlink"/>
              </a:buClr>
              <a:buFont typeface="Wingdings" pitchFamily="2" charset="2"/>
              <a:buChar char="Ø"/>
            </a:pPr>
            <a:r>
              <a:rPr lang="en-GB" sz="1800" dirty="0"/>
              <a:t>Young people</a:t>
            </a:r>
            <a:r>
              <a:rPr lang="en-GB" sz="1800" b="0" dirty="0"/>
              <a:t>, aged 15-24, in Continental Europe and Nordic countries, less in most Central and Eastern European countries </a:t>
            </a:r>
          </a:p>
          <a:p>
            <a:pPr lvl="1">
              <a:buClr>
                <a:schemeClr val="hlink"/>
              </a:buClr>
              <a:buFont typeface="Wingdings" pitchFamily="2" charset="2"/>
              <a:buChar char="Ø"/>
            </a:pPr>
            <a:r>
              <a:rPr lang="en-GB" sz="1800" b="0" dirty="0"/>
              <a:t>Unemployed, self-employed and students over-represented. </a:t>
            </a:r>
          </a:p>
          <a:p>
            <a:pPr lvl="1">
              <a:buClr>
                <a:schemeClr val="hlink"/>
              </a:buClr>
              <a:buFont typeface="Wingdings" pitchFamily="2" charset="2"/>
              <a:buChar char="Ø"/>
            </a:pPr>
            <a:r>
              <a:rPr lang="en-GB" sz="1800" b="1" dirty="0"/>
              <a:t>Household services </a:t>
            </a:r>
            <a:r>
              <a:rPr lang="en-GB" sz="1800" b="0" dirty="0"/>
              <a:t>most significant undeclared activity (19%), incl. cleaning services, care for children or the elderly. Personal services such as hairdressing mentioned by 9% of </a:t>
            </a:r>
            <a:r>
              <a:rPr lang="en-GB" sz="1800" b="0" dirty="0" smtClean="0"/>
              <a:t>respondents</a:t>
            </a:r>
          </a:p>
          <a:p>
            <a:pPr>
              <a:buClr>
                <a:schemeClr val="hlink"/>
              </a:buClr>
              <a:buFont typeface="Wingdings" pitchFamily="2" charset="2"/>
              <a:buChar char="Ø"/>
            </a:pPr>
            <a:r>
              <a:rPr lang="en-GB" dirty="0" smtClean="0"/>
              <a:t>Ongoing research on undeclared work and exploitation by FRA, just presented at EU-OSHA</a:t>
            </a:r>
            <a:endParaRPr lang="en-GB" b="0" dirty="0"/>
          </a:p>
        </p:txBody>
      </p:sp>
    </p:spTree>
    <p:extLst>
      <p:ext uri="{BB962C8B-B14F-4D97-AF65-F5344CB8AC3E}">
        <p14:creationId xmlns:p14="http://schemas.microsoft.com/office/powerpoint/2010/main" val="8734999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Women and informal work – typical sectors</a:t>
            </a:r>
            <a:endParaRPr lang="en-GB" dirty="0"/>
          </a:p>
        </p:txBody>
      </p:sp>
      <p:graphicFrame>
        <p:nvGraphicFramePr>
          <p:cNvPr id="4" name="Content Placeholder 3"/>
          <p:cNvGraphicFramePr>
            <a:graphicFrameLocks noGrp="1"/>
          </p:cNvGraphicFramePr>
          <p:nvPr>
            <p:ph sz="half" idx="1"/>
            <p:extLst>
              <p:ext uri="{D42A27DB-BD31-4B8C-83A1-F6EECF244321}">
                <p14:modId xmlns:p14="http://schemas.microsoft.com/office/powerpoint/2010/main" val="3745542349"/>
              </p:ext>
            </p:extLst>
          </p:nvPr>
        </p:nvGraphicFramePr>
        <p:xfrm>
          <a:off x="323527" y="764704"/>
          <a:ext cx="8496943" cy="5523226"/>
        </p:xfrm>
        <a:graphic>
          <a:graphicData uri="http://schemas.openxmlformats.org/drawingml/2006/table">
            <a:tbl>
              <a:tblPr firstRow="1" firstCol="1" bandRow="1">
                <a:tableStyleId>{5C22544A-7EE6-4342-B048-85BDC9FD1C3A}</a:tableStyleId>
              </a:tblPr>
              <a:tblGrid>
                <a:gridCol w="1296145"/>
                <a:gridCol w="2088232"/>
                <a:gridCol w="2664296"/>
                <a:gridCol w="2448270"/>
              </a:tblGrid>
              <a:tr h="504056">
                <a:tc>
                  <a:txBody>
                    <a:bodyPr/>
                    <a:lstStyle/>
                    <a:p>
                      <a:pPr algn="l">
                        <a:spcBef>
                          <a:spcPts val="600"/>
                        </a:spcBef>
                        <a:spcAft>
                          <a:spcPts val="600"/>
                        </a:spcAft>
                      </a:pPr>
                      <a:r>
                        <a:rPr lang="en-GB" sz="1400" b="1" dirty="0">
                          <a:effectLst/>
                          <a:latin typeface="Arial"/>
                          <a:ea typeface="Times New Roman"/>
                          <a:cs typeface="Times New Roman"/>
                        </a:rPr>
                        <a:t>Sector</a:t>
                      </a:r>
                      <a:endParaRPr lang="en-GB" sz="1400" dirty="0">
                        <a:effectLst/>
                        <a:latin typeface="Arial"/>
                        <a:ea typeface="Times New Roman"/>
                        <a:cs typeface="Times New Roman"/>
                      </a:endParaRPr>
                    </a:p>
                  </a:txBody>
                  <a:tcPr marL="68580" marR="68580" marT="0" marB="0"/>
                </a:tc>
                <a:tc>
                  <a:txBody>
                    <a:bodyPr/>
                    <a:lstStyle/>
                    <a:p>
                      <a:pPr algn="l">
                        <a:spcBef>
                          <a:spcPts val="600"/>
                        </a:spcBef>
                        <a:spcAft>
                          <a:spcPts val="600"/>
                        </a:spcAft>
                      </a:pPr>
                      <a:r>
                        <a:rPr lang="en-GB" sz="1400" b="1" dirty="0">
                          <a:effectLst/>
                          <a:latin typeface="Arial"/>
                          <a:ea typeface="Times New Roman"/>
                          <a:cs typeface="Times New Roman"/>
                        </a:rPr>
                        <a:t>Vulnerable groups</a:t>
                      </a:r>
                      <a:br>
                        <a:rPr lang="en-GB" sz="1400" b="1" dirty="0">
                          <a:effectLst/>
                          <a:latin typeface="Arial"/>
                          <a:ea typeface="Times New Roman"/>
                          <a:cs typeface="Times New Roman"/>
                        </a:rPr>
                      </a:br>
                      <a:r>
                        <a:rPr lang="en-GB" sz="1400" b="1" dirty="0">
                          <a:effectLst/>
                          <a:latin typeface="Arial"/>
                          <a:ea typeface="Times New Roman"/>
                          <a:cs typeface="Times New Roman"/>
                        </a:rPr>
                        <a:t>Occupations</a:t>
                      </a:r>
                      <a:endParaRPr lang="en-GB" sz="1400" dirty="0">
                        <a:effectLst/>
                        <a:latin typeface="Arial"/>
                        <a:ea typeface="Times New Roman"/>
                        <a:cs typeface="Times New Roman"/>
                      </a:endParaRPr>
                    </a:p>
                  </a:txBody>
                  <a:tcPr marL="68580" marR="68580" marT="0" marB="0"/>
                </a:tc>
                <a:tc>
                  <a:txBody>
                    <a:bodyPr/>
                    <a:lstStyle/>
                    <a:p>
                      <a:pPr algn="l">
                        <a:spcBef>
                          <a:spcPts val="600"/>
                        </a:spcBef>
                        <a:spcAft>
                          <a:spcPts val="600"/>
                        </a:spcAft>
                      </a:pPr>
                      <a:r>
                        <a:rPr lang="en-GB" sz="1400" b="1" dirty="0">
                          <a:effectLst/>
                          <a:latin typeface="Arial"/>
                          <a:ea typeface="Times New Roman"/>
                          <a:cs typeface="Times New Roman"/>
                        </a:rPr>
                        <a:t>Health and safety risks</a:t>
                      </a:r>
                      <a:endParaRPr lang="en-GB" sz="1400" dirty="0">
                        <a:effectLst/>
                        <a:latin typeface="Arial"/>
                        <a:ea typeface="Times New Roman"/>
                        <a:cs typeface="Times New Roman"/>
                      </a:endParaRPr>
                    </a:p>
                  </a:txBody>
                  <a:tcPr marL="68580" marR="68580" marT="0" marB="0"/>
                </a:tc>
                <a:tc>
                  <a:txBody>
                    <a:bodyPr/>
                    <a:lstStyle/>
                    <a:p>
                      <a:pPr algn="l">
                        <a:spcBef>
                          <a:spcPts val="600"/>
                        </a:spcBef>
                        <a:spcAft>
                          <a:spcPts val="600"/>
                        </a:spcAft>
                      </a:pPr>
                      <a:r>
                        <a:rPr lang="en-GB" sz="1400" b="1" dirty="0">
                          <a:effectLst/>
                          <a:latin typeface="Arial"/>
                          <a:ea typeface="Times New Roman"/>
                          <a:cs typeface="Times New Roman"/>
                        </a:rPr>
                        <a:t>Specific issues</a:t>
                      </a:r>
                      <a:endParaRPr lang="en-GB" sz="1400" dirty="0">
                        <a:effectLst/>
                        <a:latin typeface="Arial"/>
                        <a:ea typeface="Times New Roman"/>
                        <a:cs typeface="Times New Roman"/>
                      </a:endParaRPr>
                    </a:p>
                  </a:txBody>
                  <a:tcPr marL="68580" marR="68580" marT="0" marB="0"/>
                </a:tc>
              </a:tr>
              <a:tr h="1048092">
                <a:tc>
                  <a:txBody>
                    <a:bodyPr/>
                    <a:lstStyle/>
                    <a:p>
                      <a:pPr algn="l">
                        <a:spcBef>
                          <a:spcPts val="600"/>
                        </a:spcBef>
                        <a:spcAft>
                          <a:spcPts val="600"/>
                        </a:spcAft>
                      </a:pPr>
                      <a:r>
                        <a:rPr lang="en-GB" sz="1200" dirty="0">
                          <a:effectLst/>
                        </a:rPr>
                        <a:t>Agriculture</a:t>
                      </a:r>
                      <a:endParaRPr lang="en-GB" sz="1200" dirty="0">
                        <a:effectLst/>
                        <a:latin typeface="Arial"/>
                        <a:ea typeface="Times New Roman"/>
                        <a:cs typeface="Times New Roman"/>
                      </a:endParaRPr>
                    </a:p>
                  </a:txBody>
                  <a:tcPr marL="42877" marR="42877" marT="0" marB="0"/>
                </a:tc>
                <a:tc>
                  <a:txBody>
                    <a:bodyPr/>
                    <a:lstStyle/>
                    <a:p>
                      <a:pPr algn="l">
                        <a:spcBef>
                          <a:spcPts val="0"/>
                        </a:spcBef>
                        <a:spcAft>
                          <a:spcPts val="0"/>
                        </a:spcAft>
                      </a:pPr>
                      <a:r>
                        <a:rPr lang="en-GB" sz="1200" dirty="0">
                          <a:effectLst/>
                        </a:rPr>
                        <a:t>Family workers</a:t>
                      </a:r>
                    </a:p>
                    <a:p>
                      <a:pPr algn="l">
                        <a:spcBef>
                          <a:spcPts val="0"/>
                        </a:spcBef>
                        <a:spcAft>
                          <a:spcPts val="0"/>
                        </a:spcAft>
                      </a:pPr>
                      <a:r>
                        <a:rPr lang="en-GB" sz="1200" dirty="0">
                          <a:effectLst/>
                        </a:rPr>
                        <a:t>Undeclared workers</a:t>
                      </a:r>
                    </a:p>
                    <a:p>
                      <a:pPr algn="l">
                        <a:spcBef>
                          <a:spcPts val="0"/>
                        </a:spcBef>
                        <a:spcAft>
                          <a:spcPts val="0"/>
                        </a:spcAft>
                      </a:pPr>
                      <a:r>
                        <a:rPr lang="en-GB" sz="1200" dirty="0">
                          <a:effectLst/>
                        </a:rPr>
                        <a:t>Young people and children</a:t>
                      </a:r>
                      <a:endParaRPr lang="en-GB" sz="1200" dirty="0">
                        <a:effectLst/>
                        <a:latin typeface="Arial"/>
                        <a:ea typeface="Times New Roman"/>
                        <a:cs typeface="Times New Roman"/>
                      </a:endParaRPr>
                    </a:p>
                  </a:txBody>
                  <a:tcPr marL="42877" marR="42877" marT="0" marB="0"/>
                </a:tc>
                <a:tc>
                  <a:txBody>
                    <a:bodyPr/>
                    <a:lstStyle/>
                    <a:p>
                      <a:pPr algn="l">
                        <a:spcBef>
                          <a:spcPts val="0"/>
                        </a:spcBef>
                        <a:spcAft>
                          <a:spcPts val="0"/>
                        </a:spcAft>
                      </a:pPr>
                      <a:r>
                        <a:rPr lang="en-GB" sz="1200" dirty="0">
                          <a:effectLst/>
                        </a:rPr>
                        <a:t>Temperature and climatic conditions</a:t>
                      </a:r>
                    </a:p>
                    <a:p>
                      <a:pPr algn="l">
                        <a:spcBef>
                          <a:spcPts val="0"/>
                        </a:spcBef>
                        <a:spcAft>
                          <a:spcPts val="0"/>
                        </a:spcAft>
                      </a:pPr>
                      <a:r>
                        <a:rPr lang="en-GB" sz="1200" dirty="0">
                          <a:effectLst/>
                        </a:rPr>
                        <a:t>Pesticides</a:t>
                      </a:r>
                    </a:p>
                    <a:p>
                      <a:pPr algn="l">
                        <a:spcBef>
                          <a:spcPts val="0"/>
                        </a:spcBef>
                        <a:spcAft>
                          <a:spcPts val="0"/>
                        </a:spcAft>
                      </a:pPr>
                      <a:r>
                        <a:rPr lang="en-GB" sz="1200" dirty="0">
                          <a:effectLst/>
                        </a:rPr>
                        <a:t>Accident risks, incl. from vehicles and </a:t>
                      </a:r>
                      <a:r>
                        <a:rPr lang="en-GB" sz="1200" dirty="0" smtClean="0">
                          <a:effectLst/>
                        </a:rPr>
                        <a:t>machinery</a:t>
                      </a:r>
                      <a:endParaRPr lang="en-GB" sz="1200" dirty="0">
                        <a:effectLst/>
                      </a:endParaRPr>
                    </a:p>
                    <a:p>
                      <a:pPr algn="l">
                        <a:spcBef>
                          <a:spcPts val="0"/>
                        </a:spcBef>
                        <a:spcAft>
                          <a:spcPts val="0"/>
                        </a:spcAft>
                      </a:pPr>
                      <a:r>
                        <a:rPr lang="en-GB" sz="1200" dirty="0" smtClean="0">
                          <a:effectLst/>
                        </a:rPr>
                        <a:t>Strenuous </a:t>
                      </a:r>
                      <a:r>
                        <a:rPr lang="en-GB" sz="1200" dirty="0">
                          <a:effectLst/>
                        </a:rPr>
                        <a:t>work</a:t>
                      </a:r>
                      <a:endParaRPr lang="en-GB" sz="1200" dirty="0">
                        <a:effectLst/>
                        <a:latin typeface="Arial"/>
                        <a:ea typeface="Times New Roman"/>
                        <a:cs typeface="Times New Roman"/>
                      </a:endParaRPr>
                    </a:p>
                  </a:txBody>
                  <a:tcPr marL="42877" marR="42877" marT="0" marB="0"/>
                </a:tc>
                <a:tc>
                  <a:txBody>
                    <a:bodyPr/>
                    <a:lstStyle/>
                    <a:p>
                      <a:pPr algn="l">
                        <a:spcBef>
                          <a:spcPts val="0"/>
                        </a:spcBef>
                        <a:spcAft>
                          <a:spcPts val="0"/>
                        </a:spcAft>
                      </a:pPr>
                      <a:r>
                        <a:rPr lang="en-GB" sz="1200" dirty="0">
                          <a:effectLst/>
                        </a:rPr>
                        <a:t>Seasonal work</a:t>
                      </a:r>
                    </a:p>
                    <a:p>
                      <a:pPr algn="l">
                        <a:spcBef>
                          <a:spcPts val="0"/>
                        </a:spcBef>
                        <a:spcAft>
                          <a:spcPts val="0"/>
                        </a:spcAft>
                      </a:pPr>
                      <a:r>
                        <a:rPr lang="en-GB" sz="1200" dirty="0">
                          <a:effectLst/>
                        </a:rPr>
                        <a:t>Irregular working time</a:t>
                      </a:r>
                    </a:p>
                    <a:p>
                      <a:pPr algn="l">
                        <a:spcBef>
                          <a:spcPts val="0"/>
                        </a:spcBef>
                        <a:spcAft>
                          <a:spcPts val="0"/>
                        </a:spcAft>
                      </a:pPr>
                      <a:r>
                        <a:rPr lang="en-GB" sz="1200" dirty="0">
                          <a:effectLst/>
                        </a:rPr>
                        <a:t> </a:t>
                      </a:r>
                      <a:endParaRPr lang="en-GB" sz="1200" dirty="0">
                        <a:effectLst/>
                        <a:latin typeface="Arial"/>
                        <a:ea typeface="Times New Roman"/>
                        <a:cs typeface="Times New Roman"/>
                      </a:endParaRPr>
                    </a:p>
                  </a:txBody>
                  <a:tcPr marL="42877" marR="42877" marT="0" marB="0"/>
                </a:tc>
              </a:tr>
              <a:tr h="571687">
                <a:tc>
                  <a:txBody>
                    <a:bodyPr/>
                    <a:lstStyle/>
                    <a:p>
                      <a:pPr algn="l">
                        <a:spcBef>
                          <a:spcPts val="600"/>
                        </a:spcBef>
                        <a:spcAft>
                          <a:spcPts val="600"/>
                        </a:spcAft>
                      </a:pPr>
                      <a:r>
                        <a:rPr lang="en-GB" sz="1200" dirty="0">
                          <a:effectLst/>
                        </a:rPr>
                        <a:t>Retail</a:t>
                      </a:r>
                      <a:endParaRPr lang="en-GB" sz="1200" dirty="0">
                        <a:effectLst/>
                        <a:latin typeface="Arial"/>
                        <a:ea typeface="Times New Roman"/>
                        <a:cs typeface="Times New Roman"/>
                      </a:endParaRPr>
                    </a:p>
                  </a:txBody>
                  <a:tcPr marL="42877" marR="42877" marT="0" marB="0"/>
                </a:tc>
                <a:tc>
                  <a:txBody>
                    <a:bodyPr/>
                    <a:lstStyle/>
                    <a:p>
                      <a:pPr algn="l">
                        <a:spcBef>
                          <a:spcPts val="0"/>
                        </a:spcBef>
                        <a:spcAft>
                          <a:spcPts val="0"/>
                        </a:spcAft>
                      </a:pPr>
                      <a:r>
                        <a:rPr lang="en-GB" sz="1200">
                          <a:effectLst/>
                        </a:rPr>
                        <a:t>Street retail trade and markets</a:t>
                      </a:r>
                    </a:p>
                    <a:p>
                      <a:pPr algn="l">
                        <a:spcBef>
                          <a:spcPts val="0"/>
                        </a:spcBef>
                        <a:spcAft>
                          <a:spcPts val="0"/>
                        </a:spcAft>
                      </a:pPr>
                      <a:r>
                        <a:rPr lang="en-GB" sz="1200">
                          <a:effectLst/>
                        </a:rPr>
                        <a:t>Gift shops</a:t>
                      </a:r>
                    </a:p>
                    <a:p>
                      <a:pPr algn="l">
                        <a:spcBef>
                          <a:spcPts val="0"/>
                        </a:spcBef>
                        <a:spcAft>
                          <a:spcPts val="0"/>
                        </a:spcAft>
                      </a:pPr>
                      <a:r>
                        <a:rPr lang="en-GB" sz="1200">
                          <a:effectLst/>
                        </a:rPr>
                        <a:t>Street vendors</a:t>
                      </a:r>
                      <a:endParaRPr lang="en-GB" sz="1200">
                        <a:effectLst/>
                        <a:latin typeface="Arial"/>
                        <a:ea typeface="Times New Roman"/>
                        <a:cs typeface="Times New Roman"/>
                      </a:endParaRPr>
                    </a:p>
                  </a:txBody>
                  <a:tcPr marL="42877" marR="42877" marT="0" marB="0"/>
                </a:tc>
                <a:tc>
                  <a:txBody>
                    <a:bodyPr/>
                    <a:lstStyle/>
                    <a:p>
                      <a:pPr algn="l">
                        <a:spcBef>
                          <a:spcPts val="0"/>
                        </a:spcBef>
                        <a:spcAft>
                          <a:spcPts val="0"/>
                        </a:spcAft>
                      </a:pPr>
                      <a:r>
                        <a:rPr lang="en-GB" sz="1200" dirty="0" smtClean="0">
                          <a:effectLst/>
                        </a:rPr>
                        <a:t>Temperature, climatic </a:t>
                      </a:r>
                      <a:r>
                        <a:rPr lang="en-GB" sz="1200" dirty="0">
                          <a:effectLst/>
                        </a:rPr>
                        <a:t>conditions</a:t>
                      </a:r>
                    </a:p>
                    <a:p>
                      <a:pPr algn="l">
                        <a:spcBef>
                          <a:spcPts val="0"/>
                        </a:spcBef>
                        <a:spcAft>
                          <a:spcPts val="0"/>
                        </a:spcAft>
                      </a:pPr>
                      <a:r>
                        <a:rPr lang="en-GB" sz="1200" dirty="0">
                          <a:effectLst/>
                        </a:rPr>
                        <a:t>Ergonomic risks</a:t>
                      </a:r>
                      <a:endParaRPr lang="en-GB" sz="1200" dirty="0">
                        <a:effectLst/>
                        <a:latin typeface="Arial"/>
                        <a:ea typeface="Times New Roman"/>
                        <a:cs typeface="Times New Roman"/>
                      </a:endParaRPr>
                    </a:p>
                  </a:txBody>
                  <a:tcPr marL="42877" marR="42877" marT="0" marB="0"/>
                </a:tc>
                <a:tc>
                  <a:txBody>
                    <a:bodyPr/>
                    <a:lstStyle/>
                    <a:p>
                      <a:pPr algn="l">
                        <a:spcBef>
                          <a:spcPts val="0"/>
                        </a:spcBef>
                        <a:spcAft>
                          <a:spcPts val="0"/>
                        </a:spcAft>
                      </a:pPr>
                      <a:r>
                        <a:rPr lang="en-GB" sz="1200" dirty="0">
                          <a:effectLst/>
                        </a:rPr>
                        <a:t>“Envelope” wages</a:t>
                      </a:r>
                      <a:endParaRPr lang="en-GB" sz="1200" dirty="0">
                        <a:effectLst/>
                        <a:latin typeface="Arial"/>
                        <a:ea typeface="Times New Roman"/>
                        <a:cs typeface="Times New Roman"/>
                      </a:endParaRPr>
                    </a:p>
                  </a:txBody>
                  <a:tcPr marL="42877" marR="42877" marT="0" marB="0"/>
                </a:tc>
              </a:tr>
              <a:tr h="666968">
                <a:tc>
                  <a:txBody>
                    <a:bodyPr/>
                    <a:lstStyle/>
                    <a:p>
                      <a:pPr algn="l">
                        <a:spcBef>
                          <a:spcPts val="600"/>
                        </a:spcBef>
                        <a:spcAft>
                          <a:spcPts val="600"/>
                        </a:spcAft>
                      </a:pPr>
                      <a:r>
                        <a:rPr lang="en-GB" sz="1200" dirty="0" smtClean="0">
                          <a:effectLst/>
                        </a:rPr>
                        <a:t>Manufacturing</a:t>
                      </a:r>
                      <a:endParaRPr lang="en-GB" sz="1200" dirty="0">
                        <a:effectLst/>
                        <a:latin typeface="Arial"/>
                        <a:ea typeface="Times New Roman"/>
                        <a:cs typeface="Times New Roman"/>
                      </a:endParaRPr>
                    </a:p>
                  </a:txBody>
                  <a:tcPr marL="42877" marR="42877" marT="0" marB="0"/>
                </a:tc>
                <a:tc>
                  <a:txBody>
                    <a:bodyPr/>
                    <a:lstStyle/>
                    <a:p>
                      <a:pPr algn="l">
                        <a:spcBef>
                          <a:spcPts val="0"/>
                        </a:spcBef>
                        <a:spcAft>
                          <a:spcPts val="0"/>
                        </a:spcAft>
                      </a:pPr>
                      <a:r>
                        <a:rPr lang="en-GB" sz="1200" dirty="0">
                          <a:effectLst/>
                        </a:rPr>
                        <a:t>Pieced home work</a:t>
                      </a:r>
                    </a:p>
                    <a:p>
                      <a:pPr algn="l">
                        <a:spcBef>
                          <a:spcPts val="0"/>
                        </a:spcBef>
                        <a:spcAft>
                          <a:spcPts val="0"/>
                        </a:spcAft>
                      </a:pPr>
                      <a:r>
                        <a:rPr lang="en-GB" sz="1200" dirty="0">
                          <a:effectLst/>
                        </a:rPr>
                        <a:t>Garment and shoemaking</a:t>
                      </a:r>
                    </a:p>
                    <a:p>
                      <a:pPr algn="l">
                        <a:spcBef>
                          <a:spcPts val="0"/>
                        </a:spcBef>
                        <a:spcAft>
                          <a:spcPts val="0"/>
                        </a:spcAft>
                      </a:pPr>
                      <a:r>
                        <a:rPr lang="en-GB" sz="1200" dirty="0">
                          <a:effectLst/>
                        </a:rPr>
                        <a:t>Tailoring</a:t>
                      </a:r>
                      <a:endParaRPr lang="en-GB" sz="1200" dirty="0">
                        <a:effectLst/>
                        <a:latin typeface="Arial"/>
                        <a:ea typeface="Times New Roman"/>
                        <a:cs typeface="Times New Roman"/>
                      </a:endParaRPr>
                    </a:p>
                  </a:txBody>
                  <a:tcPr marL="42877" marR="42877" marT="0" marB="0"/>
                </a:tc>
                <a:tc>
                  <a:txBody>
                    <a:bodyPr/>
                    <a:lstStyle/>
                    <a:p>
                      <a:pPr algn="l">
                        <a:spcBef>
                          <a:spcPts val="0"/>
                        </a:spcBef>
                        <a:spcAft>
                          <a:spcPts val="0"/>
                        </a:spcAft>
                      </a:pPr>
                      <a:r>
                        <a:rPr lang="en-GB" sz="1200" dirty="0">
                          <a:effectLst/>
                        </a:rPr>
                        <a:t>Accident risks</a:t>
                      </a:r>
                    </a:p>
                    <a:p>
                      <a:pPr algn="l">
                        <a:spcBef>
                          <a:spcPts val="0"/>
                        </a:spcBef>
                        <a:spcAft>
                          <a:spcPts val="0"/>
                        </a:spcAft>
                      </a:pPr>
                      <a:r>
                        <a:rPr lang="en-GB" sz="1200" dirty="0">
                          <a:effectLst/>
                        </a:rPr>
                        <a:t>Poor equipment</a:t>
                      </a:r>
                    </a:p>
                    <a:p>
                      <a:pPr algn="l">
                        <a:spcBef>
                          <a:spcPts val="0"/>
                        </a:spcBef>
                        <a:spcAft>
                          <a:spcPts val="0"/>
                        </a:spcAft>
                      </a:pPr>
                      <a:r>
                        <a:rPr lang="en-GB" sz="1200" dirty="0">
                          <a:effectLst/>
                        </a:rPr>
                        <a:t>Chemical and biological risks</a:t>
                      </a:r>
                      <a:endParaRPr lang="en-GB" sz="1200" dirty="0">
                        <a:effectLst/>
                        <a:latin typeface="Arial"/>
                        <a:ea typeface="Times New Roman"/>
                        <a:cs typeface="Times New Roman"/>
                      </a:endParaRPr>
                    </a:p>
                  </a:txBody>
                  <a:tcPr marL="42877" marR="42877" marT="0" marB="0"/>
                </a:tc>
                <a:tc>
                  <a:txBody>
                    <a:bodyPr/>
                    <a:lstStyle/>
                    <a:p>
                      <a:pPr algn="l">
                        <a:spcBef>
                          <a:spcPts val="0"/>
                        </a:spcBef>
                        <a:spcAft>
                          <a:spcPts val="0"/>
                        </a:spcAft>
                      </a:pPr>
                      <a:r>
                        <a:rPr lang="en-GB" sz="1200">
                          <a:effectLst/>
                        </a:rPr>
                        <a:t>Irregular piece work</a:t>
                      </a:r>
                    </a:p>
                    <a:p>
                      <a:pPr algn="l">
                        <a:spcBef>
                          <a:spcPts val="0"/>
                        </a:spcBef>
                        <a:spcAft>
                          <a:spcPts val="0"/>
                        </a:spcAft>
                      </a:pPr>
                      <a:r>
                        <a:rPr lang="en-GB" sz="1200">
                          <a:effectLst/>
                        </a:rPr>
                        <a:t>Casual work</a:t>
                      </a:r>
                      <a:endParaRPr lang="en-GB" sz="1200">
                        <a:effectLst/>
                        <a:latin typeface="Arial"/>
                        <a:ea typeface="Times New Roman"/>
                        <a:cs typeface="Times New Roman"/>
                      </a:endParaRPr>
                    </a:p>
                  </a:txBody>
                  <a:tcPr marL="42877" marR="42877" marT="0" marB="0"/>
                </a:tc>
              </a:tr>
              <a:tr h="762249">
                <a:tc>
                  <a:txBody>
                    <a:bodyPr/>
                    <a:lstStyle/>
                    <a:p>
                      <a:pPr algn="l">
                        <a:spcBef>
                          <a:spcPts val="600"/>
                        </a:spcBef>
                        <a:spcAft>
                          <a:spcPts val="600"/>
                        </a:spcAft>
                      </a:pPr>
                      <a:r>
                        <a:rPr lang="en-GB" sz="1200">
                          <a:effectLst/>
                        </a:rPr>
                        <a:t>Hotels and restaurants</a:t>
                      </a:r>
                    </a:p>
                    <a:p>
                      <a:pPr algn="l">
                        <a:spcBef>
                          <a:spcPts val="600"/>
                        </a:spcBef>
                        <a:spcAft>
                          <a:spcPts val="600"/>
                        </a:spcAft>
                      </a:pPr>
                      <a:r>
                        <a:rPr lang="en-GB" sz="1200">
                          <a:effectLst/>
                        </a:rPr>
                        <a:t>Catering</a:t>
                      </a:r>
                      <a:endParaRPr lang="en-GB" sz="1200">
                        <a:effectLst/>
                        <a:latin typeface="Arial"/>
                        <a:ea typeface="Times New Roman"/>
                        <a:cs typeface="Times New Roman"/>
                      </a:endParaRPr>
                    </a:p>
                  </a:txBody>
                  <a:tcPr marL="42877" marR="42877" marT="0" marB="0"/>
                </a:tc>
                <a:tc>
                  <a:txBody>
                    <a:bodyPr/>
                    <a:lstStyle/>
                    <a:p>
                      <a:pPr algn="l">
                        <a:spcBef>
                          <a:spcPts val="0"/>
                        </a:spcBef>
                        <a:spcAft>
                          <a:spcPts val="0"/>
                        </a:spcAft>
                      </a:pPr>
                      <a:r>
                        <a:rPr lang="en-GB" sz="1200">
                          <a:effectLst/>
                        </a:rPr>
                        <a:t>Kitchen workers</a:t>
                      </a:r>
                    </a:p>
                    <a:p>
                      <a:pPr algn="l">
                        <a:spcBef>
                          <a:spcPts val="0"/>
                        </a:spcBef>
                        <a:spcAft>
                          <a:spcPts val="0"/>
                        </a:spcAft>
                      </a:pPr>
                      <a:r>
                        <a:rPr lang="en-GB" sz="1200">
                          <a:effectLst/>
                        </a:rPr>
                        <a:t>Cleaners</a:t>
                      </a:r>
                    </a:p>
                    <a:p>
                      <a:pPr algn="l">
                        <a:spcBef>
                          <a:spcPts val="0"/>
                        </a:spcBef>
                        <a:spcAft>
                          <a:spcPts val="0"/>
                        </a:spcAft>
                      </a:pPr>
                      <a:r>
                        <a:rPr lang="en-GB" sz="1200">
                          <a:effectLst/>
                        </a:rPr>
                        <a:t>Unskilled workers</a:t>
                      </a:r>
                      <a:endParaRPr lang="en-GB" sz="1200">
                        <a:effectLst/>
                        <a:latin typeface="Arial"/>
                        <a:ea typeface="Times New Roman"/>
                        <a:cs typeface="Times New Roman"/>
                      </a:endParaRPr>
                    </a:p>
                  </a:txBody>
                  <a:tcPr marL="42877" marR="42877" marT="0" marB="0"/>
                </a:tc>
                <a:tc>
                  <a:txBody>
                    <a:bodyPr/>
                    <a:lstStyle/>
                    <a:p>
                      <a:pPr algn="l">
                        <a:spcBef>
                          <a:spcPts val="0"/>
                        </a:spcBef>
                        <a:spcAft>
                          <a:spcPts val="0"/>
                        </a:spcAft>
                      </a:pPr>
                      <a:r>
                        <a:rPr lang="en-GB" sz="1200" dirty="0">
                          <a:effectLst/>
                        </a:rPr>
                        <a:t>MSDs</a:t>
                      </a:r>
                    </a:p>
                    <a:p>
                      <a:pPr algn="l">
                        <a:spcBef>
                          <a:spcPts val="0"/>
                        </a:spcBef>
                        <a:spcAft>
                          <a:spcPts val="0"/>
                        </a:spcAft>
                      </a:pPr>
                      <a:r>
                        <a:rPr lang="en-GB" sz="1200" dirty="0">
                          <a:effectLst/>
                        </a:rPr>
                        <a:t>Noise</a:t>
                      </a:r>
                    </a:p>
                    <a:p>
                      <a:pPr algn="l">
                        <a:spcBef>
                          <a:spcPts val="0"/>
                        </a:spcBef>
                        <a:spcAft>
                          <a:spcPts val="0"/>
                        </a:spcAft>
                      </a:pPr>
                      <a:r>
                        <a:rPr lang="en-GB" sz="1200" dirty="0">
                          <a:effectLst/>
                        </a:rPr>
                        <a:t>Chemical and biological risks</a:t>
                      </a:r>
                    </a:p>
                    <a:p>
                      <a:pPr algn="l">
                        <a:spcBef>
                          <a:spcPts val="0"/>
                        </a:spcBef>
                        <a:spcAft>
                          <a:spcPts val="0"/>
                        </a:spcAft>
                      </a:pPr>
                      <a:r>
                        <a:rPr lang="en-GB" sz="1200" dirty="0">
                          <a:effectLst/>
                        </a:rPr>
                        <a:t>Burns and cuts</a:t>
                      </a:r>
                      <a:endParaRPr lang="en-GB" sz="1200" dirty="0">
                        <a:effectLst/>
                        <a:latin typeface="Arial"/>
                        <a:ea typeface="Times New Roman"/>
                        <a:cs typeface="Times New Roman"/>
                      </a:endParaRPr>
                    </a:p>
                  </a:txBody>
                  <a:tcPr marL="42877" marR="42877" marT="0" marB="0"/>
                </a:tc>
                <a:tc>
                  <a:txBody>
                    <a:bodyPr/>
                    <a:lstStyle/>
                    <a:p>
                      <a:pPr algn="l">
                        <a:spcBef>
                          <a:spcPts val="0"/>
                        </a:spcBef>
                        <a:spcAft>
                          <a:spcPts val="0"/>
                        </a:spcAft>
                      </a:pPr>
                      <a:r>
                        <a:rPr lang="en-GB" sz="1200" dirty="0">
                          <a:effectLst/>
                        </a:rPr>
                        <a:t>Seasonal work</a:t>
                      </a:r>
                    </a:p>
                    <a:p>
                      <a:pPr algn="l">
                        <a:spcBef>
                          <a:spcPts val="0"/>
                        </a:spcBef>
                        <a:spcAft>
                          <a:spcPts val="0"/>
                        </a:spcAft>
                      </a:pPr>
                      <a:r>
                        <a:rPr lang="en-GB" sz="1200" dirty="0">
                          <a:effectLst/>
                        </a:rPr>
                        <a:t>Night work</a:t>
                      </a:r>
                    </a:p>
                    <a:p>
                      <a:pPr algn="l">
                        <a:spcBef>
                          <a:spcPts val="0"/>
                        </a:spcBef>
                        <a:spcAft>
                          <a:spcPts val="0"/>
                        </a:spcAft>
                      </a:pPr>
                      <a:r>
                        <a:rPr lang="en-GB" sz="1200" dirty="0">
                          <a:effectLst/>
                        </a:rPr>
                        <a:t>Irregular working times</a:t>
                      </a:r>
                    </a:p>
                    <a:p>
                      <a:pPr algn="l">
                        <a:spcBef>
                          <a:spcPts val="0"/>
                        </a:spcBef>
                        <a:spcAft>
                          <a:spcPts val="0"/>
                        </a:spcAft>
                      </a:pPr>
                      <a:r>
                        <a:rPr lang="en-GB" sz="1200" dirty="0">
                          <a:effectLst/>
                        </a:rPr>
                        <a:t>“Envelope” wages</a:t>
                      </a:r>
                      <a:endParaRPr lang="en-GB" sz="1200" dirty="0">
                        <a:effectLst/>
                        <a:latin typeface="Arial"/>
                        <a:ea typeface="Times New Roman"/>
                        <a:cs typeface="Times New Roman"/>
                      </a:endParaRPr>
                    </a:p>
                  </a:txBody>
                  <a:tcPr marL="42877" marR="42877" marT="0" marB="0"/>
                </a:tc>
              </a:tr>
              <a:tr h="762249">
                <a:tc>
                  <a:txBody>
                    <a:bodyPr/>
                    <a:lstStyle/>
                    <a:p>
                      <a:pPr algn="l">
                        <a:spcBef>
                          <a:spcPts val="600"/>
                        </a:spcBef>
                        <a:spcAft>
                          <a:spcPts val="600"/>
                        </a:spcAft>
                      </a:pPr>
                      <a:r>
                        <a:rPr lang="en-GB" sz="1200">
                          <a:effectLst/>
                        </a:rPr>
                        <a:t>Personal services</a:t>
                      </a:r>
                      <a:endParaRPr lang="en-GB" sz="1200">
                        <a:effectLst/>
                        <a:latin typeface="Arial"/>
                        <a:ea typeface="Times New Roman"/>
                        <a:cs typeface="Times New Roman"/>
                      </a:endParaRPr>
                    </a:p>
                  </a:txBody>
                  <a:tcPr marL="42877" marR="42877" marT="0" marB="0"/>
                </a:tc>
                <a:tc>
                  <a:txBody>
                    <a:bodyPr/>
                    <a:lstStyle/>
                    <a:p>
                      <a:pPr algn="l">
                        <a:spcBef>
                          <a:spcPts val="0"/>
                        </a:spcBef>
                        <a:spcAft>
                          <a:spcPts val="0"/>
                        </a:spcAft>
                      </a:pPr>
                      <a:r>
                        <a:rPr lang="en-GB" sz="1200">
                          <a:effectLst/>
                        </a:rPr>
                        <a:t>Hairdressing</a:t>
                      </a:r>
                    </a:p>
                    <a:p>
                      <a:pPr algn="l">
                        <a:spcBef>
                          <a:spcPts val="0"/>
                        </a:spcBef>
                        <a:spcAft>
                          <a:spcPts val="0"/>
                        </a:spcAft>
                      </a:pPr>
                      <a:r>
                        <a:rPr lang="en-GB" sz="1200">
                          <a:effectLst/>
                        </a:rPr>
                        <a:t>Cleaning</a:t>
                      </a:r>
                    </a:p>
                    <a:p>
                      <a:pPr algn="l">
                        <a:spcBef>
                          <a:spcPts val="0"/>
                        </a:spcBef>
                        <a:spcAft>
                          <a:spcPts val="0"/>
                        </a:spcAft>
                      </a:pPr>
                      <a:r>
                        <a:rPr lang="en-GB" sz="1200">
                          <a:effectLst/>
                        </a:rPr>
                        <a:t>Tailoring</a:t>
                      </a:r>
                    </a:p>
                    <a:p>
                      <a:pPr algn="l">
                        <a:spcBef>
                          <a:spcPts val="0"/>
                        </a:spcBef>
                        <a:spcAft>
                          <a:spcPts val="0"/>
                        </a:spcAft>
                      </a:pPr>
                      <a:r>
                        <a:rPr lang="en-GB" sz="1200">
                          <a:effectLst/>
                        </a:rPr>
                        <a:t>Accounting, data processing</a:t>
                      </a:r>
                      <a:endParaRPr lang="en-GB" sz="1200">
                        <a:effectLst/>
                        <a:latin typeface="Arial"/>
                        <a:ea typeface="Times New Roman"/>
                        <a:cs typeface="Times New Roman"/>
                      </a:endParaRPr>
                    </a:p>
                  </a:txBody>
                  <a:tcPr marL="42877" marR="42877" marT="0" marB="0"/>
                </a:tc>
                <a:tc>
                  <a:txBody>
                    <a:bodyPr/>
                    <a:lstStyle/>
                    <a:p>
                      <a:pPr algn="l">
                        <a:spcBef>
                          <a:spcPts val="0"/>
                        </a:spcBef>
                        <a:spcAft>
                          <a:spcPts val="0"/>
                        </a:spcAft>
                      </a:pPr>
                      <a:r>
                        <a:rPr lang="en-GB" sz="1200">
                          <a:effectLst/>
                        </a:rPr>
                        <a:t>Biological and chemical</a:t>
                      </a:r>
                    </a:p>
                    <a:p>
                      <a:pPr algn="l">
                        <a:spcBef>
                          <a:spcPts val="0"/>
                        </a:spcBef>
                        <a:spcAft>
                          <a:spcPts val="0"/>
                        </a:spcAft>
                      </a:pPr>
                      <a:r>
                        <a:rPr lang="en-GB" sz="1200">
                          <a:effectLst/>
                        </a:rPr>
                        <a:t>Poorly equipped</a:t>
                      </a:r>
                      <a:endParaRPr lang="en-GB" sz="1200">
                        <a:effectLst/>
                        <a:latin typeface="Arial"/>
                        <a:ea typeface="Times New Roman"/>
                        <a:cs typeface="Times New Roman"/>
                      </a:endParaRPr>
                    </a:p>
                  </a:txBody>
                  <a:tcPr marL="42877" marR="42877" marT="0" marB="0"/>
                </a:tc>
                <a:tc>
                  <a:txBody>
                    <a:bodyPr/>
                    <a:lstStyle/>
                    <a:p>
                      <a:pPr algn="l">
                        <a:spcBef>
                          <a:spcPts val="0"/>
                        </a:spcBef>
                        <a:spcAft>
                          <a:spcPts val="0"/>
                        </a:spcAft>
                      </a:pPr>
                      <a:r>
                        <a:rPr lang="en-GB" sz="1200" dirty="0">
                          <a:effectLst/>
                        </a:rPr>
                        <a:t>Casual work</a:t>
                      </a:r>
                    </a:p>
                    <a:p>
                      <a:pPr algn="l">
                        <a:spcBef>
                          <a:spcPts val="0"/>
                        </a:spcBef>
                        <a:spcAft>
                          <a:spcPts val="0"/>
                        </a:spcAft>
                      </a:pPr>
                      <a:r>
                        <a:rPr lang="en-GB" sz="1200" dirty="0">
                          <a:effectLst/>
                        </a:rPr>
                        <a:t>False self-employment</a:t>
                      </a:r>
                    </a:p>
                    <a:p>
                      <a:pPr algn="l">
                        <a:spcBef>
                          <a:spcPts val="0"/>
                        </a:spcBef>
                        <a:spcAft>
                          <a:spcPts val="0"/>
                        </a:spcAft>
                      </a:pPr>
                      <a:r>
                        <a:rPr lang="en-GB" sz="1200" dirty="0">
                          <a:effectLst/>
                        </a:rPr>
                        <a:t>Low wages</a:t>
                      </a:r>
                      <a:endParaRPr lang="en-GB" sz="1200" dirty="0">
                        <a:effectLst/>
                        <a:latin typeface="Arial"/>
                        <a:ea typeface="Times New Roman"/>
                        <a:cs typeface="Times New Roman"/>
                      </a:endParaRPr>
                    </a:p>
                  </a:txBody>
                  <a:tcPr marL="42877" marR="42877" marT="0" marB="0"/>
                </a:tc>
              </a:tr>
              <a:tr h="1048092">
                <a:tc>
                  <a:txBody>
                    <a:bodyPr/>
                    <a:lstStyle/>
                    <a:p>
                      <a:pPr algn="l">
                        <a:spcBef>
                          <a:spcPts val="600"/>
                        </a:spcBef>
                        <a:spcAft>
                          <a:spcPts val="600"/>
                        </a:spcAft>
                      </a:pPr>
                      <a:r>
                        <a:rPr lang="en-GB" sz="1200">
                          <a:effectLst/>
                        </a:rPr>
                        <a:t>Home and elderly care </a:t>
                      </a:r>
                      <a:endParaRPr lang="en-GB" sz="1200">
                        <a:effectLst/>
                        <a:latin typeface="Arial"/>
                        <a:ea typeface="Times New Roman"/>
                        <a:cs typeface="Times New Roman"/>
                      </a:endParaRPr>
                    </a:p>
                  </a:txBody>
                  <a:tcPr marL="42877" marR="42877" marT="0" marB="0"/>
                </a:tc>
                <a:tc>
                  <a:txBody>
                    <a:bodyPr/>
                    <a:lstStyle/>
                    <a:p>
                      <a:pPr algn="l">
                        <a:spcBef>
                          <a:spcPts val="0"/>
                        </a:spcBef>
                        <a:spcAft>
                          <a:spcPts val="0"/>
                        </a:spcAft>
                      </a:pPr>
                      <a:r>
                        <a:rPr lang="en-GB" sz="1200" dirty="0">
                          <a:effectLst/>
                        </a:rPr>
                        <a:t>Cleaning</a:t>
                      </a:r>
                    </a:p>
                    <a:p>
                      <a:pPr algn="l">
                        <a:spcBef>
                          <a:spcPts val="0"/>
                        </a:spcBef>
                        <a:spcAft>
                          <a:spcPts val="0"/>
                        </a:spcAft>
                      </a:pPr>
                      <a:r>
                        <a:rPr lang="en-GB" sz="1200" dirty="0">
                          <a:effectLst/>
                        </a:rPr>
                        <a:t>Child care</a:t>
                      </a:r>
                    </a:p>
                    <a:p>
                      <a:pPr algn="l">
                        <a:spcBef>
                          <a:spcPts val="0"/>
                        </a:spcBef>
                        <a:spcAft>
                          <a:spcPts val="0"/>
                        </a:spcAft>
                      </a:pPr>
                      <a:r>
                        <a:rPr lang="en-GB" sz="1200" dirty="0">
                          <a:effectLst/>
                        </a:rPr>
                        <a:t>Elderly care</a:t>
                      </a:r>
                      <a:endParaRPr lang="en-GB" sz="1200" dirty="0">
                        <a:effectLst/>
                        <a:latin typeface="Arial"/>
                        <a:ea typeface="Times New Roman"/>
                        <a:cs typeface="Times New Roman"/>
                      </a:endParaRPr>
                    </a:p>
                  </a:txBody>
                  <a:tcPr marL="42877" marR="42877" marT="0" marB="0"/>
                </a:tc>
                <a:tc>
                  <a:txBody>
                    <a:bodyPr/>
                    <a:lstStyle/>
                    <a:p>
                      <a:pPr algn="l">
                        <a:spcBef>
                          <a:spcPts val="0"/>
                        </a:spcBef>
                        <a:spcAft>
                          <a:spcPts val="0"/>
                        </a:spcAft>
                      </a:pPr>
                      <a:r>
                        <a:rPr lang="en-GB" sz="1200" dirty="0" smtClean="0">
                          <a:effectLst/>
                        </a:rPr>
                        <a:t>Biological </a:t>
                      </a:r>
                      <a:r>
                        <a:rPr lang="en-GB" sz="1200" dirty="0">
                          <a:effectLst/>
                        </a:rPr>
                        <a:t>and chemical</a:t>
                      </a:r>
                    </a:p>
                    <a:p>
                      <a:pPr algn="l">
                        <a:spcBef>
                          <a:spcPts val="0"/>
                        </a:spcBef>
                        <a:spcAft>
                          <a:spcPts val="0"/>
                        </a:spcAft>
                      </a:pPr>
                      <a:r>
                        <a:rPr lang="en-GB" sz="1200" dirty="0">
                          <a:effectLst/>
                        </a:rPr>
                        <a:t>MSDs, heavy lifting</a:t>
                      </a:r>
                    </a:p>
                    <a:p>
                      <a:pPr algn="l">
                        <a:spcBef>
                          <a:spcPts val="0"/>
                        </a:spcBef>
                        <a:spcAft>
                          <a:spcPts val="0"/>
                        </a:spcAft>
                      </a:pPr>
                      <a:r>
                        <a:rPr lang="en-GB" sz="1200" dirty="0">
                          <a:effectLst/>
                        </a:rPr>
                        <a:t>Lack of ergonomic equipment and protective </a:t>
                      </a:r>
                      <a:r>
                        <a:rPr lang="en-GB" sz="1200" dirty="0" smtClean="0">
                          <a:effectLst/>
                        </a:rPr>
                        <a:t>hygiene measures </a:t>
                      </a:r>
                      <a:endParaRPr lang="en-GB" sz="1200" dirty="0">
                        <a:effectLst/>
                        <a:latin typeface="Arial"/>
                        <a:ea typeface="Times New Roman"/>
                        <a:cs typeface="Times New Roman"/>
                      </a:endParaRPr>
                    </a:p>
                  </a:txBody>
                  <a:tcPr marL="42877" marR="42877" marT="0" marB="0"/>
                </a:tc>
                <a:tc>
                  <a:txBody>
                    <a:bodyPr/>
                    <a:lstStyle/>
                    <a:p>
                      <a:pPr algn="l">
                        <a:spcBef>
                          <a:spcPts val="0"/>
                        </a:spcBef>
                        <a:spcAft>
                          <a:spcPts val="0"/>
                        </a:spcAft>
                      </a:pPr>
                      <a:r>
                        <a:rPr lang="en-GB" sz="1200" dirty="0">
                          <a:effectLst/>
                        </a:rPr>
                        <a:t>Irregular working time</a:t>
                      </a:r>
                    </a:p>
                    <a:p>
                      <a:pPr algn="l">
                        <a:spcBef>
                          <a:spcPts val="0"/>
                        </a:spcBef>
                        <a:spcAft>
                          <a:spcPts val="0"/>
                        </a:spcAft>
                      </a:pPr>
                      <a:r>
                        <a:rPr lang="en-GB" sz="1200" dirty="0">
                          <a:effectLst/>
                        </a:rPr>
                        <a:t>Working at clients</a:t>
                      </a:r>
                      <a:r>
                        <a:rPr lang="en-GB" sz="1200" dirty="0" smtClean="0">
                          <a:effectLst/>
                        </a:rPr>
                        <a:t>´ premises</a:t>
                      </a:r>
                      <a:endParaRPr lang="en-GB" sz="1200" dirty="0">
                        <a:effectLst/>
                      </a:endParaRPr>
                    </a:p>
                    <a:p>
                      <a:pPr algn="l">
                        <a:spcBef>
                          <a:spcPts val="0"/>
                        </a:spcBef>
                        <a:spcAft>
                          <a:spcPts val="0"/>
                        </a:spcAft>
                      </a:pPr>
                      <a:r>
                        <a:rPr lang="en-GB" sz="1200" dirty="0">
                          <a:effectLst/>
                        </a:rPr>
                        <a:t>Lone work</a:t>
                      </a:r>
                    </a:p>
                    <a:p>
                      <a:pPr algn="l">
                        <a:spcBef>
                          <a:spcPts val="0"/>
                        </a:spcBef>
                        <a:spcAft>
                          <a:spcPts val="0"/>
                        </a:spcAft>
                      </a:pPr>
                      <a:r>
                        <a:rPr lang="en-GB" sz="1200" dirty="0">
                          <a:effectLst/>
                        </a:rPr>
                        <a:t>Lack of facilities</a:t>
                      </a:r>
                    </a:p>
                    <a:p>
                      <a:pPr algn="l">
                        <a:spcBef>
                          <a:spcPts val="0"/>
                        </a:spcBef>
                        <a:spcAft>
                          <a:spcPts val="0"/>
                        </a:spcAft>
                      </a:pPr>
                      <a:r>
                        <a:rPr lang="en-GB" sz="1200" dirty="0">
                          <a:effectLst/>
                        </a:rPr>
                        <a:t>Mental load</a:t>
                      </a:r>
                      <a:endParaRPr lang="en-GB" sz="1200" dirty="0">
                        <a:effectLst/>
                        <a:latin typeface="Arial"/>
                        <a:ea typeface="Times New Roman"/>
                        <a:cs typeface="Times New Roman"/>
                      </a:endParaRPr>
                    </a:p>
                  </a:txBody>
                  <a:tcPr marL="42877" marR="42877" marT="0" marB="0"/>
                </a:tc>
              </a:tr>
            </a:tbl>
          </a:graphicData>
        </a:graphic>
      </p:graphicFrame>
    </p:spTree>
    <p:extLst>
      <p:ext uri="{BB962C8B-B14F-4D97-AF65-F5344CB8AC3E}">
        <p14:creationId xmlns:p14="http://schemas.microsoft.com/office/powerpoint/2010/main" val="7134581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Characteristics of informal work for women</a:t>
            </a:r>
            <a:endParaRPr lang="en-GB" dirty="0"/>
          </a:p>
        </p:txBody>
      </p:sp>
      <p:graphicFrame>
        <p:nvGraphicFramePr>
          <p:cNvPr id="4" name="Content Placeholder 3"/>
          <p:cNvGraphicFramePr>
            <a:graphicFrameLocks noGrp="1"/>
          </p:cNvGraphicFramePr>
          <p:nvPr>
            <p:ph sz="half" idx="1"/>
            <p:extLst>
              <p:ext uri="{D42A27DB-BD31-4B8C-83A1-F6EECF244321}">
                <p14:modId xmlns:p14="http://schemas.microsoft.com/office/powerpoint/2010/main" val="1004598448"/>
              </p:ext>
            </p:extLst>
          </p:nvPr>
        </p:nvGraphicFramePr>
        <p:xfrm>
          <a:off x="611560" y="1268760"/>
          <a:ext cx="8064896" cy="4076700"/>
        </p:xfrm>
        <a:graphic>
          <a:graphicData uri="http://schemas.openxmlformats.org/drawingml/2006/table">
            <a:tbl>
              <a:tblPr firstRow="1" bandRow="1">
                <a:tableStyleId>{5C22544A-7EE6-4342-B048-85BDC9FD1C3A}</a:tableStyleId>
              </a:tblPr>
              <a:tblGrid>
                <a:gridCol w="1584176"/>
                <a:gridCol w="2232248"/>
                <a:gridCol w="2232248"/>
                <a:gridCol w="2016224"/>
              </a:tblGrid>
              <a:tr h="370840">
                <a:tc>
                  <a:txBody>
                    <a:bodyPr/>
                    <a:lstStyle/>
                    <a:p>
                      <a:r>
                        <a:rPr lang="en-GB" dirty="0" smtClean="0"/>
                        <a:t>Vulnerable</a:t>
                      </a:r>
                    </a:p>
                    <a:p>
                      <a:r>
                        <a:rPr lang="en-GB" dirty="0" smtClean="0"/>
                        <a:t>groups</a:t>
                      </a:r>
                    </a:p>
                    <a:p>
                      <a:r>
                        <a:rPr lang="en-GB" dirty="0" smtClean="0"/>
                        <a:t>Occupations</a:t>
                      </a:r>
                    </a:p>
                  </a:txBody>
                  <a:tcPr/>
                </a:tc>
                <a:tc>
                  <a:txBody>
                    <a:bodyPr/>
                    <a:lstStyle/>
                    <a:p>
                      <a:r>
                        <a:rPr lang="en-GB" dirty="0" smtClean="0"/>
                        <a:t>Health &amp; safety</a:t>
                      </a:r>
                    </a:p>
                    <a:p>
                      <a:r>
                        <a:rPr lang="en-GB" dirty="0" smtClean="0"/>
                        <a:t>risks</a:t>
                      </a:r>
                    </a:p>
                    <a:p>
                      <a:r>
                        <a:rPr lang="en-GB" dirty="0" smtClean="0"/>
                        <a:t> </a:t>
                      </a:r>
                      <a:endParaRPr lang="en-GB" dirty="0"/>
                    </a:p>
                  </a:txBody>
                  <a:tcPr/>
                </a:tc>
                <a:tc>
                  <a:txBody>
                    <a:bodyPr/>
                    <a:lstStyle/>
                    <a:p>
                      <a:r>
                        <a:rPr lang="en-GB" dirty="0" smtClean="0"/>
                        <a:t>Specific issues</a:t>
                      </a:r>
                    </a:p>
                    <a:p>
                      <a:endParaRPr lang="en-GB" dirty="0"/>
                    </a:p>
                  </a:txBody>
                  <a:tcPr/>
                </a:tc>
                <a:tc>
                  <a:txBody>
                    <a:bodyPr/>
                    <a:lstStyle/>
                    <a:p>
                      <a:r>
                        <a:rPr lang="en-GB" dirty="0" smtClean="0"/>
                        <a:t>Wider issues </a:t>
                      </a:r>
                      <a:endParaRPr lang="en-GB" dirty="0"/>
                    </a:p>
                  </a:txBody>
                  <a:tcPr/>
                </a:tc>
              </a:tr>
              <a:tr h="370840">
                <a:tc>
                  <a:txBody>
                    <a:bodyPr/>
                    <a:lstStyle/>
                    <a:p>
                      <a:pPr marL="0" algn="l" defTabSz="457200" rtl="0" eaLnBrk="1" latinLnBrk="0" hangingPunct="1">
                        <a:spcBef>
                          <a:spcPts val="300"/>
                        </a:spcBef>
                        <a:spcAft>
                          <a:spcPts val="0"/>
                        </a:spcAft>
                      </a:pPr>
                      <a:r>
                        <a:rPr lang="en-GB" sz="1200" kern="1200" dirty="0">
                          <a:solidFill>
                            <a:schemeClr val="dk1"/>
                          </a:solidFill>
                          <a:effectLst/>
                          <a:latin typeface="+mn-lt"/>
                          <a:ea typeface="+mn-ea"/>
                          <a:cs typeface="+mn-cs"/>
                        </a:rPr>
                        <a:t>Family </a:t>
                      </a:r>
                      <a:r>
                        <a:rPr lang="en-GB" sz="1200" kern="1200" dirty="0" smtClean="0">
                          <a:solidFill>
                            <a:schemeClr val="dk1"/>
                          </a:solidFill>
                          <a:effectLst/>
                          <a:latin typeface="+mn-lt"/>
                          <a:ea typeface="+mn-ea"/>
                          <a:cs typeface="+mn-cs"/>
                        </a:rPr>
                        <a:t>workers</a:t>
                      </a:r>
                      <a:endParaRPr lang="en-GB" sz="1200" kern="1200" dirty="0">
                        <a:solidFill>
                          <a:schemeClr val="dk1"/>
                        </a:solidFill>
                        <a:effectLst/>
                        <a:latin typeface="+mn-lt"/>
                        <a:ea typeface="+mn-ea"/>
                        <a:cs typeface="+mn-cs"/>
                      </a:endParaRPr>
                    </a:p>
                    <a:p>
                      <a:pPr marL="0" algn="l" defTabSz="457200" rtl="0" eaLnBrk="1" latinLnBrk="0" hangingPunct="1">
                        <a:spcBef>
                          <a:spcPts val="300"/>
                        </a:spcBef>
                        <a:spcAft>
                          <a:spcPts val="0"/>
                        </a:spcAft>
                      </a:pPr>
                      <a:r>
                        <a:rPr lang="en-GB" sz="1200" kern="1200" dirty="0">
                          <a:solidFill>
                            <a:schemeClr val="dk1"/>
                          </a:solidFill>
                          <a:effectLst/>
                          <a:latin typeface="+mn-lt"/>
                          <a:ea typeface="+mn-ea"/>
                          <a:cs typeface="+mn-cs"/>
                        </a:rPr>
                        <a:t>Undeclared workers</a:t>
                      </a:r>
                    </a:p>
                    <a:p>
                      <a:pPr marL="0" algn="l" defTabSz="457200" rtl="0" eaLnBrk="1" latinLnBrk="0" hangingPunct="1">
                        <a:spcBef>
                          <a:spcPts val="300"/>
                        </a:spcBef>
                        <a:spcAft>
                          <a:spcPts val="0"/>
                        </a:spcAft>
                      </a:pPr>
                      <a:r>
                        <a:rPr lang="en-GB" sz="1200" kern="1200" dirty="0">
                          <a:solidFill>
                            <a:schemeClr val="dk1"/>
                          </a:solidFill>
                          <a:effectLst/>
                          <a:latin typeface="+mn-lt"/>
                          <a:ea typeface="+mn-ea"/>
                          <a:cs typeface="+mn-cs"/>
                        </a:rPr>
                        <a:t>Young people</a:t>
                      </a:r>
                    </a:p>
                    <a:p>
                      <a:pPr marL="0" algn="l" defTabSz="457200" rtl="0" eaLnBrk="1" latinLnBrk="0" hangingPunct="1">
                        <a:spcBef>
                          <a:spcPts val="300"/>
                        </a:spcBef>
                        <a:spcAft>
                          <a:spcPts val="0"/>
                        </a:spcAft>
                      </a:pPr>
                      <a:r>
                        <a:rPr lang="en-GB" sz="1200" kern="1200" dirty="0">
                          <a:solidFill>
                            <a:schemeClr val="dk1"/>
                          </a:solidFill>
                          <a:effectLst/>
                          <a:latin typeface="+mn-lt"/>
                          <a:ea typeface="+mn-ea"/>
                          <a:cs typeface="+mn-cs"/>
                        </a:rPr>
                        <a:t>Migrant workers</a:t>
                      </a:r>
                    </a:p>
                  </a:txBody>
                  <a:tcPr marL="68580" marR="68580" marT="0" marB="0"/>
                </a:tc>
                <a:tc>
                  <a:txBody>
                    <a:bodyPr/>
                    <a:lstStyle/>
                    <a:p>
                      <a:pPr marL="0" algn="l" defTabSz="457200" rtl="0" eaLnBrk="1" latinLnBrk="0" hangingPunct="1">
                        <a:spcBef>
                          <a:spcPts val="300"/>
                        </a:spcBef>
                        <a:spcAft>
                          <a:spcPts val="0"/>
                        </a:spcAft>
                      </a:pPr>
                      <a:r>
                        <a:rPr lang="en-GB" sz="1200" kern="1200" dirty="0">
                          <a:solidFill>
                            <a:schemeClr val="dk1"/>
                          </a:solidFill>
                          <a:effectLst/>
                          <a:latin typeface="+mn-lt"/>
                          <a:ea typeface="+mn-ea"/>
                          <a:cs typeface="+mn-cs"/>
                        </a:rPr>
                        <a:t>Repetitive </a:t>
                      </a:r>
                      <a:r>
                        <a:rPr lang="en-GB" sz="1200" kern="1200" dirty="0" smtClean="0">
                          <a:solidFill>
                            <a:schemeClr val="dk1"/>
                          </a:solidFill>
                          <a:effectLst/>
                          <a:latin typeface="+mn-lt"/>
                          <a:ea typeface="+mn-ea"/>
                          <a:cs typeface="+mn-cs"/>
                        </a:rPr>
                        <a:t>&amp; </a:t>
                      </a:r>
                      <a:r>
                        <a:rPr lang="en-GB" sz="1200" kern="1200" dirty="0">
                          <a:solidFill>
                            <a:schemeClr val="dk1"/>
                          </a:solidFill>
                          <a:effectLst/>
                          <a:latin typeface="+mn-lt"/>
                          <a:ea typeface="+mn-ea"/>
                          <a:cs typeface="+mn-cs"/>
                        </a:rPr>
                        <a:t>monotonous work</a:t>
                      </a:r>
                    </a:p>
                    <a:p>
                      <a:pPr marL="0" algn="l" defTabSz="457200" rtl="0" eaLnBrk="1" latinLnBrk="0" hangingPunct="1">
                        <a:spcBef>
                          <a:spcPts val="300"/>
                        </a:spcBef>
                        <a:spcAft>
                          <a:spcPts val="0"/>
                        </a:spcAft>
                      </a:pPr>
                      <a:r>
                        <a:rPr lang="en-GB" sz="1200" kern="1200" dirty="0">
                          <a:solidFill>
                            <a:schemeClr val="dk1"/>
                          </a:solidFill>
                          <a:effectLst/>
                          <a:latin typeface="+mn-lt"/>
                          <a:ea typeface="+mn-ea"/>
                          <a:cs typeface="+mn-cs"/>
                        </a:rPr>
                        <a:t>Physically strenuous work </a:t>
                      </a:r>
                    </a:p>
                    <a:p>
                      <a:pPr marL="0" algn="l" defTabSz="457200" rtl="0" eaLnBrk="1" latinLnBrk="0" hangingPunct="1">
                        <a:spcBef>
                          <a:spcPts val="300"/>
                        </a:spcBef>
                        <a:spcAft>
                          <a:spcPts val="0"/>
                        </a:spcAft>
                      </a:pPr>
                      <a:r>
                        <a:rPr lang="en-GB" sz="1200" kern="1200" dirty="0">
                          <a:solidFill>
                            <a:schemeClr val="dk1"/>
                          </a:solidFill>
                          <a:effectLst/>
                          <a:latin typeface="+mn-lt"/>
                          <a:ea typeface="+mn-ea"/>
                          <a:cs typeface="+mn-cs"/>
                        </a:rPr>
                        <a:t>Gendered violence</a:t>
                      </a:r>
                    </a:p>
                    <a:p>
                      <a:pPr marL="0" algn="l" defTabSz="457200" rtl="0" eaLnBrk="1" latinLnBrk="0" hangingPunct="1">
                        <a:spcBef>
                          <a:spcPts val="300"/>
                        </a:spcBef>
                        <a:spcAft>
                          <a:spcPts val="0"/>
                        </a:spcAft>
                      </a:pPr>
                      <a:r>
                        <a:rPr lang="en-GB" sz="1200" kern="1200" dirty="0">
                          <a:solidFill>
                            <a:schemeClr val="dk1"/>
                          </a:solidFill>
                          <a:effectLst/>
                          <a:latin typeface="+mn-lt"/>
                          <a:ea typeface="+mn-ea"/>
                          <a:cs typeface="+mn-cs"/>
                        </a:rPr>
                        <a:t>Lack of access </a:t>
                      </a:r>
                      <a:r>
                        <a:rPr lang="en-GB" sz="1200" kern="1200" dirty="0" smtClean="0">
                          <a:solidFill>
                            <a:schemeClr val="dk1"/>
                          </a:solidFill>
                          <a:effectLst/>
                          <a:latin typeface="+mn-lt"/>
                          <a:ea typeface="+mn-ea"/>
                          <a:cs typeface="+mn-cs"/>
                        </a:rPr>
                        <a:t>to </a:t>
                      </a:r>
                      <a:r>
                        <a:rPr lang="en-GB" sz="1200" kern="1200" dirty="0">
                          <a:solidFill>
                            <a:schemeClr val="dk1"/>
                          </a:solidFill>
                          <a:effectLst/>
                          <a:latin typeface="+mn-lt"/>
                          <a:ea typeface="+mn-ea"/>
                          <a:cs typeface="+mn-cs"/>
                        </a:rPr>
                        <a:t>facilities</a:t>
                      </a:r>
                    </a:p>
                    <a:p>
                      <a:pPr marL="0" algn="l" defTabSz="457200" rtl="0" eaLnBrk="1" latinLnBrk="0" hangingPunct="1">
                        <a:spcBef>
                          <a:spcPts val="300"/>
                        </a:spcBef>
                        <a:spcAft>
                          <a:spcPts val="0"/>
                        </a:spcAft>
                      </a:pPr>
                      <a:r>
                        <a:rPr lang="en-GB" sz="1200" kern="1200" dirty="0">
                          <a:solidFill>
                            <a:schemeClr val="dk1"/>
                          </a:solidFill>
                          <a:effectLst/>
                          <a:latin typeface="+mn-lt"/>
                          <a:ea typeface="+mn-ea"/>
                          <a:cs typeface="+mn-cs"/>
                        </a:rPr>
                        <a:t>Mental load</a:t>
                      </a:r>
                    </a:p>
                    <a:p>
                      <a:pPr marL="0" algn="l" defTabSz="457200" rtl="0" eaLnBrk="1" latinLnBrk="0" hangingPunct="1">
                        <a:spcBef>
                          <a:spcPts val="300"/>
                        </a:spcBef>
                        <a:spcAft>
                          <a:spcPts val="0"/>
                        </a:spcAft>
                      </a:pPr>
                      <a:r>
                        <a:rPr lang="en-GB" sz="1200" kern="1200" dirty="0">
                          <a:solidFill>
                            <a:schemeClr val="dk1"/>
                          </a:solidFill>
                          <a:effectLst/>
                          <a:latin typeface="+mn-lt"/>
                          <a:ea typeface="+mn-ea"/>
                          <a:cs typeface="+mn-cs"/>
                        </a:rPr>
                        <a:t>Accidents </a:t>
                      </a:r>
                      <a:r>
                        <a:rPr lang="en-GB" sz="1200" kern="1200" dirty="0" smtClean="0">
                          <a:solidFill>
                            <a:schemeClr val="dk1"/>
                          </a:solidFill>
                          <a:effectLst/>
                          <a:latin typeface="+mn-lt"/>
                          <a:ea typeface="+mn-ea"/>
                          <a:cs typeface="+mn-cs"/>
                        </a:rPr>
                        <a:t>&amp; </a:t>
                      </a:r>
                      <a:r>
                        <a:rPr lang="en-GB" sz="1200" kern="1200" dirty="0">
                          <a:solidFill>
                            <a:schemeClr val="dk1"/>
                          </a:solidFill>
                          <a:effectLst/>
                          <a:latin typeface="+mn-lt"/>
                          <a:ea typeface="+mn-ea"/>
                          <a:cs typeface="+mn-cs"/>
                        </a:rPr>
                        <a:t>diseases not recorded and compensated</a:t>
                      </a:r>
                    </a:p>
                    <a:p>
                      <a:pPr marL="0" algn="l" defTabSz="457200" rtl="0" eaLnBrk="1" latinLnBrk="0" hangingPunct="1">
                        <a:spcBef>
                          <a:spcPts val="300"/>
                        </a:spcBef>
                        <a:spcAft>
                          <a:spcPts val="0"/>
                        </a:spcAft>
                      </a:pPr>
                      <a:r>
                        <a:rPr lang="en-GB" sz="1200" kern="1200" dirty="0">
                          <a:solidFill>
                            <a:schemeClr val="dk1"/>
                          </a:solidFill>
                          <a:effectLst/>
                          <a:latin typeface="+mn-lt"/>
                          <a:ea typeface="+mn-ea"/>
                          <a:cs typeface="+mn-cs"/>
                        </a:rPr>
                        <a:t>Lone work </a:t>
                      </a:r>
                    </a:p>
                    <a:p>
                      <a:pPr marL="0" algn="l" defTabSz="457200" rtl="0" eaLnBrk="1" latinLnBrk="0" hangingPunct="1">
                        <a:spcBef>
                          <a:spcPts val="300"/>
                        </a:spcBef>
                        <a:spcAft>
                          <a:spcPts val="0"/>
                        </a:spcAft>
                      </a:pPr>
                      <a:r>
                        <a:rPr lang="en-GB" sz="1200" kern="1200" dirty="0">
                          <a:solidFill>
                            <a:schemeClr val="dk1"/>
                          </a:solidFill>
                          <a:effectLst/>
                          <a:latin typeface="+mn-lt"/>
                          <a:ea typeface="+mn-ea"/>
                          <a:cs typeface="+mn-cs"/>
                        </a:rPr>
                        <a:t>Lack of access to healthcare/</a:t>
                      </a:r>
                      <a:br>
                        <a:rPr lang="en-GB" sz="1200" kern="1200" dirty="0">
                          <a:solidFill>
                            <a:schemeClr val="dk1"/>
                          </a:solidFill>
                          <a:effectLst/>
                          <a:latin typeface="+mn-lt"/>
                          <a:ea typeface="+mn-ea"/>
                          <a:cs typeface="+mn-cs"/>
                        </a:rPr>
                      </a:br>
                      <a:r>
                        <a:rPr lang="en-GB" sz="1200" kern="1200" dirty="0">
                          <a:solidFill>
                            <a:schemeClr val="dk1"/>
                          </a:solidFill>
                          <a:effectLst/>
                          <a:latin typeface="+mn-lt"/>
                          <a:ea typeface="+mn-ea"/>
                          <a:cs typeface="+mn-cs"/>
                        </a:rPr>
                        <a:t>preventive OSH services</a:t>
                      </a:r>
                    </a:p>
                    <a:p>
                      <a:pPr marL="0" algn="l" defTabSz="457200" rtl="0" eaLnBrk="1" latinLnBrk="0" hangingPunct="1">
                        <a:spcBef>
                          <a:spcPts val="300"/>
                        </a:spcBef>
                        <a:spcAft>
                          <a:spcPts val="0"/>
                        </a:spcAft>
                      </a:pPr>
                      <a:r>
                        <a:rPr lang="en-GB" sz="1200" kern="1200" dirty="0">
                          <a:solidFill>
                            <a:schemeClr val="dk1"/>
                          </a:solidFill>
                          <a:effectLst/>
                          <a:latin typeface="+mn-lt"/>
                          <a:ea typeface="+mn-ea"/>
                          <a:cs typeface="+mn-cs"/>
                        </a:rPr>
                        <a:t> </a:t>
                      </a:r>
                    </a:p>
                  </a:txBody>
                  <a:tcPr marL="68580" marR="68580" marT="0" marB="0"/>
                </a:tc>
                <a:tc>
                  <a:txBody>
                    <a:bodyPr/>
                    <a:lstStyle/>
                    <a:p>
                      <a:pPr marL="0" algn="l" defTabSz="457200" rtl="0" eaLnBrk="1" latinLnBrk="0" hangingPunct="1">
                        <a:spcBef>
                          <a:spcPts val="300"/>
                        </a:spcBef>
                        <a:spcAft>
                          <a:spcPts val="0"/>
                        </a:spcAft>
                      </a:pPr>
                      <a:r>
                        <a:rPr lang="en-GB" sz="1200" kern="1200" dirty="0">
                          <a:solidFill>
                            <a:schemeClr val="dk1"/>
                          </a:solidFill>
                          <a:effectLst/>
                          <a:latin typeface="+mn-lt"/>
                          <a:ea typeface="+mn-ea"/>
                          <a:cs typeface="+mn-cs"/>
                        </a:rPr>
                        <a:t>Lacking access </a:t>
                      </a:r>
                      <a:r>
                        <a:rPr lang="en-GB" sz="1200" kern="1200" dirty="0" smtClean="0">
                          <a:solidFill>
                            <a:schemeClr val="dk1"/>
                          </a:solidFill>
                          <a:effectLst/>
                          <a:latin typeface="+mn-lt"/>
                          <a:ea typeface="+mn-ea"/>
                          <a:cs typeface="+mn-cs"/>
                        </a:rPr>
                        <a:t>to </a:t>
                      </a:r>
                      <a:r>
                        <a:rPr lang="en-GB" sz="1200" kern="1200" dirty="0">
                          <a:solidFill>
                            <a:schemeClr val="dk1"/>
                          </a:solidFill>
                          <a:effectLst/>
                          <a:latin typeface="+mn-lt"/>
                          <a:ea typeface="+mn-ea"/>
                          <a:cs typeface="+mn-cs"/>
                        </a:rPr>
                        <a:t>preventive services</a:t>
                      </a:r>
                    </a:p>
                    <a:p>
                      <a:pPr marL="0" algn="l" defTabSz="457200" rtl="0" eaLnBrk="1" latinLnBrk="0" hangingPunct="1">
                        <a:spcBef>
                          <a:spcPts val="300"/>
                        </a:spcBef>
                        <a:spcAft>
                          <a:spcPts val="0"/>
                        </a:spcAft>
                      </a:pPr>
                      <a:r>
                        <a:rPr lang="en-GB" sz="1200" kern="1200" dirty="0">
                          <a:solidFill>
                            <a:schemeClr val="dk1"/>
                          </a:solidFill>
                          <a:effectLst/>
                          <a:latin typeface="+mn-lt"/>
                          <a:ea typeface="+mn-ea"/>
                          <a:cs typeface="+mn-cs"/>
                        </a:rPr>
                        <a:t>Lack of training</a:t>
                      </a:r>
                    </a:p>
                    <a:p>
                      <a:pPr marL="0" algn="l" defTabSz="457200" rtl="0" eaLnBrk="1" latinLnBrk="0" hangingPunct="1">
                        <a:spcBef>
                          <a:spcPts val="300"/>
                        </a:spcBef>
                        <a:spcAft>
                          <a:spcPts val="0"/>
                        </a:spcAft>
                      </a:pPr>
                      <a:r>
                        <a:rPr lang="en-GB" sz="1200" kern="1200" dirty="0">
                          <a:solidFill>
                            <a:schemeClr val="dk1"/>
                          </a:solidFill>
                          <a:effectLst/>
                          <a:latin typeface="+mn-lt"/>
                          <a:ea typeface="+mn-ea"/>
                          <a:cs typeface="+mn-cs"/>
                        </a:rPr>
                        <a:t>No access to consultation</a:t>
                      </a:r>
                    </a:p>
                    <a:p>
                      <a:pPr marL="0" algn="l" defTabSz="457200" rtl="0" eaLnBrk="1" latinLnBrk="0" hangingPunct="1">
                        <a:spcBef>
                          <a:spcPts val="300"/>
                        </a:spcBef>
                        <a:spcAft>
                          <a:spcPts val="0"/>
                        </a:spcAft>
                      </a:pPr>
                      <a:r>
                        <a:rPr lang="en-GB" sz="1200" kern="1200" dirty="0">
                          <a:solidFill>
                            <a:schemeClr val="dk1"/>
                          </a:solidFill>
                          <a:effectLst/>
                          <a:latin typeface="+mn-lt"/>
                          <a:ea typeface="+mn-ea"/>
                          <a:cs typeface="+mn-cs"/>
                        </a:rPr>
                        <a:t>No representation</a:t>
                      </a:r>
                    </a:p>
                    <a:p>
                      <a:pPr marL="0" algn="l" defTabSz="457200" rtl="0" eaLnBrk="1" latinLnBrk="0" hangingPunct="1">
                        <a:spcBef>
                          <a:spcPts val="300"/>
                        </a:spcBef>
                        <a:spcAft>
                          <a:spcPts val="0"/>
                        </a:spcAft>
                      </a:pPr>
                      <a:r>
                        <a:rPr lang="en-GB" sz="1200" kern="1200" dirty="0">
                          <a:solidFill>
                            <a:schemeClr val="dk1"/>
                          </a:solidFill>
                          <a:effectLst/>
                          <a:latin typeface="+mn-lt"/>
                          <a:ea typeface="+mn-ea"/>
                          <a:cs typeface="+mn-cs"/>
                        </a:rPr>
                        <a:t>Lack of basic rights (holidays, insurance, unemployment benefits)</a:t>
                      </a:r>
                    </a:p>
                    <a:p>
                      <a:pPr marL="0" algn="l" defTabSz="457200" rtl="0" eaLnBrk="1" latinLnBrk="0" hangingPunct="1">
                        <a:spcBef>
                          <a:spcPts val="300"/>
                        </a:spcBef>
                        <a:spcAft>
                          <a:spcPts val="0"/>
                        </a:spcAft>
                      </a:pPr>
                      <a:r>
                        <a:rPr lang="en-GB" sz="1200" kern="1200" dirty="0">
                          <a:solidFill>
                            <a:schemeClr val="dk1"/>
                          </a:solidFill>
                          <a:effectLst/>
                          <a:latin typeface="+mn-lt"/>
                          <a:ea typeface="+mn-ea"/>
                          <a:cs typeface="+mn-cs"/>
                        </a:rPr>
                        <a:t>Hard </a:t>
                      </a:r>
                      <a:r>
                        <a:rPr lang="en-GB" sz="1200" kern="1200" dirty="0" smtClean="0">
                          <a:solidFill>
                            <a:schemeClr val="dk1"/>
                          </a:solidFill>
                          <a:effectLst/>
                          <a:latin typeface="+mn-lt"/>
                          <a:ea typeface="+mn-ea"/>
                          <a:cs typeface="+mn-cs"/>
                        </a:rPr>
                        <a:t>&amp; </a:t>
                      </a:r>
                      <a:r>
                        <a:rPr lang="en-GB" sz="1200" kern="1200" dirty="0">
                          <a:solidFill>
                            <a:schemeClr val="dk1"/>
                          </a:solidFill>
                          <a:effectLst/>
                          <a:latin typeface="+mn-lt"/>
                          <a:ea typeface="+mn-ea"/>
                          <a:cs typeface="+mn-cs"/>
                        </a:rPr>
                        <a:t>busy schedules</a:t>
                      </a:r>
                    </a:p>
                    <a:p>
                      <a:pPr marL="0" algn="l" defTabSz="457200" rtl="0" eaLnBrk="1" latinLnBrk="0" hangingPunct="1">
                        <a:spcBef>
                          <a:spcPts val="300"/>
                        </a:spcBef>
                        <a:spcAft>
                          <a:spcPts val="0"/>
                        </a:spcAft>
                      </a:pPr>
                      <a:r>
                        <a:rPr lang="en-GB" sz="1200" kern="1200" dirty="0">
                          <a:solidFill>
                            <a:schemeClr val="dk1"/>
                          </a:solidFill>
                          <a:effectLst/>
                          <a:latin typeface="+mn-lt"/>
                          <a:ea typeface="+mn-ea"/>
                          <a:cs typeface="+mn-cs"/>
                        </a:rPr>
                        <a:t>Inadequate rest</a:t>
                      </a:r>
                    </a:p>
                    <a:p>
                      <a:pPr marL="0" algn="l" defTabSz="457200" rtl="0" eaLnBrk="1" latinLnBrk="0" hangingPunct="1">
                        <a:spcBef>
                          <a:spcPts val="300"/>
                        </a:spcBef>
                        <a:spcAft>
                          <a:spcPts val="0"/>
                        </a:spcAft>
                      </a:pPr>
                      <a:r>
                        <a:rPr lang="en-GB" sz="1200" kern="1200" dirty="0">
                          <a:solidFill>
                            <a:schemeClr val="dk1"/>
                          </a:solidFill>
                          <a:effectLst/>
                          <a:latin typeface="+mn-lt"/>
                          <a:ea typeface="+mn-ea"/>
                          <a:cs typeface="+mn-cs"/>
                        </a:rPr>
                        <a:t>Working conditions depend on the relationship with the employer</a:t>
                      </a:r>
                    </a:p>
                  </a:txBody>
                  <a:tcPr marL="68580" marR="68580" marT="0" marB="0"/>
                </a:tc>
                <a:tc>
                  <a:txBody>
                    <a:bodyPr/>
                    <a:lstStyle/>
                    <a:p>
                      <a:pPr marL="0" algn="l" defTabSz="457200" rtl="0" eaLnBrk="1" latinLnBrk="0" hangingPunct="1">
                        <a:spcBef>
                          <a:spcPts val="300"/>
                        </a:spcBef>
                        <a:spcAft>
                          <a:spcPts val="0"/>
                        </a:spcAft>
                      </a:pPr>
                      <a:r>
                        <a:rPr lang="en-GB" sz="1200" kern="1200" dirty="0">
                          <a:solidFill>
                            <a:schemeClr val="dk1"/>
                          </a:solidFill>
                          <a:effectLst/>
                          <a:latin typeface="+mn-lt"/>
                          <a:ea typeface="+mn-ea"/>
                          <a:cs typeface="+mn-cs"/>
                        </a:rPr>
                        <a:t>Lack of pension rights</a:t>
                      </a:r>
                    </a:p>
                    <a:p>
                      <a:pPr marL="0" algn="l" defTabSz="457200" rtl="0" eaLnBrk="1" latinLnBrk="0" hangingPunct="1">
                        <a:spcBef>
                          <a:spcPts val="300"/>
                        </a:spcBef>
                        <a:spcAft>
                          <a:spcPts val="0"/>
                        </a:spcAft>
                      </a:pPr>
                      <a:r>
                        <a:rPr lang="en-GB" sz="1200" kern="1200" dirty="0">
                          <a:solidFill>
                            <a:schemeClr val="dk1"/>
                          </a:solidFill>
                          <a:effectLst/>
                          <a:latin typeface="+mn-lt"/>
                          <a:ea typeface="+mn-ea"/>
                          <a:cs typeface="+mn-cs"/>
                        </a:rPr>
                        <a:t>No work </a:t>
                      </a:r>
                      <a:r>
                        <a:rPr lang="en-GB" sz="1200" kern="1200" dirty="0" smtClean="0">
                          <a:solidFill>
                            <a:schemeClr val="dk1"/>
                          </a:solidFill>
                          <a:effectLst/>
                          <a:latin typeface="+mn-lt"/>
                          <a:ea typeface="+mn-ea"/>
                          <a:cs typeface="+mn-cs"/>
                        </a:rPr>
                        <a:t>contracts </a:t>
                      </a:r>
                      <a:r>
                        <a:rPr lang="en-GB" sz="1200" kern="1200" dirty="0">
                          <a:solidFill>
                            <a:schemeClr val="dk1"/>
                          </a:solidFill>
                          <a:effectLst/>
                          <a:latin typeface="+mn-lt"/>
                          <a:ea typeface="+mn-ea"/>
                          <a:cs typeface="+mn-cs"/>
                        </a:rPr>
                        <a:t>or </a:t>
                      </a:r>
                      <a:r>
                        <a:rPr lang="en-GB" sz="1200" kern="1200" dirty="0" smtClean="0">
                          <a:solidFill>
                            <a:schemeClr val="dk1"/>
                          </a:solidFill>
                          <a:effectLst/>
                          <a:latin typeface="+mn-lt"/>
                          <a:ea typeface="+mn-ea"/>
                          <a:cs typeface="+mn-cs"/>
                        </a:rPr>
                        <a:t>temporary contracts</a:t>
                      </a:r>
                      <a:endParaRPr lang="en-GB" sz="1200" kern="1200" dirty="0">
                        <a:solidFill>
                          <a:schemeClr val="dk1"/>
                        </a:solidFill>
                        <a:effectLst/>
                        <a:latin typeface="+mn-lt"/>
                        <a:ea typeface="+mn-ea"/>
                        <a:cs typeface="+mn-cs"/>
                      </a:endParaRPr>
                    </a:p>
                    <a:p>
                      <a:pPr marL="0" algn="l" defTabSz="457200" rtl="0" eaLnBrk="1" latinLnBrk="0" hangingPunct="1">
                        <a:spcBef>
                          <a:spcPts val="300"/>
                        </a:spcBef>
                        <a:spcAft>
                          <a:spcPts val="0"/>
                        </a:spcAft>
                      </a:pPr>
                      <a:r>
                        <a:rPr lang="en-GB" sz="1200" kern="1200" dirty="0">
                          <a:solidFill>
                            <a:schemeClr val="dk1"/>
                          </a:solidFill>
                          <a:effectLst/>
                          <a:latin typeface="+mn-lt"/>
                          <a:ea typeface="+mn-ea"/>
                          <a:cs typeface="+mn-cs"/>
                        </a:rPr>
                        <a:t>Higher poverty risks</a:t>
                      </a:r>
                    </a:p>
                    <a:p>
                      <a:pPr marL="0" algn="l" defTabSz="457200" rtl="0" eaLnBrk="1" latinLnBrk="0" hangingPunct="1">
                        <a:spcBef>
                          <a:spcPts val="300"/>
                        </a:spcBef>
                        <a:spcAft>
                          <a:spcPts val="0"/>
                        </a:spcAft>
                      </a:pPr>
                      <a:r>
                        <a:rPr lang="en-GB" sz="1200" kern="1200" dirty="0">
                          <a:solidFill>
                            <a:schemeClr val="dk1"/>
                          </a:solidFill>
                          <a:effectLst/>
                          <a:latin typeface="+mn-lt"/>
                          <a:ea typeface="+mn-ea"/>
                          <a:cs typeface="+mn-cs"/>
                        </a:rPr>
                        <a:t>Lack of conciliation </a:t>
                      </a:r>
                      <a:r>
                        <a:rPr lang="en-GB" sz="1200" kern="1200" dirty="0" smtClean="0">
                          <a:solidFill>
                            <a:schemeClr val="dk1"/>
                          </a:solidFill>
                          <a:effectLst/>
                          <a:latin typeface="+mn-lt"/>
                          <a:ea typeface="+mn-ea"/>
                          <a:cs typeface="+mn-cs"/>
                        </a:rPr>
                        <a:t>with family </a:t>
                      </a:r>
                      <a:r>
                        <a:rPr lang="en-GB" sz="1200" kern="1200" dirty="0">
                          <a:solidFill>
                            <a:schemeClr val="dk1"/>
                          </a:solidFill>
                          <a:effectLst/>
                          <a:latin typeface="+mn-lt"/>
                          <a:ea typeface="+mn-ea"/>
                          <a:cs typeface="+mn-cs"/>
                        </a:rPr>
                        <a:t>obligations</a:t>
                      </a:r>
                    </a:p>
                    <a:p>
                      <a:pPr marL="0" algn="l" defTabSz="457200" rtl="0" eaLnBrk="1" latinLnBrk="0" hangingPunct="1">
                        <a:spcBef>
                          <a:spcPts val="300"/>
                        </a:spcBef>
                        <a:spcAft>
                          <a:spcPts val="0"/>
                        </a:spcAft>
                      </a:pPr>
                      <a:r>
                        <a:rPr lang="en-GB" sz="1200" kern="1200" dirty="0">
                          <a:solidFill>
                            <a:schemeClr val="dk1"/>
                          </a:solidFill>
                          <a:effectLst/>
                          <a:latin typeface="+mn-lt"/>
                          <a:ea typeface="+mn-ea"/>
                          <a:cs typeface="+mn-cs"/>
                        </a:rPr>
                        <a:t>Poor career prospects </a:t>
                      </a:r>
                    </a:p>
                    <a:p>
                      <a:pPr marL="0" algn="l" defTabSz="457200" rtl="0" eaLnBrk="1" latinLnBrk="0" hangingPunct="1">
                        <a:spcBef>
                          <a:spcPts val="300"/>
                        </a:spcBef>
                        <a:spcAft>
                          <a:spcPts val="0"/>
                        </a:spcAft>
                      </a:pPr>
                      <a:r>
                        <a:rPr lang="en-GB" sz="1200" kern="1200" dirty="0">
                          <a:solidFill>
                            <a:schemeClr val="dk1"/>
                          </a:solidFill>
                          <a:effectLst/>
                          <a:latin typeface="+mn-lt"/>
                          <a:ea typeface="+mn-ea"/>
                          <a:cs typeface="+mn-cs"/>
                        </a:rPr>
                        <a:t>No social or economic recognition</a:t>
                      </a:r>
                    </a:p>
                    <a:p>
                      <a:pPr marL="0" algn="l" defTabSz="457200" rtl="0" eaLnBrk="1" latinLnBrk="0" hangingPunct="1">
                        <a:spcBef>
                          <a:spcPts val="300"/>
                        </a:spcBef>
                        <a:spcAft>
                          <a:spcPts val="0"/>
                        </a:spcAft>
                      </a:pPr>
                      <a:r>
                        <a:rPr lang="en-GB" sz="1200" kern="1200" dirty="0">
                          <a:solidFill>
                            <a:schemeClr val="dk1"/>
                          </a:solidFill>
                          <a:effectLst/>
                          <a:latin typeface="+mn-lt"/>
                          <a:ea typeface="+mn-ea"/>
                          <a:cs typeface="+mn-cs"/>
                        </a:rPr>
                        <a:t>Overqualification</a:t>
                      </a:r>
                    </a:p>
                    <a:p>
                      <a:pPr marL="0" algn="l" defTabSz="457200" rtl="0" eaLnBrk="1" latinLnBrk="0" hangingPunct="1">
                        <a:spcBef>
                          <a:spcPts val="300"/>
                        </a:spcBef>
                        <a:spcAft>
                          <a:spcPts val="0"/>
                        </a:spcAft>
                      </a:pPr>
                      <a:r>
                        <a:rPr lang="en-GB" sz="1200" kern="1200" dirty="0">
                          <a:solidFill>
                            <a:schemeClr val="dk1"/>
                          </a:solidFill>
                          <a:effectLst/>
                          <a:latin typeface="+mn-lt"/>
                          <a:ea typeface="+mn-ea"/>
                          <a:cs typeface="+mn-cs"/>
                        </a:rPr>
                        <a:t>Low wages</a:t>
                      </a:r>
                    </a:p>
                    <a:p>
                      <a:pPr marL="0" algn="l" defTabSz="457200" rtl="0" eaLnBrk="1" latinLnBrk="0" hangingPunct="1">
                        <a:spcBef>
                          <a:spcPts val="300"/>
                        </a:spcBef>
                        <a:spcAft>
                          <a:spcPts val="0"/>
                        </a:spcAft>
                      </a:pPr>
                      <a:r>
                        <a:rPr lang="en-GB" sz="1200" kern="1200" dirty="0">
                          <a:solidFill>
                            <a:schemeClr val="dk1"/>
                          </a:solidFill>
                          <a:effectLst/>
                          <a:latin typeface="+mn-lt"/>
                          <a:ea typeface="+mn-ea"/>
                          <a:cs typeface="+mn-cs"/>
                        </a:rPr>
                        <a:t>“Envelope” wages</a:t>
                      </a:r>
                    </a:p>
                    <a:p>
                      <a:pPr marL="0" algn="l" defTabSz="457200" rtl="0" eaLnBrk="1" latinLnBrk="0" hangingPunct="1">
                        <a:spcBef>
                          <a:spcPts val="300"/>
                        </a:spcBef>
                        <a:spcAft>
                          <a:spcPts val="0"/>
                        </a:spcAft>
                      </a:pPr>
                      <a:r>
                        <a:rPr lang="en-GB" sz="1200" kern="1200" dirty="0">
                          <a:solidFill>
                            <a:schemeClr val="dk1"/>
                          </a:solidFill>
                          <a:effectLst/>
                          <a:latin typeface="+mn-lt"/>
                          <a:ea typeface="+mn-ea"/>
                          <a:cs typeface="+mn-cs"/>
                        </a:rPr>
                        <a:t>No access to formal jobs</a:t>
                      </a:r>
                    </a:p>
                    <a:p>
                      <a:pPr marL="0" algn="l" defTabSz="457200" rtl="0" eaLnBrk="1" latinLnBrk="0" hangingPunct="1">
                        <a:spcBef>
                          <a:spcPts val="300"/>
                        </a:spcBef>
                        <a:spcAft>
                          <a:spcPts val="0"/>
                        </a:spcAft>
                      </a:pPr>
                      <a:r>
                        <a:rPr lang="en-GB" sz="1200" kern="1200" dirty="0">
                          <a:solidFill>
                            <a:schemeClr val="dk1"/>
                          </a:solidFill>
                          <a:effectLst/>
                          <a:latin typeface="+mn-lt"/>
                          <a:ea typeface="+mn-ea"/>
                          <a:cs typeface="+mn-cs"/>
                        </a:rPr>
                        <a:t>Social </a:t>
                      </a:r>
                      <a:r>
                        <a:rPr lang="en-GB" sz="1200" kern="1200" dirty="0" smtClean="0">
                          <a:solidFill>
                            <a:schemeClr val="dk1"/>
                          </a:solidFill>
                          <a:effectLst/>
                          <a:latin typeface="+mn-lt"/>
                          <a:ea typeface="+mn-ea"/>
                          <a:cs typeface="+mn-cs"/>
                        </a:rPr>
                        <a:t>exclusion</a:t>
                      </a:r>
                    </a:p>
                    <a:p>
                      <a:pPr marL="0" algn="l" defTabSz="457200" rtl="0" eaLnBrk="1" latinLnBrk="0" hangingPunct="1">
                        <a:spcBef>
                          <a:spcPts val="300"/>
                        </a:spcBef>
                        <a:spcAft>
                          <a:spcPts val="0"/>
                        </a:spcAft>
                      </a:pPr>
                      <a:endParaRPr lang="en-GB" sz="1200" kern="1200" dirty="0">
                        <a:solidFill>
                          <a:schemeClr val="dk1"/>
                        </a:solidFill>
                        <a:effectLst/>
                        <a:latin typeface="+mn-lt"/>
                        <a:ea typeface="+mn-ea"/>
                        <a:cs typeface="+mn-cs"/>
                      </a:endParaRPr>
                    </a:p>
                  </a:txBody>
                  <a:tcPr marL="68580" marR="68580" marT="0" marB="0"/>
                </a:tc>
              </a:tr>
            </a:tbl>
          </a:graphicData>
        </a:graphic>
      </p:graphicFrame>
      <p:sp>
        <p:nvSpPr>
          <p:cNvPr id="3" name="Rectangle 2"/>
          <p:cNvSpPr/>
          <p:nvPr/>
        </p:nvSpPr>
        <p:spPr>
          <a:xfrm>
            <a:off x="611560" y="5301208"/>
            <a:ext cx="8064896" cy="646331"/>
          </a:xfrm>
          <a:prstGeom prst="rect">
            <a:avLst/>
          </a:prstGeom>
        </p:spPr>
        <p:txBody>
          <a:bodyPr wrap="square">
            <a:spAutoFit/>
          </a:bodyPr>
          <a:lstStyle/>
          <a:p>
            <a:pPr>
              <a:buClr>
                <a:schemeClr val="hlink"/>
              </a:buClr>
            </a:pPr>
            <a:r>
              <a:rPr lang="en-GB" dirty="0"/>
              <a:t>Ongoing research on undeclared work and exploitation by FRA, just presented at EU-OSHA</a:t>
            </a:r>
          </a:p>
        </p:txBody>
      </p:sp>
    </p:spTree>
    <p:extLst>
      <p:ext uri="{BB962C8B-B14F-4D97-AF65-F5344CB8AC3E}">
        <p14:creationId xmlns:p14="http://schemas.microsoft.com/office/powerpoint/2010/main" val="4303170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de-AT" dirty="0" smtClean="0"/>
              <a:t>This presentation</a:t>
            </a:r>
            <a:endParaRPr lang="fr-FR" dirty="0"/>
          </a:p>
        </p:txBody>
      </p:sp>
      <p:sp>
        <p:nvSpPr>
          <p:cNvPr id="4" name="3 Marcador de contenido"/>
          <p:cNvSpPr>
            <a:spLocks noGrp="1"/>
          </p:cNvSpPr>
          <p:nvPr>
            <p:ph idx="1"/>
          </p:nvPr>
        </p:nvSpPr>
        <p:spPr/>
        <p:txBody>
          <a:bodyPr/>
          <a:lstStyle/>
          <a:p>
            <a:r>
              <a:rPr lang="de-AT" dirty="0" smtClean="0"/>
              <a:t>EU-OSHA – who we are and what we do</a:t>
            </a:r>
          </a:p>
          <a:p>
            <a:r>
              <a:rPr lang="de-AT" dirty="0" smtClean="0"/>
              <a:t>OSH and living conditions</a:t>
            </a:r>
          </a:p>
          <a:p>
            <a:r>
              <a:rPr lang="de-AT" dirty="0" smtClean="0"/>
              <a:t>Gender dimension of exposure</a:t>
            </a:r>
          </a:p>
          <a:p>
            <a:r>
              <a:rPr lang="de-AT" dirty="0" smtClean="0"/>
              <a:t>Health problems at work from a gender perspective</a:t>
            </a:r>
          </a:p>
          <a:p>
            <a:r>
              <a:rPr lang="de-AT" dirty="0" smtClean="0"/>
              <a:t>Age and work</a:t>
            </a:r>
          </a:p>
          <a:p>
            <a:r>
              <a:rPr lang="de-AT" dirty="0" smtClean="0"/>
              <a:t>Informal work</a:t>
            </a:r>
          </a:p>
          <a:p>
            <a:r>
              <a:rPr lang="de-AT" dirty="0" smtClean="0"/>
              <a:t>Positive changes and examples of good practice</a:t>
            </a:r>
          </a:p>
          <a:p>
            <a:endParaRPr lang="de-AT" dirty="0" smtClean="0"/>
          </a:p>
          <a:p>
            <a:endParaRPr lang="fr-FR" dirty="0"/>
          </a:p>
        </p:txBody>
      </p:sp>
    </p:spTree>
    <p:extLst>
      <p:ext uri="{BB962C8B-B14F-4D97-AF65-F5344CB8AC3E}">
        <p14:creationId xmlns:p14="http://schemas.microsoft.com/office/powerpoint/2010/main" val="14306481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Migrant women work mainly in services</a:t>
            </a:r>
            <a:endParaRPr lang="en-GB" dirty="0"/>
          </a:p>
        </p:txBody>
      </p:sp>
      <p:graphicFrame>
        <p:nvGraphicFramePr>
          <p:cNvPr id="4" name="Content Placeholder 3"/>
          <p:cNvGraphicFramePr>
            <a:graphicFrameLocks noGrp="1"/>
          </p:cNvGraphicFramePr>
          <p:nvPr>
            <p:ph sz="half" idx="1"/>
            <p:extLst>
              <p:ext uri="{D42A27DB-BD31-4B8C-83A1-F6EECF244321}">
                <p14:modId xmlns:p14="http://schemas.microsoft.com/office/powerpoint/2010/main" val="1850897315"/>
              </p:ext>
            </p:extLst>
          </p:nvPr>
        </p:nvGraphicFramePr>
        <p:xfrm>
          <a:off x="512620" y="1248761"/>
          <a:ext cx="7542980" cy="4260917"/>
        </p:xfrm>
        <a:graphic>
          <a:graphicData uri="http://schemas.openxmlformats.org/drawingml/2006/table">
            <a:tbl>
              <a:tblPr firstRow="1" firstCol="1" bandRow="1">
                <a:tableStyleId>{5C22544A-7EE6-4342-B048-85BDC9FD1C3A}</a:tableStyleId>
              </a:tblPr>
              <a:tblGrid>
                <a:gridCol w="1885745"/>
                <a:gridCol w="1885745"/>
                <a:gridCol w="1885745"/>
                <a:gridCol w="1885745"/>
              </a:tblGrid>
              <a:tr h="57880">
                <a:tc gridSpan="4">
                  <a:txBody>
                    <a:bodyPr/>
                    <a:lstStyle/>
                    <a:p>
                      <a:pPr algn="ctr">
                        <a:spcBef>
                          <a:spcPts val="250"/>
                        </a:spcBef>
                        <a:spcAft>
                          <a:spcPts val="0"/>
                        </a:spcAft>
                      </a:pPr>
                      <a:r>
                        <a:rPr lang="en-GB" sz="1000" dirty="0">
                          <a:effectLst/>
                        </a:rPr>
                        <a:t>Women</a:t>
                      </a:r>
                      <a:endParaRPr lang="en-GB" sz="1000" dirty="0">
                        <a:effectLst/>
                        <a:latin typeface="Arial"/>
                        <a:ea typeface="Times New Roman"/>
                        <a:cs typeface="Times New Roman"/>
                      </a:endParaRPr>
                    </a:p>
                  </a:txBody>
                  <a:tcPr marL="68580" marR="68580" marT="0" marB="0"/>
                </a:tc>
                <a:tc hMerge="1">
                  <a:txBody>
                    <a:bodyPr/>
                    <a:lstStyle/>
                    <a:p>
                      <a:endParaRPr lang="en-GB"/>
                    </a:p>
                  </a:txBody>
                  <a:tcPr/>
                </a:tc>
                <a:tc hMerge="1">
                  <a:txBody>
                    <a:bodyPr/>
                    <a:lstStyle/>
                    <a:p>
                      <a:endParaRPr lang="en-GB"/>
                    </a:p>
                  </a:txBody>
                  <a:tcPr/>
                </a:tc>
                <a:tc hMerge="1">
                  <a:txBody>
                    <a:bodyPr/>
                    <a:lstStyle/>
                    <a:p>
                      <a:endParaRPr lang="en-GB"/>
                    </a:p>
                  </a:txBody>
                  <a:tcPr/>
                </a:tc>
              </a:tr>
              <a:tr h="386684">
                <a:tc>
                  <a:txBody>
                    <a:bodyPr/>
                    <a:lstStyle/>
                    <a:p>
                      <a:pPr algn="l">
                        <a:spcBef>
                          <a:spcPts val="250"/>
                        </a:spcBef>
                        <a:spcAft>
                          <a:spcPts val="0"/>
                        </a:spcAft>
                      </a:pPr>
                      <a:r>
                        <a:rPr lang="en-GB" sz="1000" b="1">
                          <a:effectLst/>
                          <a:latin typeface="Arial"/>
                          <a:ea typeface="Times New Roman"/>
                          <a:cs typeface="Arial"/>
                        </a:rPr>
                        <a:t> </a:t>
                      </a:r>
                      <a:endParaRPr lang="en-GB" sz="1000">
                        <a:effectLst/>
                        <a:latin typeface="Arial"/>
                        <a:ea typeface="Times New Roman"/>
                        <a:cs typeface="Times New Roman"/>
                      </a:endParaRPr>
                    </a:p>
                  </a:txBody>
                  <a:tcPr marL="68580" marR="68580" marT="0" marB="0"/>
                </a:tc>
                <a:tc>
                  <a:txBody>
                    <a:bodyPr/>
                    <a:lstStyle/>
                    <a:p>
                      <a:pPr algn="ctr">
                        <a:spcBef>
                          <a:spcPts val="250"/>
                        </a:spcBef>
                        <a:spcAft>
                          <a:spcPts val="0"/>
                        </a:spcAft>
                      </a:pPr>
                      <a:r>
                        <a:rPr lang="en-GB" sz="1000" b="1" dirty="0">
                          <a:effectLst/>
                          <a:latin typeface="Arial"/>
                          <a:ea typeface="Times New Roman"/>
                          <a:cs typeface="Arial"/>
                        </a:rPr>
                        <a:t>Nationals</a:t>
                      </a:r>
                      <a:endParaRPr lang="en-GB" sz="1000" dirty="0">
                        <a:effectLst/>
                        <a:latin typeface="Arial"/>
                        <a:ea typeface="Times New Roman"/>
                        <a:cs typeface="Times New Roman"/>
                      </a:endParaRPr>
                    </a:p>
                  </a:txBody>
                  <a:tcPr marL="68580" marR="68580" marT="0" marB="0"/>
                </a:tc>
                <a:tc>
                  <a:txBody>
                    <a:bodyPr/>
                    <a:lstStyle/>
                    <a:p>
                      <a:pPr algn="ctr">
                        <a:spcBef>
                          <a:spcPts val="250"/>
                        </a:spcBef>
                        <a:spcAft>
                          <a:spcPts val="0"/>
                        </a:spcAft>
                      </a:pPr>
                      <a:r>
                        <a:rPr lang="en-GB" sz="1000" b="1">
                          <a:effectLst/>
                          <a:latin typeface="Arial"/>
                          <a:ea typeface="Times New Roman"/>
                          <a:cs typeface="Arial"/>
                        </a:rPr>
                        <a:t>Foreign  citizens</a:t>
                      </a:r>
                      <a:endParaRPr lang="en-GB" sz="1000">
                        <a:effectLst/>
                        <a:latin typeface="Arial"/>
                        <a:ea typeface="Times New Roman"/>
                        <a:cs typeface="Times New Roman"/>
                      </a:endParaRPr>
                    </a:p>
                  </a:txBody>
                  <a:tcPr marL="68580" marR="68580" marT="0" marB="0"/>
                </a:tc>
                <a:tc>
                  <a:txBody>
                    <a:bodyPr/>
                    <a:lstStyle/>
                    <a:p>
                      <a:pPr algn="ctr">
                        <a:spcBef>
                          <a:spcPts val="250"/>
                        </a:spcBef>
                        <a:spcAft>
                          <a:spcPts val="0"/>
                        </a:spcAft>
                      </a:pPr>
                      <a:r>
                        <a:rPr lang="en-GB" sz="1000" b="1" dirty="0">
                          <a:effectLst/>
                          <a:latin typeface="Arial"/>
                          <a:ea typeface="Times New Roman"/>
                          <a:cs typeface="Arial"/>
                        </a:rPr>
                        <a:t>Third-country nationals</a:t>
                      </a:r>
                      <a:endParaRPr lang="en-GB" sz="1000" dirty="0">
                        <a:effectLst/>
                        <a:latin typeface="Arial"/>
                        <a:ea typeface="Times New Roman"/>
                        <a:cs typeface="Times New Roman"/>
                      </a:endParaRPr>
                    </a:p>
                  </a:txBody>
                  <a:tcPr marL="68580" marR="68580" marT="0" marB="0"/>
                </a:tc>
              </a:tr>
              <a:tr h="386684">
                <a:tc>
                  <a:txBody>
                    <a:bodyPr/>
                    <a:lstStyle/>
                    <a:p>
                      <a:pPr algn="l">
                        <a:spcBef>
                          <a:spcPts val="250"/>
                        </a:spcBef>
                        <a:spcAft>
                          <a:spcPts val="0"/>
                        </a:spcAft>
                      </a:pPr>
                      <a:r>
                        <a:rPr lang="en-GB" sz="1000" dirty="0">
                          <a:effectLst/>
                        </a:rPr>
                        <a:t>Activities of households as employers</a:t>
                      </a:r>
                      <a:endParaRPr lang="en-GB" sz="1000" dirty="0">
                        <a:effectLst/>
                        <a:latin typeface="Arial"/>
                        <a:ea typeface="Times New Roman"/>
                        <a:cs typeface="Times New Roman"/>
                      </a:endParaRPr>
                    </a:p>
                  </a:txBody>
                  <a:tcPr marL="68580" marR="68580" marT="0" marB="0"/>
                </a:tc>
                <a:tc>
                  <a:txBody>
                    <a:bodyPr/>
                    <a:lstStyle/>
                    <a:p>
                      <a:pPr algn="ctr">
                        <a:spcBef>
                          <a:spcPts val="250"/>
                        </a:spcBef>
                        <a:spcAft>
                          <a:spcPts val="0"/>
                        </a:spcAft>
                      </a:pPr>
                      <a:r>
                        <a:rPr lang="en-GB" sz="1000">
                          <a:effectLst/>
                        </a:rPr>
                        <a:t>1</a:t>
                      </a:r>
                      <a:endParaRPr lang="en-GB" sz="1000">
                        <a:effectLst/>
                        <a:latin typeface="Arial"/>
                        <a:ea typeface="Times New Roman"/>
                        <a:cs typeface="Times New Roman"/>
                      </a:endParaRPr>
                    </a:p>
                  </a:txBody>
                  <a:tcPr marL="68580" marR="68580" marT="0" marB="0"/>
                </a:tc>
                <a:tc>
                  <a:txBody>
                    <a:bodyPr/>
                    <a:lstStyle/>
                    <a:p>
                      <a:pPr algn="ctr">
                        <a:spcBef>
                          <a:spcPts val="250"/>
                        </a:spcBef>
                        <a:spcAft>
                          <a:spcPts val="0"/>
                        </a:spcAft>
                      </a:pPr>
                      <a:r>
                        <a:rPr lang="en-GB" sz="1000">
                          <a:effectLst/>
                        </a:rPr>
                        <a:t>15</a:t>
                      </a:r>
                      <a:endParaRPr lang="en-GB" sz="1000">
                        <a:effectLst/>
                        <a:latin typeface="Arial"/>
                        <a:ea typeface="Times New Roman"/>
                        <a:cs typeface="Times New Roman"/>
                      </a:endParaRPr>
                    </a:p>
                  </a:txBody>
                  <a:tcPr marL="68580" marR="68580" marT="0" marB="0"/>
                </a:tc>
                <a:tc>
                  <a:txBody>
                    <a:bodyPr/>
                    <a:lstStyle/>
                    <a:p>
                      <a:pPr algn="ctr">
                        <a:spcBef>
                          <a:spcPts val="250"/>
                        </a:spcBef>
                        <a:spcAft>
                          <a:spcPts val="0"/>
                        </a:spcAft>
                      </a:pPr>
                      <a:r>
                        <a:rPr lang="en-GB" sz="1000" dirty="0">
                          <a:effectLst/>
                        </a:rPr>
                        <a:t>18</a:t>
                      </a:r>
                      <a:endParaRPr lang="en-GB" sz="1000" dirty="0">
                        <a:effectLst/>
                        <a:latin typeface="Arial"/>
                        <a:ea typeface="Times New Roman"/>
                        <a:cs typeface="Times New Roman"/>
                      </a:endParaRPr>
                    </a:p>
                  </a:txBody>
                  <a:tcPr marL="68580" marR="68580" marT="0" marB="0"/>
                </a:tc>
              </a:tr>
              <a:tr h="386684">
                <a:tc>
                  <a:txBody>
                    <a:bodyPr/>
                    <a:lstStyle/>
                    <a:p>
                      <a:pPr algn="l">
                        <a:spcBef>
                          <a:spcPts val="250"/>
                        </a:spcBef>
                        <a:spcAft>
                          <a:spcPts val="0"/>
                        </a:spcAft>
                      </a:pPr>
                      <a:r>
                        <a:rPr lang="en-GB" sz="1000">
                          <a:effectLst/>
                        </a:rPr>
                        <a:t>Human health and social work activities</a:t>
                      </a:r>
                      <a:endParaRPr lang="en-GB" sz="1000">
                        <a:effectLst/>
                        <a:latin typeface="Arial"/>
                        <a:ea typeface="Times New Roman"/>
                        <a:cs typeface="Times New Roman"/>
                      </a:endParaRPr>
                    </a:p>
                  </a:txBody>
                  <a:tcPr marL="68580" marR="68580" marT="0" marB="0"/>
                </a:tc>
                <a:tc>
                  <a:txBody>
                    <a:bodyPr/>
                    <a:lstStyle/>
                    <a:p>
                      <a:pPr algn="ctr">
                        <a:spcBef>
                          <a:spcPts val="250"/>
                        </a:spcBef>
                        <a:spcAft>
                          <a:spcPts val="0"/>
                        </a:spcAft>
                      </a:pPr>
                      <a:r>
                        <a:rPr lang="en-GB" sz="1000">
                          <a:effectLst/>
                        </a:rPr>
                        <a:t>17</a:t>
                      </a:r>
                      <a:endParaRPr lang="en-GB" sz="1000">
                        <a:effectLst/>
                        <a:latin typeface="Arial"/>
                        <a:ea typeface="Times New Roman"/>
                        <a:cs typeface="Times New Roman"/>
                      </a:endParaRPr>
                    </a:p>
                  </a:txBody>
                  <a:tcPr marL="68580" marR="68580" marT="0" marB="0"/>
                </a:tc>
                <a:tc>
                  <a:txBody>
                    <a:bodyPr/>
                    <a:lstStyle/>
                    <a:p>
                      <a:pPr algn="ctr">
                        <a:spcBef>
                          <a:spcPts val="250"/>
                        </a:spcBef>
                        <a:spcAft>
                          <a:spcPts val="0"/>
                        </a:spcAft>
                      </a:pPr>
                      <a:r>
                        <a:rPr lang="en-GB" sz="1000">
                          <a:effectLst/>
                        </a:rPr>
                        <a:t>13</a:t>
                      </a:r>
                      <a:endParaRPr lang="en-GB" sz="1000">
                        <a:effectLst/>
                        <a:latin typeface="Arial"/>
                        <a:ea typeface="Times New Roman"/>
                        <a:cs typeface="Times New Roman"/>
                      </a:endParaRPr>
                    </a:p>
                  </a:txBody>
                  <a:tcPr marL="68580" marR="68580" marT="0" marB="0"/>
                </a:tc>
                <a:tc>
                  <a:txBody>
                    <a:bodyPr/>
                    <a:lstStyle/>
                    <a:p>
                      <a:pPr algn="ctr">
                        <a:spcBef>
                          <a:spcPts val="250"/>
                        </a:spcBef>
                        <a:spcAft>
                          <a:spcPts val="0"/>
                        </a:spcAft>
                      </a:pPr>
                      <a:r>
                        <a:rPr lang="en-GB" sz="1000">
                          <a:effectLst/>
                        </a:rPr>
                        <a:t>13</a:t>
                      </a:r>
                      <a:endParaRPr lang="en-GB" sz="1000">
                        <a:effectLst/>
                        <a:latin typeface="Arial"/>
                        <a:ea typeface="Times New Roman"/>
                        <a:cs typeface="Times New Roman"/>
                      </a:endParaRPr>
                    </a:p>
                  </a:txBody>
                  <a:tcPr marL="68580" marR="68580" marT="0" marB="0"/>
                </a:tc>
              </a:tr>
              <a:tr h="386684">
                <a:tc>
                  <a:txBody>
                    <a:bodyPr/>
                    <a:lstStyle/>
                    <a:p>
                      <a:pPr algn="l">
                        <a:spcBef>
                          <a:spcPts val="250"/>
                        </a:spcBef>
                        <a:spcAft>
                          <a:spcPts val="0"/>
                        </a:spcAft>
                      </a:pPr>
                      <a:r>
                        <a:rPr lang="en-GB" sz="1000">
                          <a:effectLst/>
                        </a:rPr>
                        <a:t>Accommodation and food service activities</a:t>
                      </a:r>
                      <a:endParaRPr lang="en-GB" sz="1000">
                        <a:effectLst/>
                        <a:latin typeface="Arial"/>
                        <a:ea typeface="Times New Roman"/>
                        <a:cs typeface="Times New Roman"/>
                      </a:endParaRPr>
                    </a:p>
                  </a:txBody>
                  <a:tcPr marL="68580" marR="68580" marT="0" marB="0"/>
                </a:tc>
                <a:tc>
                  <a:txBody>
                    <a:bodyPr/>
                    <a:lstStyle/>
                    <a:p>
                      <a:pPr algn="ctr">
                        <a:spcBef>
                          <a:spcPts val="250"/>
                        </a:spcBef>
                        <a:spcAft>
                          <a:spcPts val="0"/>
                        </a:spcAft>
                      </a:pPr>
                      <a:r>
                        <a:rPr lang="en-GB" sz="1000">
                          <a:effectLst/>
                        </a:rPr>
                        <a:t>4</a:t>
                      </a:r>
                      <a:endParaRPr lang="en-GB" sz="1000">
                        <a:effectLst/>
                        <a:latin typeface="Arial"/>
                        <a:ea typeface="Times New Roman"/>
                        <a:cs typeface="Times New Roman"/>
                      </a:endParaRPr>
                    </a:p>
                  </a:txBody>
                  <a:tcPr marL="68580" marR="68580" marT="0" marB="0"/>
                </a:tc>
                <a:tc>
                  <a:txBody>
                    <a:bodyPr/>
                    <a:lstStyle/>
                    <a:p>
                      <a:pPr algn="ctr">
                        <a:spcBef>
                          <a:spcPts val="250"/>
                        </a:spcBef>
                        <a:spcAft>
                          <a:spcPts val="0"/>
                        </a:spcAft>
                      </a:pPr>
                      <a:r>
                        <a:rPr lang="en-GB" sz="1000">
                          <a:effectLst/>
                        </a:rPr>
                        <a:t>13</a:t>
                      </a:r>
                      <a:endParaRPr lang="en-GB" sz="1000">
                        <a:effectLst/>
                        <a:latin typeface="Arial"/>
                        <a:ea typeface="Times New Roman"/>
                        <a:cs typeface="Times New Roman"/>
                      </a:endParaRPr>
                    </a:p>
                  </a:txBody>
                  <a:tcPr marL="68580" marR="68580" marT="0" marB="0"/>
                </a:tc>
                <a:tc>
                  <a:txBody>
                    <a:bodyPr/>
                    <a:lstStyle/>
                    <a:p>
                      <a:pPr algn="ctr">
                        <a:spcBef>
                          <a:spcPts val="250"/>
                        </a:spcBef>
                        <a:spcAft>
                          <a:spcPts val="0"/>
                        </a:spcAft>
                      </a:pPr>
                      <a:r>
                        <a:rPr lang="en-GB" sz="1000">
                          <a:effectLst/>
                        </a:rPr>
                        <a:t>13</a:t>
                      </a:r>
                      <a:endParaRPr lang="en-GB" sz="1000">
                        <a:effectLst/>
                        <a:latin typeface="Arial"/>
                        <a:ea typeface="Times New Roman"/>
                        <a:cs typeface="Times New Roman"/>
                      </a:endParaRPr>
                    </a:p>
                  </a:txBody>
                  <a:tcPr marL="68580" marR="68580" marT="0" marB="0"/>
                </a:tc>
              </a:tr>
              <a:tr h="580026">
                <a:tc>
                  <a:txBody>
                    <a:bodyPr/>
                    <a:lstStyle/>
                    <a:p>
                      <a:pPr algn="l">
                        <a:spcBef>
                          <a:spcPts val="250"/>
                        </a:spcBef>
                        <a:spcAft>
                          <a:spcPts val="0"/>
                        </a:spcAft>
                      </a:pPr>
                      <a:r>
                        <a:rPr lang="en-GB" sz="1000">
                          <a:effectLst/>
                        </a:rPr>
                        <a:t>Wholesale and retail trade, repair of motor vehicles and motorcycles</a:t>
                      </a:r>
                      <a:endParaRPr lang="en-GB" sz="1000">
                        <a:effectLst/>
                        <a:latin typeface="Arial"/>
                        <a:ea typeface="Times New Roman"/>
                        <a:cs typeface="Times New Roman"/>
                      </a:endParaRPr>
                    </a:p>
                  </a:txBody>
                  <a:tcPr marL="68580" marR="68580" marT="0" marB="0"/>
                </a:tc>
                <a:tc>
                  <a:txBody>
                    <a:bodyPr/>
                    <a:lstStyle/>
                    <a:p>
                      <a:pPr algn="ctr">
                        <a:spcBef>
                          <a:spcPts val="250"/>
                        </a:spcBef>
                        <a:spcAft>
                          <a:spcPts val="0"/>
                        </a:spcAft>
                      </a:pPr>
                      <a:r>
                        <a:rPr lang="en-GB" sz="1000">
                          <a:effectLst/>
                        </a:rPr>
                        <a:t>15</a:t>
                      </a:r>
                      <a:endParaRPr lang="en-GB" sz="1000">
                        <a:effectLst/>
                        <a:latin typeface="Arial"/>
                        <a:ea typeface="Times New Roman"/>
                        <a:cs typeface="Times New Roman"/>
                      </a:endParaRPr>
                    </a:p>
                  </a:txBody>
                  <a:tcPr marL="68580" marR="68580" marT="0" marB="0"/>
                </a:tc>
                <a:tc>
                  <a:txBody>
                    <a:bodyPr/>
                    <a:lstStyle/>
                    <a:p>
                      <a:pPr algn="ctr">
                        <a:spcBef>
                          <a:spcPts val="250"/>
                        </a:spcBef>
                        <a:spcAft>
                          <a:spcPts val="0"/>
                        </a:spcAft>
                      </a:pPr>
                      <a:r>
                        <a:rPr lang="en-GB" sz="1000">
                          <a:effectLst/>
                        </a:rPr>
                        <a:t>12</a:t>
                      </a:r>
                      <a:endParaRPr lang="en-GB" sz="1000">
                        <a:effectLst/>
                        <a:latin typeface="Arial"/>
                        <a:ea typeface="Times New Roman"/>
                        <a:cs typeface="Times New Roman"/>
                      </a:endParaRPr>
                    </a:p>
                  </a:txBody>
                  <a:tcPr marL="68580" marR="68580" marT="0" marB="0"/>
                </a:tc>
                <a:tc>
                  <a:txBody>
                    <a:bodyPr/>
                    <a:lstStyle/>
                    <a:p>
                      <a:pPr algn="ctr">
                        <a:spcBef>
                          <a:spcPts val="250"/>
                        </a:spcBef>
                        <a:spcAft>
                          <a:spcPts val="0"/>
                        </a:spcAft>
                      </a:pPr>
                      <a:r>
                        <a:rPr lang="en-GB" sz="1000">
                          <a:effectLst/>
                        </a:rPr>
                        <a:t>13</a:t>
                      </a:r>
                      <a:endParaRPr lang="en-GB" sz="1000">
                        <a:effectLst/>
                        <a:latin typeface="Arial"/>
                        <a:ea typeface="Times New Roman"/>
                        <a:cs typeface="Times New Roman"/>
                      </a:endParaRPr>
                    </a:p>
                  </a:txBody>
                  <a:tcPr marL="68580" marR="68580" marT="0" marB="0"/>
                </a:tc>
              </a:tr>
              <a:tr h="273901">
                <a:tc>
                  <a:txBody>
                    <a:bodyPr/>
                    <a:lstStyle/>
                    <a:p>
                      <a:pPr algn="l">
                        <a:spcBef>
                          <a:spcPts val="250"/>
                        </a:spcBef>
                        <a:spcAft>
                          <a:spcPts val="0"/>
                        </a:spcAft>
                      </a:pPr>
                      <a:r>
                        <a:rPr lang="en-GB" sz="1000">
                          <a:effectLst/>
                        </a:rPr>
                        <a:t>Manufacturing</a:t>
                      </a:r>
                      <a:endParaRPr lang="en-GB" sz="1000">
                        <a:effectLst/>
                        <a:latin typeface="Arial"/>
                        <a:ea typeface="Times New Roman"/>
                        <a:cs typeface="Times New Roman"/>
                      </a:endParaRPr>
                    </a:p>
                  </a:txBody>
                  <a:tcPr marL="68580" marR="68580" marT="0" marB="0"/>
                </a:tc>
                <a:tc>
                  <a:txBody>
                    <a:bodyPr/>
                    <a:lstStyle/>
                    <a:p>
                      <a:pPr algn="ctr">
                        <a:spcBef>
                          <a:spcPts val="250"/>
                        </a:spcBef>
                        <a:spcAft>
                          <a:spcPts val="0"/>
                        </a:spcAft>
                      </a:pPr>
                      <a:r>
                        <a:rPr lang="en-GB" sz="1000">
                          <a:effectLst/>
                        </a:rPr>
                        <a:t>12</a:t>
                      </a:r>
                      <a:endParaRPr lang="en-GB" sz="1000">
                        <a:effectLst/>
                        <a:latin typeface="Arial"/>
                        <a:ea typeface="Times New Roman"/>
                        <a:cs typeface="Times New Roman"/>
                      </a:endParaRPr>
                    </a:p>
                  </a:txBody>
                  <a:tcPr marL="68580" marR="68580" marT="0" marB="0"/>
                </a:tc>
                <a:tc>
                  <a:txBody>
                    <a:bodyPr/>
                    <a:lstStyle/>
                    <a:p>
                      <a:pPr algn="ctr">
                        <a:spcBef>
                          <a:spcPts val="250"/>
                        </a:spcBef>
                        <a:spcAft>
                          <a:spcPts val="0"/>
                        </a:spcAft>
                      </a:pPr>
                      <a:r>
                        <a:rPr lang="en-GB" sz="1000">
                          <a:effectLst/>
                        </a:rPr>
                        <a:t>10</a:t>
                      </a:r>
                      <a:endParaRPr lang="en-GB" sz="1000">
                        <a:effectLst/>
                        <a:latin typeface="Arial"/>
                        <a:ea typeface="Times New Roman"/>
                        <a:cs typeface="Times New Roman"/>
                      </a:endParaRPr>
                    </a:p>
                  </a:txBody>
                  <a:tcPr marL="68580" marR="68580" marT="0" marB="0"/>
                </a:tc>
                <a:tc>
                  <a:txBody>
                    <a:bodyPr/>
                    <a:lstStyle/>
                    <a:p>
                      <a:pPr algn="ctr">
                        <a:spcBef>
                          <a:spcPts val="250"/>
                        </a:spcBef>
                        <a:spcAft>
                          <a:spcPts val="0"/>
                        </a:spcAft>
                      </a:pPr>
                      <a:r>
                        <a:rPr lang="en-GB" sz="1000">
                          <a:effectLst/>
                        </a:rPr>
                        <a:t>9</a:t>
                      </a:r>
                      <a:endParaRPr lang="en-GB" sz="1000">
                        <a:effectLst/>
                        <a:latin typeface="Arial"/>
                        <a:ea typeface="Times New Roman"/>
                        <a:cs typeface="Times New Roman"/>
                      </a:endParaRPr>
                    </a:p>
                  </a:txBody>
                  <a:tcPr marL="68580" marR="68580" marT="0" marB="0"/>
                </a:tc>
              </a:tr>
              <a:tr h="386684">
                <a:tc>
                  <a:txBody>
                    <a:bodyPr/>
                    <a:lstStyle/>
                    <a:p>
                      <a:pPr algn="l">
                        <a:spcBef>
                          <a:spcPts val="250"/>
                        </a:spcBef>
                        <a:spcAft>
                          <a:spcPts val="0"/>
                        </a:spcAft>
                      </a:pPr>
                      <a:r>
                        <a:rPr lang="en-GB" sz="1000">
                          <a:effectLst/>
                        </a:rPr>
                        <a:t>Administrative and support service activities</a:t>
                      </a:r>
                      <a:endParaRPr lang="en-GB" sz="1000">
                        <a:effectLst/>
                        <a:latin typeface="Arial"/>
                        <a:ea typeface="Times New Roman"/>
                        <a:cs typeface="Times New Roman"/>
                      </a:endParaRPr>
                    </a:p>
                  </a:txBody>
                  <a:tcPr marL="68580" marR="68580" marT="0" marB="0"/>
                </a:tc>
                <a:tc>
                  <a:txBody>
                    <a:bodyPr/>
                    <a:lstStyle/>
                    <a:p>
                      <a:pPr algn="ctr">
                        <a:spcBef>
                          <a:spcPts val="250"/>
                        </a:spcBef>
                        <a:spcAft>
                          <a:spcPts val="0"/>
                        </a:spcAft>
                      </a:pPr>
                      <a:r>
                        <a:rPr lang="en-GB" sz="1000">
                          <a:effectLst/>
                        </a:rPr>
                        <a:t>4</a:t>
                      </a:r>
                      <a:endParaRPr lang="en-GB" sz="1000">
                        <a:effectLst/>
                        <a:latin typeface="Arial"/>
                        <a:ea typeface="Times New Roman"/>
                        <a:cs typeface="Times New Roman"/>
                      </a:endParaRPr>
                    </a:p>
                  </a:txBody>
                  <a:tcPr marL="68580" marR="68580" marT="0" marB="0"/>
                </a:tc>
                <a:tc>
                  <a:txBody>
                    <a:bodyPr/>
                    <a:lstStyle/>
                    <a:p>
                      <a:pPr algn="ctr">
                        <a:spcBef>
                          <a:spcPts val="250"/>
                        </a:spcBef>
                        <a:spcAft>
                          <a:spcPts val="0"/>
                        </a:spcAft>
                      </a:pPr>
                      <a:r>
                        <a:rPr lang="en-GB" sz="1000">
                          <a:effectLst/>
                        </a:rPr>
                        <a:t>9</a:t>
                      </a:r>
                      <a:endParaRPr lang="en-GB" sz="1000">
                        <a:effectLst/>
                        <a:latin typeface="Arial"/>
                        <a:ea typeface="Times New Roman"/>
                        <a:cs typeface="Times New Roman"/>
                      </a:endParaRPr>
                    </a:p>
                  </a:txBody>
                  <a:tcPr marL="68580" marR="68580" marT="0" marB="0"/>
                </a:tc>
                <a:tc>
                  <a:txBody>
                    <a:bodyPr/>
                    <a:lstStyle/>
                    <a:p>
                      <a:pPr algn="ctr">
                        <a:spcBef>
                          <a:spcPts val="250"/>
                        </a:spcBef>
                        <a:spcAft>
                          <a:spcPts val="0"/>
                        </a:spcAft>
                      </a:pPr>
                      <a:r>
                        <a:rPr lang="en-GB" sz="1000">
                          <a:effectLst/>
                        </a:rPr>
                        <a:t>10</a:t>
                      </a:r>
                      <a:endParaRPr lang="en-GB" sz="1000">
                        <a:effectLst/>
                        <a:latin typeface="Arial"/>
                        <a:ea typeface="Times New Roman"/>
                        <a:cs typeface="Times New Roman"/>
                      </a:endParaRPr>
                    </a:p>
                  </a:txBody>
                  <a:tcPr marL="68580" marR="68580" marT="0" marB="0"/>
                </a:tc>
              </a:tr>
              <a:tr h="273901">
                <a:tc>
                  <a:txBody>
                    <a:bodyPr/>
                    <a:lstStyle/>
                    <a:p>
                      <a:pPr algn="l">
                        <a:spcBef>
                          <a:spcPts val="250"/>
                        </a:spcBef>
                        <a:spcAft>
                          <a:spcPts val="0"/>
                        </a:spcAft>
                      </a:pPr>
                      <a:r>
                        <a:rPr lang="en-GB" sz="1000">
                          <a:effectLst/>
                        </a:rPr>
                        <a:t>Education</a:t>
                      </a:r>
                      <a:endParaRPr lang="en-GB" sz="1000">
                        <a:effectLst/>
                        <a:latin typeface="Arial"/>
                        <a:ea typeface="Times New Roman"/>
                        <a:cs typeface="Times New Roman"/>
                      </a:endParaRPr>
                    </a:p>
                  </a:txBody>
                  <a:tcPr marL="68580" marR="68580" marT="0" marB="0"/>
                </a:tc>
                <a:tc>
                  <a:txBody>
                    <a:bodyPr/>
                    <a:lstStyle/>
                    <a:p>
                      <a:pPr algn="ctr">
                        <a:spcBef>
                          <a:spcPts val="250"/>
                        </a:spcBef>
                        <a:spcAft>
                          <a:spcPts val="0"/>
                        </a:spcAft>
                      </a:pPr>
                      <a:r>
                        <a:rPr lang="en-GB" sz="1000">
                          <a:effectLst/>
                        </a:rPr>
                        <a:t>12</a:t>
                      </a:r>
                      <a:endParaRPr lang="en-GB" sz="1000">
                        <a:effectLst/>
                        <a:latin typeface="Arial"/>
                        <a:ea typeface="Times New Roman"/>
                        <a:cs typeface="Times New Roman"/>
                      </a:endParaRPr>
                    </a:p>
                  </a:txBody>
                  <a:tcPr marL="68580" marR="68580" marT="0" marB="0"/>
                </a:tc>
                <a:tc>
                  <a:txBody>
                    <a:bodyPr/>
                    <a:lstStyle/>
                    <a:p>
                      <a:pPr algn="ctr">
                        <a:spcBef>
                          <a:spcPts val="250"/>
                        </a:spcBef>
                        <a:spcAft>
                          <a:spcPts val="0"/>
                        </a:spcAft>
                      </a:pPr>
                      <a:r>
                        <a:rPr lang="en-GB" sz="1000">
                          <a:effectLst/>
                        </a:rPr>
                        <a:t>5</a:t>
                      </a:r>
                      <a:endParaRPr lang="en-GB" sz="1000">
                        <a:effectLst/>
                        <a:latin typeface="Arial"/>
                        <a:ea typeface="Times New Roman"/>
                        <a:cs typeface="Times New Roman"/>
                      </a:endParaRPr>
                    </a:p>
                  </a:txBody>
                  <a:tcPr marL="68580" marR="68580" marT="0" marB="0"/>
                </a:tc>
                <a:tc>
                  <a:txBody>
                    <a:bodyPr/>
                    <a:lstStyle/>
                    <a:p>
                      <a:pPr algn="ctr">
                        <a:spcBef>
                          <a:spcPts val="250"/>
                        </a:spcBef>
                        <a:spcAft>
                          <a:spcPts val="0"/>
                        </a:spcAft>
                      </a:pPr>
                      <a:r>
                        <a:rPr lang="en-GB" sz="1000">
                          <a:effectLst/>
                        </a:rPr>
                        <a:t>4</a:t>
                      </a:r>
                      <a:endParaRPr lang="en-GB" sz="1000">
                        <a:effectLst/>
                        <a:latin typeface="Arial"/>
                        <a:ea typeface="Times New Roman"/>
                        <a:cs typeface="Times New Roman"/>
                      </a:endParaRPr>
                    </a:p>
                  </a:txBody>
                  <a:tcPr marL="68580" marR="68580" marT="0" marB="0"/>
                </a:tc>
              </a:tr>
              <a:tr h="273901">
                <a:tc>
                  <a:txBody>
                    <a:bodyPr/>
                    <a:lstStyle/>
                    <a:p>
                      <a:pPr algn="l">
                        <a:spcBef>
                          <a:spcPts val="250"/>
                        </a:spcBef>
                        <a:spcAft>
                          <a:spcPts val="0"/>
                        </a:spcAft>
                      </a:pPr>
                      <a:r>
                        <a:rPr lang="en-GB" sz="1000">
                          <a:effectLst/>
                        </a:rPr>
                        <a:t>Other service activities</a:t>
                      </a:r>
                      <a:endParaRPr lang="en-GB" sz="1000">
                        <a:effectLst/>
                        <a:latin typeface="Arial"/>
                        <a:ea typeface="Times New Roman"/>
                        <a:cs typeface="Times New Roman"/>
                      </a:endParaRPr>
                    </a:p>
                  </a:txBody>
                  <a:tcPr marL="68580" marR="68580" marT="0" marB="0"/>
                </a:tc>
                <a:tc>
                  <a:txBody>
                    <a:bodyPr/>
                    <a:lstStyle/>
                    <a:p>
                      <a:pPr algn="ctr">
                        <a:spcBef>
                          <a:spcPts val="250"/>
                        </a:spcBef>
                        <a:spcAft>
                          <a:spcPts val="0"/>
                        </a:spcAft>
                      </a:pPr>
                      <a:r>
                        <a:rPr lang="en-GB" sz="1000">
                          <a:effectLst/>
                        </a:rPr>
                        <a:t>3</a:t>
                      </a:r>
                      <a:endParaRPr lang="en-GB" sz="1000">
                        <a:effectLst/>
                        <a:latin typeface="Arial"/>
                        <a:ea typeface="Times New Roman"/>
                        <a:cs typeface="Times New Roman"/>
                      </a:endParaRPr>
                    </a:p>
                  </a:txBody>
                  <a:tcPr marL="68580" marR="68580" marT="0" marB="0"/>
                </a:tc>
                <a:tc>
                  <a:txBody>
                    <a:bodyPr/>
                    <a:lstStyle/>
                    <a:p>
                      <a:pPr algn="ctr">
                        <a:spcBef>
                          <a:spcPts val="250"/>
                        </a:spcBef>
                        <a:spcAft>
                          <a:spcPts val="0"/>
                        </a:spcAft>
                      </a:pPr>
                      <a:r>
                        <a:rPr lang="en-GB" sz="1000">
                          <a:effectLst/>
                        </a:rPr>
                        <a:t>4</a:t>
                      </a:r>
                      <a:endParaRPr lang="en-GB" sz="1000">
                        <a:effectLst/>
                        <a:latin typeface="Arial"/>
                        <a:ea typeface="Times New Roman"/>
                        <a:cs typeface="Times New Roman"/>
                      </a:endParaRPr>
                    </a:p>
                  </a:txBody>
                  <a:tcPr marL="68580" marR="68580" marT="0" marB="0"/>
                </a:tc>
                <a:tc>
                  <a:txBody>
                    <a:bodyPr/>
                    <a:lstStyle/>
                    <a:p>
                      <a:pPr algn="ctr">
                        <a:spcBef>
                          <a:spcPts val="250"/>
                        </a:spcBef>
                        <a:spcAft>
                          <a:spcPts val="0"/>
                        </a:spcAft>
                      </a:pPr>
                      <a:r>
                        <a:rPr lang="en-GB" sz="1000">
                          <a:effectLst/>
                        </a:rPr>
                        <a:t>4</a:t>
                      </a:r>
                      <a:endParaRPr lang="en-GB" sz="1000">
                        <a:effectLst/>
                        <a:latin typeface="Arial"/>
                        <a:ea typeface="Times New Roman"/>
                        <a:cs typeface="Times New Roman"/>
                      </a:endParaRPr>
                    </a:p>
                  </a:txBody>
                  <a:tcPr marL="68580" marR="68580" marT="0" marB="0"/>
                </a:tc>
              </a:tr>
              <a:tr h="386684">
                <a:tc>
                  <a:txBody>
                    <a:bodyPr/>
                    <a:lstStyle/>
                    <a:p>
                      <a:pPr algn="l">
                        <a:spcBef>
                          <a:spcPts val="250"/>
                        </a:spcBef>
                        <a:spcAft>
                          <a:spcPts val="0"/>
                        </a:spcAft>
                      </a:pPr>
                      <a:r>
                        <a:rPr lang="en-GB" sz="1000">
                          <a:effectLst/>
                        </a:rPr>
                        <a:t>Professional, scientific and technical activities</a:t>
                      </a:r>
                      <a:endParaRPr lang="en-GB" sz="1000">
                        <a:effectLst/>
                        <a:latin typeface="Arial"/>
                        <a:ea typeface="Times New Roman"/>
                        <a:cs typeface="Times New Roman"/>
                      </a:endParaRPr>
                    </a:p>
                  </a:txBody>
                  <a:tcPr marL="68580" marR="68580" marT="0" marB="0"/>
                </a:tc>
                <a:tc>
                  <a:txBody>
                    <a:bodyPr/>
                    <a:lstStyle/>
                    <a:p>
                      <a:pPr algn="ctr">
                        <a:spcBef>
                          <a:spcPts val="250"/>
                        </a:spcBef>
                        <a:spcAft>
                          <a:spcPts val="0"/>
                        </a:spcAft>
                      </a:pPr>
                      <a:r>
                        <a:rPr lang="en-GB" sz="1000">
                          <a:effectLst/>
                        </a:rPr>
                        <a:t>5</a:t>
                      </a:r>
                      <a:endParaRPr lang="en-GB" sz="1000">
                        <a:effectLst/>
                        <a:latin typeface="Arial"/>
                        <a:ea typeface="Times New Roman"/>
                        <a:cs typeface="Times New Roman"/>
                      </a:endParaRPr>
                    </a:p>
                  </a:txBody>
                  <a:tcPr marL="68580" marR="68580" marT="0" marB="0"/>
                </a:tc>
                <a:tc>
                  <a:txBody>
                    <a:bodyPr/>
                    <a:lstStyle/>
                    <a:p>
                      <a:pPr algn="ctr">
                        <a:spcBef>
                          <a:spcPts val="250"/>
                        </a:spcBef>
                        <a:spcAft>
                          <a:spcPts val="0"/>
                        </a:spcAft>
                      </a:pPr>
                      <a:r>
                        <a:rPr lang="en-GB" sz="1000">
                          <a:effectLst/>
                        </a:rPr>
                        <a:t>4</a:t>
                      </a:r>
                      <a:endParaRPr lang="en-GB" sz="1000">
                        <a:effectLst/>
                        <a:latin typeface="Arial"/>
                        <a:ea typeface="Times New Roman"/>
                        <a:cs typeface="Times New Roman"/>
                      </a:endParaRPr>
                    </a:p>
                  </a:txBody>
                  <a:tcPr marL="68580" marR="68580" marT="0" marB="0"/>
                </a:tc>
                <a:tc>
                  <a:txBody>
                    <a:bodyPr/>
                    <a:lstStyle/>
                    <a:p>
                      <a:pPr algn="ctr">
                        <a:spcBef>
                          <a:spcPts val="250"/>
                        </a:spcBef>
                        <a:spcAft>
                          <a:spcPts val="0"/>
                        </a:spcAft>
                      </a:pPr>
                      <a:r>
                        <a:rPr lang="en-GB" sz="1000">
                          <a:effectLst/>
                        </a:rPr>
                        <a:t>3</a:t>
                      </a:r>
                      <a:endParaRPr lang="en-GB" sz="1000">
                        <a:effectLst/>
                        <a:latin typeface="Arial"/>
                        <a:ea typeface="Times New Roman"/>
                        <a:cs typeface="Times New Roman"/>
                      </a:endParaRPr>
                    </a:p>
                  </a:txBody>
                  <a:tcPr marL="68580" marR="68580" marT="0" marB="0"/>
                </a:tc>
              </a:tr>
              <a:tr h="386684">
                <a:tc>
                  <a:txBody>
                    <a:bodyPr/>
                    <a:lstStyle/>
                    <a:p>
                      <a:pPr algn="l">
                        <a:spcBef>
                          <a:spcPts val="250"/>
                        </a:spcBef>
                        <a:spcAft>
                          <a:spcPts val="0"/>
                        </a:spcAft>
                      </a:pPr>
                      <a:r>
                        <a:rPr lang="en-GB" sz="1000" dirty="0">
                          <a:effectLst/>
                        </a:rPr>
                        <a:t>Financial and insurance activities</a:t>
                      </a:r>
                      <a:endParaRPr lang="en-GB" sz="1000" dirty="0">
                        <a:effectLst/>
                        <a:latin typeface="Arial"/>
                        <a:ea typeface="Times New Roman"/>
                        <a:cs typeface="Times New Roman"/>
                      </a:endParaRPr>
                    </a:p>
                  </a:txBody>
                  <a:tcPr marL="68580" marR="68580" marT="0" marB="0"/>
                </a:tc>
                <a:tc>
                  <a:txBody>
                    <a:bodyPr/>
                    <a:lstStyle/>
                    <a:p>
                      <a:pPr algn="ctr">
                        <a:spcBef>
                          <a:spcPts val="250"/>
                        </a:spcBef>
                        <a:spcAft>
                          <a:spcPts val="0"/>
                        </a:spcAft>
                      </a:pPr>
                      <a:r>
                        <a:rPr lang="en-GB" sz="1000">
                          <a:effectLst/>
                        </a:rPr>
                        <a:t>4</a:t>
                      </a:r>
                      <a:endParaRPr lang="en-GB" sz="1000">
                        <a:effectLst/>
                        <a:latin typeface="Arial"/>
                        <a:ea typeface="Times New Roman"/>
                        <a:cs typeface="Times New Roman"/>
                      </a:endParaRPr>
                    </a:p>
                  </a:txBody>
                  <a:tcPr marL="68580" marR="68580" marT="0" marB="0"/>
                </a:tc>
                <a:tc>
                  <a:txBody>
                    <a:bodyPr/>
                    <a:lstStyle/>
                    <a:p>
                      <a:pPr algn="ctr">
                        <a:spcBef>
                          <a:spcPts val="250"/>
                        </a:spcBef>
                        <a:spcAft>
                          <a:spcPts val="0"/>
                        </a:spcAft>
                      </a:pPr>
                      <a:r>
                        <a:rPr lang="en-GB" sz="1000">
                          <a:effectLst/>
                        </a:rPr>
                        <a:t>2</a:t>
                      </a:r>
                      <a:endParaRPr lang="en-GB" sz="1000">
                        <a:effectLst/>
                        <a:latin typeface="Arial"/>
                        <a:ea typeface="Times New Roman"/>
                        <a:cs typeface="Times New Roman"/>
                      </a:endParaRPr>
                    </a:p>
                  </a:txBody>
                  <a:tcPr marL="68580" marR="68580" marT="0" marB="0"/>
                </a:tc>
                <a:tc>
                  <a:txBody>
                    <a:bodyPr/>
                    <a:lstStyle/>
                    <a:p>
                      <a:pPr algn="ctr">
                        <a:spcBef>
                          <a:spcPts val="250"/>
                        </a:spcBef>
                        <a:spcAft>
                          <a:spcPts val="0"/>
                        </a:spcAft>
                      </a:pPr>
                      <a:r>
                        <a:rPr lang="en-GB" sz="1000" dirty="0">
                          <a:effectLst/>
                        </a:rPr>
                        <a:t>2</a:t>
                      </a:r>
                      <a:endParaRPr lang="en-GB" sz="1000" dirty="0">
                        <a:effectLst/>
                        <a:latin typeface="Arial"/>
                        <a:ea typeface="Times New Roman"/>
                        <a:cs typeface="Times New Roman"/>
                      </a:endParaRPr>
                    </a:p>
                  </a:txBody>
                  <a:tcPr marL="68580" marR="68580" marT="0" marB="0"/>
                </a:tc>
              </a:tr>
            </a:tbl>
          </a:graphicData>
        </a:graphic>
      </p:graphicFrame>
      <p:sp>
        <p:nvSpPr>
          <p:cNvPr id="5" name="TextBox 4"/>
          <p:cNvSpPr txBox="1"/>
          <p:nvPr/>
        </p:nvSpPr>
        <p:spPr>
          <a:xfrm>
            <a:off x="539552" y="908720"/>
            <a:ext cx="8064896" cy="307777"/>
          </a:xfrm>
          <a:prstGeom prst="rect">
            <a:avLst/>
          </a:prstGeom>
          <a:noFill/>
        </p:spPr>
        <p:txBody>
          <a:bodyPr wrap="square" rtlCol="0">
            <a:spAutoFit/>
          </a:bodyPr>
          <a:lstStyle/>
          <a:p>
            <a:r>
              <a:rPr lang="en-GB" sz="1400" dirty="0"/>
              <a:t>Top 10 principal sectors of employment of nationals and foreign citizens aged </a:t>
            </a:r>
            <a:r>
              <a:rPr lang="en-GB" sz="1400" dirty="0" smtClean="0"/>
              <a:t>25–54, women</a:t>
            </a:r>
            <a:endParaRPr lang="en-GB" sz="1400" dirty="0"/>
          </a:p>
        </p:txBody>
      </p:sp>
      <p:sp>
        <p:nvSpPr>
          <p:cNvPr id="6" name="TextBox 5"/>
          <p:cNvSpPr txBox="1"/>
          <p:nvPr/>
        </p:nvSpPr>
        <p:spPr>
          <a:xfrm>
            <a:off x="755576" y="5733256"/>
            <a:ext cx="3240360" cy="307777"/>
          </a:xfrm>
          <a:prstGeom prst="rect">
            <a:avLst/>
          </a:prstGeom>
          <a:noFill/>
        </p:spPr>
        <p:txBody>
          <a:bodyPr wrap="square" rtlCol="0">
            <a:spAutoFit/>
          </a:bodyPr>
          <a:lstStyle/>
          <a:p>
            <a:r>
              <a:rPr lang="en-GB" sz="1400" dirty="0" smtClean="0"/>
              <a:t>Source: Eurostat, LFS 2008</a:t>
            </a:r>
            <a:endParaRPr lang="en-GB" sz="1400" dirty="0"/>
          </a:p>
        </p:txBody>
      </p:sp>
    </p:spTree>
    <p:extLst>
      <p:ext uri="{BB962C8B-B14F-4D97-AF65-F5344CB8AC3E}">
        <p14:creationId xmlns:p14="http://schemas.microsoft.com/office/powerpoint/2010/main" val="33037072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Migrant women and informal work</a:t>
            </a:r>
            <a:br>
              <a:rPr lang="en-GB" dirty="0" smtClean="0"/>
            </a:br>
            <a:r>
              <a:rPr lang="en-GB" sz="1600" dirty="0" smtClean="0"/>
              <a:t>To </a:t>
            </a:r>
            <a:r>
              <a:rPr lang="en-GB" sz="1600" dirty="0"/>
              <a:t>be taken into account in employment policies, educational and retraining schemes and health and safety considerations</a:t>
            </a:r>
          </a:p>
        </p:txBody>
      </p:sp>
      <p:sp>
        <p:nvSpPr>
          <p:cNvPr id="3" name="Content Placeholder 2"/>
          <p:cNvSpPr>
            <a:spLocks noGrp="1"/>
          </p:cNvSpPr>
          <p:nvPr>
            <p:ph sz="half" idx="1"/>
          </p:nvPr>
        </p:nvSpPr>
        <p:spPr>
          <a:xfrm>
            <a:off x="467544" y="1052736"/>
            <a:ext cx="8514488" cy="5472608"/>
          </a:xfrm>
        </p:spPr>
        <p:txBody>
          <a:bodyPr>
            <a:normAutofit lnSpcReduction="10000"/>
          </a:bodyPr>
          <a:lstStyle/>
          <a:p>
            <a:pPr>
              <a:spcBef>
                <a:spcPct val="0"/>
              </a:spcBef>
            </a:pPr>
            <a:r>
              <a:rPr lang="en-GB" sz="1600" b="0" dirty="0">
                <a:solidFill>
                  <a:srgbClr val="00529F"/>
                </a:solidFill>
                <a:ea typeface="Arial Unicode MS" pitchFamily="34" charset="-128"/>
                <a:cs typeface="Arial Unicode MS" pitchFamily="34" charset="-128"/>
              </a:rPr>
              <a:t>Immigrant women workers not a homogenous </a:t>
            </a:r>
            <a:r>
              <a:rPr lang="en-GB" sz="1600" b="0" dirty="0" smtClean="0">
                <a:solidFill>
                  <a:srgbClr val="00529F"/>
                </a:solidFill>
                <a:ea typeface="Arial Unicode MS" pitchFamily="34" charset="-128"/>
                <a:cs typeface="Arial Unicode MS" pitchFamily="34" charset="-128"/>
              </a:rPr>
              <a:t>group - Distinguish </a:t>
            </a:r>
            <a:r>
              <a:rPr lang="en-GB" sz="1600" b="0" dirty="0">
                <a:solidFill>
                  <a:srgbClr val="00529F"/>
                </a:solidFill>
                <a:ea typeface="Arial Unicode MS" pitchFamily="34" charset="-128"/>
                <a:cs typeface="Arial Unicode MS" pitchFamily="34" charset="-128"/>
              </a:rPr>
              <a:t>between first, second or third </a:t>
            </a:r>
            <a:r>
              <a:rPr lang="en-GB" sz="1600" b="0" dirty="0" smtClean="0">
                <a:solidFill>
                  <a:srgbClr val="00529F"/>
                </a:solidFill>
                <a:ea typeface="Arial Unicode MS" pitchFamily="34" charset="-128"/>
                <a:cs typeface="Arial Unicode MS" pitchFamily="34" charset="-128"/>
              </a:rPr>
              <a:t>generation, EU nationals or </a:t>
            </a:r>
            <a:r>
              <a:rPr lang="en-GB" sz="1600" b="0" dirty="0">
                <a:solidFill>
                  <a:srgbClr val="00529F"/>
                </a:solidFill>
                <a:ea typeface="Arial Unicode MS" pitchFamily="34" charset="-128"/>
                <a:cs typeface="Arial Unicode MS" pitchFamily="34" charset="-128"/>
              </a:rPr>
              <a:t>from </a:t>
            </a:r>
            <a:r>
              <a:rPr lang="en-GB" sz="1600" b="0" dirty="0" smtClean="0">
                <a:solidFill>
                  <a:srgbClr val="00529F"/>
                </a:solidFill>
                <a:ea typeface="Arial Unicode MS" pitchFamily="34" charset="-128"/>
                <a:cs typeface="Arial Unicode MS" pitchFamily="34" charset="-128"/>
              </a:rPr>
              <a:t>third countries. </a:t>
            </a:r>
          </a:p>
          <a:p>
            <a:pPr>
              <a:spcBef>
                <a:spcPct val="0"/>
              </a:spcBef>
            </a:pPr>
            <a:r>
              <a:rPr lang="en-GB" sz="1600" b="0" dirty="0">
                <a:solidFill>
                  <a:srgbClr val="00529F"/>
                </a:solidFill>
                <a:ea typeface="Arial Unicode MS" pitchFamily="34" charset="-128"/>
                <a:cs typeface="Arial Unicode MS" pitchFamily="34" charset="-128"/>
              </a:rPr>
              <a:t>Huge differences between the Member </a:t>
            </a:r>
            <a:r>
              <a:rPr lang="en-GB" sz="1600" b="0" dirty="0" smtClean="0">
                <a:solidFill>
                  <a:srgbClr val="00529F"/>
                </a:solidFill>
                <a:ea typeface="Arial Unicode MS" pitchFamily="34" charset="-128"/>
                <a:cs typeface="Arial Unicode MS" pitchFamily="34" charset="-128"/>
              </a:rPr>
              <a:t>states. National </a:t>
            </a:r>
            <a:r>
              <a:rPr lang="en-GB" sz="1600" b="0" dirty="0">
                <a:solidFill>
                  <a:srgbClr val="00529F"/>
                </a:solidFill>
                <a:ea typeface="Arial Unicode MS" pitchFamily="34" charset="-128"/>
                <a:cs typeface="Arial Unicode MS" pitchFamily="34" charset="-128"/>
              </a:rPr>
              <a:t>policies determine whether they are integrated and have access to training, education and social benefits. </a:t>
            </a:r>
            <a:endParaRPr lang="en-GB" sz="1600" b="0" dirty="0" smtClean="0">
              <a:solidFill>
                <a:srgbClr val="00529F"/>
              </a:solidFill>
              <a:ea typeface="Arial Unicode MS" pitchFamily="34" charset="-128"/>
              <a:cs typeface="Arial Unicode MS" pitchFamily="34" charset="-128"/>
            </a:endParaRPr>
          </a:p>
          <a:p>
            <a:pPr>
              <a:spcBef>
                <a:spcPct val="0"/>
              </a:spcBef>
            </a:pPr>
            <a:r>
              <a:rPr lang="en-GB" sz="1600" b="0" dirty="0">
                <a:solidFill>
                  <a:srgbClr val="00529F"/>
                </a:solidFill>
                <a:ea typeface="Arial Unicode MS" pitchFamily="34" charset="-128"/>
                <a:cs typeface="Arial Unicode MS" pitchFamily="34" charset="-128"/>
              </a:rPr>
              <a:t>Family commitments and lack of access to rehabilitation or compensation particularly relevant to migrant women. </a:t>
            </a:r>
          </a:p>
          <a:p>
            <a:pPr>
              <a:spcBef>
                <a:spcPct val="0"/>
              </a:spcBef>
            </a:pPr>
            <a:r>
              <a:rPr lang="en-GB" sz="1600" b="0" dirty="0" smtClean="0">
                <a:solidFill>
                  <a:srgbClr val="00529F"/>
                </a:solidFill>
                <a:ea typeface="Arial Unicode MS" pitchFamily="34" charset="-128"/>
                <a:cs typeface="Arial Unicode MS" pitchFamily="34" charset="-128"/>
              </a:rPr>
              <a:t>Young female </a:t>
            </a:r>
            <a:r>
              <a:rPr lang="en-GB" sz="1600" b="0" dirty="0">
                <a:solidFill>
                  <a:srgbClr val="00529F"/>
                </a:solidFill>
                <a:ea typeface="Arial Unicode MS" pitchFamily="34" charset="-128"/>
                <a:cs typeface="Arial Unicode MS" pitchFamily="34" charset="-128"/>
              </a:rPr>
              <a:t>workers </a:t>
            </a:r>
            <a:r>
              <a:rPr lang="en-GB" sz="1600" b="0" dirty="0" smtClean="0">
                <a:solidFill>
                  <a:srgbClr val="00529F"/>
                </a:solidFill>
                <a:ea typeface="Arial Unicode MS" pitchFamily="34" charset="-128"/>
                <a:cs typeface="Arial Unicode MS" pitchFamily="34" charset="-128"/>
              </a:rPr>
              <a:t>likely engage </a:t>
            </a:r>
            <a:r>
              <a:rPr lang="en-GB" sz="1600" b="0" dirty="0">
                <a:solidFill>
                  <a:srgbClr val="00529F"/>
                </a:solidFill>
                <a:ea typeface="Arial Unicode MS" pitchFamily="34" charset="-128"/>
                <a:cs typeface="Arial Unicode MS" pitchFamily="34" charset="-128"/>
              </a:rPr>
              <a:t>in temporary contracts in low-skilled service jobs, and therefore at high accident and injury risk. 	</a:t>
            </a:r>
          </a:p>
          <a:p>
            <a:pPr>
              <a:spcBef>
                <a:spcPct val="0"/>
              </a:spcBef>
            </a:pPr>
            <a:r>
              <a:rPr lang="en-GB" sz="1600" b="0" dirty="0">
                <a:solidFill>
                  <a:srgbClr val="00529F"/>
                </a:solidFill>
                <a:ea typeface="Arial Unicode MS" pitchFamily="34" charset="-128"/>
                <a:cs typeface="Arial Unicode MS" pitchFamily="34" charset="-128"/>
              </a:rPr>
              <a:t>Pregnant immigrant workers </a:t>
            </a:r>
            <a:r>
              <a:rPr lang="en-GB" sz="1600" b="0" dirty="0" smtClean="0">
                <a:solidFill>
                  <a:srgbClr val="00529F"/>
                </a:solidFill>
                <a:ea typeface="Arial Unicode MS" pitchFamily="34" charset="-128"/>
                <a:cs typeface="Arial Unicode MS" pitchFamily="34" charset="-128"/>
              </a:rPr>
              <a:t>a </a:t>
            </a:r>
            <a:r>
              <a:rPr lang="en-GB" sz="1600" b="0" dirty="0">
                <a:solidFill>
                  <a:srgbClr val="00529F"/>
                </a:solidFill>
                <a:ea typeface="Arial Unicode MS" pitchFamily="34" charset="-128"/>
                <a:cs typeface="Arial Unicode MS" pitchFamily="34" charset="-128"/>
              </a:rPr>
              <a:t>particularly vulnerable </a:t>
            </a:r>
            <a:r>
              <a:rPr lang="en-GB" sz="1600" b="0" dirty="0" smtClean="0">
                <a:solidFill>
                  <a:srgbClr val="00529F"/>
                </a:solidFill>
                <a:ea typeface="Arial Unicode MS" pitchFamily="34" charset="-128"/>
                <a:cs typeface="Arial Unicode MS" pitchFamily="34" charset="-128"/>
              </a:rPr>
              <a:t>group. Enforcement </a:t>
            </a:r>
            <a:r>
              <a:rPr lang="en-GB" sz="1600" b="0" dirty="0">
                <a:solidFill>
                  <a:srgbClr val="00529F"/>
                </a:solidFill>
                <a:ea typeface="Arial Unicode MS" pitchFamily="34" charset="-128"/>
                <a:cs typeface="Arial Unicode MS" pitchFamily="34" charset="-128"/>
              </a:rPr>
              <a:t>of health and safety legislation needs to be ensured for them.</a:t>
            </a:r>
          </a:p>
          <a:p>
            <a:pPr>
              <a:spcBef>
                <a:spcPct val="0"/>
              </a:spcBef>
            </a:pPr>
            <a:r>
              <a:rPr lang="en-GB" sz="1600" b="0" dirty="0">
                <a:solidFill>
                  <a:srgbClr val="00529F"/>
                </a:solidFill>
                <a:ea typeface="Arial Unicode MS" pitchFamily="34" charset="-128"/>
                <a:cs typeface="Arial Unicode MS" pitchFamily="34" charset="-128"/>
              </a:rPr>
              <a:t>Overqualification and underemployment particularly relevant. Immigrant female workers may be highly, but inadequately, trained and prone to accept unfavourable working conditions because of their lack of opportunities. This may also lead to higher stress levels, discouragement and depression.</a:t>
            </a:r>
          </a:p>
          <a:p>
            <a:pPr>
              <a:spcBef>
                <a:spcPct val="0"/>
              </a:spcBef>
            </a:pPr>
            <a:r>
              <a:rPr lang="en-GB" sz="1600" b="0" dirty="0" smtClean="0">
                <a:solidFill>
                  <a:srgbClr val="00529F"/>
                </a:solidFill>
                <a:ea typeface="Arial Unicode MS" pitchFamily="34" charset="-128"/>
                <a:cs typeface="Arial Unicode MS" pitchFamily="34" charset="-128"/>
              </a:rPr>
              <a:t>Training </a:t>
            </a:r>
            <a:r>
              <a:rPr lang="en-GB" sz="1600" b="0" dirty="0">
                <a:solidFill>
                  <a:srgbClr val="00529F"/>
                </a:solidFill>
                <a:ea typeface="Arial Unicode MS" pitchFamily="34" charset="-128"/>
                <a:cs typeface="Arial Unicode MS" pitchFamily="34" charset="-128"/>
              </a:rPr>
              <a:t>and information to female immigrant workers who work shifts, part time or on temporary contracts (e.g. seasonal workers in the hotel and catering sectors, or nightshift workers in healthcare, as well as subcontracted home care services delivered to private homes). </a:t>
            </a:r>
          </a:p>
          <a:p>
            <a:pPr>
              <a:spcBef>
                <a:spcPct val="0"/>
              </a:spcBef>
            </a:pPr>
            <a:r>
              <a:rPr lang="en-GB" sz="1600" b="0" dirty="0">
                <a:solidFill>
                  <a:srgbClr val="00529F"/>
                </a:solidFill>
                <a:ea typeface="Arial Unicode MS" pitchFamily="34" charset="-128"/>
                <a:cs typeface="Arial Unicode MS" pitchFamily="34" charset="-128"/>
              </a:rPr>
              <a:t>Information on safety and health practices </a:t>
            </a:r>
            <a:r>
              <a:rPr lang="en-GB" sz="1600" b="0" dirty="0" smtClean="0">
                <a:solidFill>
                  <a:srgbClr val="00529F"/>
                </a:solidFill>
                <a:ea typeface="Arial Unicode MS" pitchFamily="34" charset="-128"/>
                <a:cs typeface="Arial Unicode MS" pitchFamily="34" charset="-128"/>
              </a:rPr>
              <a:t>needed in </a:t>
            </a:r>
            <a:r>
              <a:rPr lang="en-GB" sz="1600" b="0" dirty="0">
                <a:solidFill>
                  <a:srgbClr val="00529F"/>
                </a:solidFill>
                <a:ea typeface="Arial Unicode MS" pitchFamily="34" charset="-128"/>
                <a:cs typeface="Arial Unicode MS" pitchFamily="34" charset="-128"/>
              </a:rPr>
              <a:t>different languages. </a:t>
            </a:r>
            <a:r>
              <a:rPr lang="en-GB" sz="1600" b="0" dirty="0" smtClean="0">
                <a:solidFill>
                  <a:srgbClr val="00529F"/>
                </a:solidFill>
                <a:ea typeface="Arial Unicode MS" pitchFamily="34" charset="-128"/>
                <a:cs typeface="Arial Unicode MS" pitchFamily="34" charset="-128"/>
              </a:rPr>
              <a:t>In services as </a:t>
            </a:r>
            <a:r>
              <a:rPr lang="en-GB" sz="1600" b="0" dirty="0">
                <a:solidFill>
                  <a:srgbClr val="00529F"/>
                </a:solidFill>
                <a:ea typeface="Arial Unicode MS" pitchFamily="34" charset="-128"/>
                <a:cs typeface="Arial Unicode MS" pitchFamily="34" charset="-128"/>
              </a:rPr>
              <a:t>much as </a:t>
            </a:r>
            <a:r>
              <a:rPr lang="en-GB" sz="1600" b="0" dirty="0" smtClean="0">
                <a:solidFill>
                  <a:srgbClr val="00529F"/>
                </a:solidFill>
                <a:ea typeface="Arial Unicode MS" pitchFamily="34" charset="-128"/>
                <a:cs typeface="Arial Unicode MS" pitchFamily="34" charset="-128"/>
              </a:rPr>
              <a:t>in male-dominated </a:t>
            </a:r>
            <a:r>
              <a:rPr lang="en-GB" sz="1600" b="0" dirty="0">
                <a:solidFill>
                  <a:srgbClr val="00529F"/>
                </a:solidFill>
                <a:ea typeface="Arial Unicode MS" pitchFamily="34" charset="-128"/>
                <a:cs typeface="Arial Unicode MS" pitchFamily="34" charset="-128"/>
              </a:rPr>
              <a:t>sectors such as construction or manufacturing.</a:t>
            </a:r>
          </a:p>
          <a:p>
            <a:pPr>
              <a:spcBef>
                <a:spcPct val="0"/>
              </a:spcBef>
            </a:pPr>
            <a:r>
              <a:rPr lang="en-GB" sz="1600" b="0" dirty="0">
                <a:solidFill>
                  <a:srgbClr val="00529F"/>
                </a:solidFill>
                <a:ea typeface="Arial Unicode MS" pitchFamily="34" charset="-128"/>
                <a:cs typeface="Arial Unicode MS" pitchFamily="34" charset="-128"/>
              </a:rPr>
              <a:t>Policy measures for legalising employment for immigrants or delivering service vouchers, for example for cleaning or home care services, should include OSH considerations. </a:t>
            </a:r>
            <a:endParaRPr lang="en-GB" sz="1600" b="0" dirty="0" smtClean="0">
              <a:solidFill>
                <a:srgbClr val="00529F"/>
              </a:solidFill>
              <a:ea typeface="Arial Unicode MS" pitchFamily="34" charset="-128"/>
              <a:cs typeface="Arial Unicode MS" pitchFamily="34" charset="-128"/>
            </a:endParaRPr>
          </a:p>
          <a:p>
            <a:pPr>
              <a:spcBef>
                <a:spcPct val="0"/>
              </a:spcBef>
            </a:pPr>
            <a:r>
              <a:rPr lang="en-GB" sz="1600" b="0" dirty="0" smtClean="0">
                <a:solidFill>
                  <a:srgbClr val="00529F"/>
                </a:solidFill>
                <a:ea typeface="Arial Unicode MS" pitchFamily="34" charset="-128"/>
                <a:cs typeface="Arial Unicode MS" pitchFamily="34" charset="-128"/>
              </a:rPr>
              <a:t>Include </a:t>
            </a:r>
            <a:r>
              <a:rPr lang="en-GB" sz="1600" b="0" dirty="0">
                <a:solidFill>
                  <a:srgbClr val="00529F"/>
                </a:solidFill>
                <a:ea typeface="Arial Unicode MS" pitchFamily="34" charset="-128"/>
                <a:cs typeface="Arial Unicode MS" pitchFamily="34" charset="-128"/>
              </a:rPr>
              <a:t>clients in the target groups for awareness-raising and enforcement</a:t>
            </a:r>
            <a:r>
              <a:rPr lang="en-GB" sz="1600" b="0" dirty="0" smtClean="0">
                <a:solidFill>
                  <a:srgbClr val="00529F"/>
                </a:solidFill>
                <a:ea typeface="Arial Unicode MS" pitchFamily="34" charset="-128"/>
                <a:cs typeface="Arial Unicode MS" pitchFamily="34" charset="-128"/>
              </a:rPr>
              <a:t>.</a:t>
            </a:r>
            <a:endParaRPr lang="en-GB" sz="1600" b="0" dirty="0">
              <a:solidFill>
                <a:srgbClr val="00529F"/>
              </a:solidFill>
              <a:ea typeface="Arial Unicode MS" pitchFamily="34" charset="-128"/>
              <a:cs typeface="Arial Unicode MS" pitchFamily="34" charset="-128"/>
            </a:endParaRPr>
          </a:p>
        </p:txBody>
      </p:sp>
    </p:spTree>
    <p:extLst>
      <p:ext uri="{BB962C8B-B14F-4D97-AF65-F5344CB8AC3E}">
        <p14:creationId xmlns:p14="http://schemas.microsoft.com/office/powerpoint/2010/main" val="2560430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60" name="Rectangle 4"/>
          <p:cNvSpPr>
            <a:spLocks noGrp="1" noChangeArrowheads="1"/>
          </p:cNvSpPr>
          <p:nvPr>
            <p:ph type="title"/>
          </p:nvPr>
        </p:nvSpPr>
        <p:spPr/>
        <p:txBody>
          <a:bodyPr/>
          <a:lstStyle/>
          <a:p>
            <a:r>
              <a:rPr lang="de-AT"/>
              <a:t>OSH implications of living conditions</a:t>
            </a:r>
          </a:p>
        </p:txBody>
      </p:sp>
      <p:sp>
        <p:nvSpPr>
          <p:cNvPr id="70661" name="Rectangle 5"/>
          <p:cNvSpPr>
            <a:spLocks noGrp="1" noChangeArrowheads="1"/>
          </p:cNvSpPr>
          <p:nvPr>
            <p:ph type="body" sz="half" idx="1"/>
          </p:nvPr>
        </p:nvSpPr>
        <p:spPr>
          <a:xfrm>
            <a:off x="539552" y="1412776"/>
            <a:ext cx="4279900" cy="4681538"/>
          </a:xfrm>
        </p:spPr>
        <p:txBody>
          <a:bodyPr/>
          <a:lstStyle/>
          <a:p>
            <a:pPr algn="ctr">
              <a:lnSpc>
                <a:spcPct val="80000"/>
              </a:lnSpc>
              <a:buFont typeface="Wingdings" pitchFamily="2" charset="2"/>
              <a:buNone/>
            </a:pPr>
            <a:r>
              <a:rPr lang="en-GB" sz="2000" u="sng" dirty="0">
                <a:solidFill>
                  <a:schemeClr val="accent4">
                    <a:lumMod val="75000"/>
                  </a:schemeClr>
                </a:solidFill>
              </a:rPr>
              <a:t>Living conditions</a:t>
            </a:r>
          </a:p>
          <a:p>
            <a:pPr>
              <a:lnSpc>
                <a:spcPct val="80000"/>
              </a:lnSpc>
            </a:pPr>
            <a:r>
              <a:rPr lang="en-GB" sz="1800" dirty="0">
                <a:solidFill>
                  <a:schemeClr val="accent4">
                    <a:lumMod val="75000"/>
                  </a:schemeClr>
                </a:solidFill>
                <a:cs typeface="Times New Roman" pitchFamily="18" charset="0"/>
              </a:rPr>
              <a:t>Women spend more time in unpaid activities</a:t>
            </a:r>
            <a:r>
              <a:rPr lang="en-GB" sz="1800" b="0" dirty="0">
                <a:solidFill>
                  <a:schemeClr val="accent4">
                    <a:lumMod val="75000"/>
                  </a:schemeClr>
                </a:solidFill>
                <a:cs typeface="Times New Roman" pitchFamily="18" charset="0"/>
              </a:rPr>
              <a:t>: childcare and care for dependent relatives, housework</a:t>
            </a:r>
          </a:p>
          <a:p>
            <a:pPr>
              <a:lnSpc>
                <a:spcPct val="80000"/>
              </a:lnSpc>
            </a:pPr>
            <a:r>
              <a:rPr lang="en-GB" sz="1800" dirty="0">
                <a:solidFill>
                  <a:schemeClr val="accent4">
                    <a:lumMod val="75000"/>
                  </a:schemeClr>
                </a:solidFill>
              </a:rPr>
              <a:t>Women often juggle multiple roles</a:t>
            </a:r>
            <a:r>
              <a:rPr lang="en-GB" sz="1800" b="0" dirty="0">
                <a:solidFill>
                  <a:schemeClr val="accent4">
                    <a:lumMod val="75000"/>
                  </a:schemeClr>
                </a:solidFill>
              </a:rPr>
              <a:t> – be mothers, partners and carers as well as doing paid work and running a household </a:t>
            </a:r>
          </a:p>
          <a:p>
            <a:pPr>
              <a:lnSpc>
                <a:spcPct val="80000"/>
              </a:lnSpc>
            </a:pPr>
            <a:r>
              <a:rPr lang="en-GB" sz="1800" dirty="0">
                <a:solidFill>
                  <a:schemeClr val="accent4">
                    <a:lumMod val="75000"/>
                  </a:schemeClr>
                </a:solidFill>
              </a:rPr>
              <a:t>Disparity in pay</a:t>
            </a:r>
            <a:r>
              <a:rPr lang="en-GB" sz="1800" b="0" dirty="0">
                <a:solidFill>
                  <a:schemeClr val="accent4">
                    <a:lumMod val="75000"/>
                  </a:schemeClr>
                </a:solidFill>
              </a:rPr>
              <a:t> between women and men still exists. Women overrepresented in low income, low status jobs (often part-time), and more likely to live in poverty </a:t>
            </a:r>
          </a:p>
          <a:p>
            <a:pPr>
              <a:lnSpc>
                <a:spcPct val="80000"/>
              </a:lnSpc>
            </a:pPr>
            <a:r>
              <a:rPr lang="en-GB" sz="1800" dirty="0">
                <a:solidFill>
                  <a:schemeClr val="accent4">
                    <a:lumMod val="75000"/>
                  </a:schemeClr>
                </a:solidFill>
              </a:rPr>
              <a:t>Poverty</a:t>
            </a:r>
            <a:r>
              <a:rPr lang="en-GB" sz="1800" b="0" dirty="0">
                <a:solidFill>
                  <a:schemeClr val="accent4">
                    <a:lumMod val="75000"/>
                  </a:schemeClr>
                </a:solidFill>
              </a:rPr>
              <a:t>, working mainly in the home on housework and concerns about personal safety can make women particularly isolated</a:t>
            </a:r>
            <a:endParaRPr lang="en-GB" sz="800" b="0" dirty="0">
              <a:solidFill>
                <a:schemeClr val="accent4">
                  <a:lumMod val="75000"/>
                </a:schemeClr>
              </a:solidFill>
            </a:endParaRPr>
          </a:p>
          <a:p>
            <a:pPr>
              <a:lnSpc>
                <a:spcPct val="80000"/>
              </a:lnSpc>
            </a:pPr>
            <a:endParaRPr lang="en-GB" sz="800" b="0" dirty="0">
              <a:solidFill>
                <a:schemeClr val="accent4">
                  <a:lumMod val="75000"/>
                </a:schemeClr>
              </a:solidFill>
            </a:endParaRPr>
          </a:p>
          <a:p>
            <a:pPr>
              <a:lnSpc>
                <a:spcPct val="80000"/>
              </a:lnSpc>
            </a:pPr>
            <a:endParaRPr lang="de-AT" sz="900" dirty="0">
              <a:solidFill>
                <a:schemeClr val="accent4">
                  <a:lumMod val="75000"/>
                </a:schemeClr>
              </a:solidFill>
            </a:endParaRPr>
          </a:p>
        </p:txBody>
      </p:sp>
      <p:sp>
        <p:nvSpPr>
          <p:cNvPr id="70662" name="Rectangle 6"/>
          <p:cNvSpPr>
            <a:spLocks noGrp="1" noChangeArrowheads="1"/>
          </p:cNvSpPr>
          <p:nvPr>
            <p:ph type="body" sz="half" idx="2"/>
          </p:nvPr>
        </p:nvSpPr>
        <p:spPr>
          <a:xfrm>
            <a:off x="5006975" y="1412875"/>
            <a:ext cx="4137025" cy="5257800"/>
          </a:xfrm>
        </p:spPr>
        <p:txBody>
          <a:bodyPr/>
          <a:lstStyle/>
          <a:p>
            <a:pPr algn="ctr">
              <a:lnSpc>
                <a:spcPct val="80000"/>
              </a:lnSpc>
              <a:buClr>
                <a:schemeClr val="accent2"/>
              </a:buClr>
              <a:buFont typeface="Wingdings" pitchFamily="2" charset="2"/>
              <a:buNone/>
            </a:pPr>
            <a:r>
              <a:rPr lang="de-AT" sz="2200" u="sng" dirty="0">
                <a:solidFill>
                  <a:srgbClr val="00529F"/>
                </a:solidFill>
              </a:rPr>
              <a:t>OSH </a:t>
            </a:r>
            <a:r>
              <a:rPr lang="de-AT" sz="2200" u="sng" dirty="0" err="1">
                <a:solidFill>
                  <a:srgbClr val="00529F"/>
                </a:solidFill>
              </a:rPr>
              <a:t>implications</a:t>
            </a:r>
            <a:endParaRPr lang="de-AT" sz="2200" u="sng" dirty="0">
              <a:solidFill>
                <a:srgbClr val="00529F"/>
              </a:solidFill>
            </a:endParaRPr>
          </a:p>
          <a:p>
            <a:pPr>
              <a:lnSpc>
                <a:spcPct val="80000"/>
              </a:lnSpc>
              <a:buClr>
                <a:schemeClr val="accent2"/>
              </a:buClr>
            </a:pPr>
            <a:r>
              <a:rPr lang="en-GB" sz="1800" dirty="0">
                <a:solidFill>
                  <a:srgbClr val="00529F"/>
                </a:solidFill>
              </a:rPr>
              <a:t>Intensive caring can affect</a:t>
            </a:r>
            <a:r>
              <a:rPr lang="en-GB" sz="1800" b="0" dirty="0">
                <a:solidFill>
                  <a:srgbClr val="00529F"/>
                </a:solidFill>
              </a:rPr>
              <a:t> emotional health, physical health, social activities and finances</a:t>
            </a:r>
          </a:p>
          <a:p>
            <a:pPr>
              <a:lnSpc>
                <a:spcPct val="80000"/>
              </a:lnSpc>
              <a:buClr>
                <a:schemeClr val="accent2"/>
              </a:buClr>
            </a:pPr>
            <a:r>
              <a:rPr lang="en-GB" sz="1800" dirty="0" smtClean="0">
                <a:solidFill>
                  <a:srgbClr val="00529F"/>
                </a:solidFill>
              </a:rPr>
              <a:t>Stress </a:t>
            </a:r>
            <a:r>
              <a:rPr lang="en-GB" sz="1800" b="0" dirty="0">
                <a:solidFill>
                  <a:srgbClr val="00529F"/>
                </a:solidFill>
                <a:latin typeface="Arial"/>
              </a:rPr>
              <a:t>–</a:t>
            </a:r>
            <a:r>
              <a:rPr lang="en-GB" sz="1800" b="0" dirty="0">
                <a:solidFill>
                  <a:srgbClr val="00529F"/>
                </a:solidFill>
              </a:rPr>
              <a:t> particularly when jobs involve shift work, </a:t>
            </a:r>
            <a:r>
              <a:rPr lang="en-GB" sz="1800" b="0" dirty="0" smtClean="0">
                <a:solidFill>
                  <a:srgbClr val="00529F"/>
                </a:solidFill>
              </a:rPr>
              <a:t>irregular </a:t>
            </a:r>
            <a:r>
              <a:rPr lang="en-GB" sz="1800" b="0" dirty="0">
                <a:solidFill>
                  <a:srgbClr val="00529F"/>
                </a:solidFill>
              </a:rPr>
              <a:t>working times, Saturday/Sunday and evening work</a:t>
            </a:r>
          </a:p>
          <a:p>
            <a:pPr>
              <a:lnSpc>
                <a:spcPct val="80000"/>
              </a:lnSpc>
              <a:buClr>
                <a:schemeClr val="accent2"/>
              </a:buClr>
            </a:pPr>
            <a:r>
              <a:rPr lang="en-GB" sz="1800" dirty="0">
                <a:solidFill>
                  <a:srgbClr val="00529F"/>
                </a:solidFill>
              </a:rPr>
              <a:t>Fatigue</a:t>
            </a:r>
            <a:r>
              <a:rPr lang="en-GB" sz="1800" b="0" dirty="0">
                <a:solidFill>
                  <a:srgbClr val="00529F"/>
                </a:solidFill>
              </a:rPr>
              <a:t> and cognitive problems </a:t>
            </a:r>
          </a:p>
          <a:p>
            <a:pPr>
              <a:lnSpc>
                <a:spcPct val="80000"/>
              </a:lnSpc>
              <a:buClr>
                <a:schemeClr val="accent2"/>
              </a:buClr>
            </a:pPr>
            <a:r>
              <a:rPr lang="en-GB" sz="1800" dirty="0">
                <a:solidFill>
                  <a:srgbClr val="00529F"/>
                </a:solidFill>
              </a:rPr>
              <a:t>Accidents</a:t>
            </a:r>
            <a:r>
              <a:rPr lang="en-GB" sz="1800" b="0" dirty="0">
                <a:solidFill>
                  <a:srgbClr val="00529F"/>
                </a:solidFill>
              </a:rPr>
              <a:t> related to fatigue and bad working conditions</a:t>
            </a:r>
          </a:p>
          <a:p>
            <a:pPr>
              <a:lnSpc>
                <a:spcPct val="80000"/>
              </a:lnSpc>
              <a:buClr>
                <a:schemeClr val="accent2"/>
              </a:buClr>
            </a:pPr>
            <a:r>
              <a:rPr lang="en-GB" sz="1800" dirty="0">
                <a:solidFill>
                  <a:srgbClr val="00529F"/>
                </a:solidFill>
              </a:rPr>
              <a:t>Musculoskeletal</a:t>
            </a:r>
            <a:r>
              <a:rPr lang="en-GB" sz="1800" b="0" dirty="0">
                <a:solidFill>
                  <a:srgbClr val="00529F"/>
                </a:solidFill>
              </a:rPr>
              <a:t> disorders</a:t>
            </a:r>
          </a:p>
          <a:p>
            <a:pPr>
              <a:lnSpc>
                <a:spcPct val="80000"/>
              </a:lnSpc>
              <a:buClr>
                <a:schemeClr val="accent2"/>
              </a:buClr>
            </a:pPr>
            <a:r>
              <a:rPr lang="en-GB" sz="1800" b="0" dirty="0">
                <a:solidFill>
                  <a:srgbClr val="00529F"/>
                </a:solidFill>
              </a:rPr>
              <a:t>Multiple risk factors, not always easy to discriminate work-related risks</a:t>
            </a:r>
          </a:p>
          <a:p>
            <a:pPr>
              <a:lnSpc>
                <a:spcPct val="80000"/>
              </a:lnSpc>
              <a:buClr>
                <a:schemeClr val="accent2"/>
              </a:buClr>
            </a:pPr>
            <a:r>
              <a:rPr lang="en-GB" sz="1800" dirty="0">
                <a:solidFill>
                  <a:srgbClr val="00529F"/>
                </a:solidFill>
              </a:rPr>
              <a:t>Accepting precarious and worse conditions</a:t>
            </a:r>
            <a:r>
              <a:rPr lang="en-GB" sz="1800" b="0" dirty="0">
                <a:solidFill>
                  <a:srgbClr val="00529F"/>
                </a:solidFill>
              </a:rPr>
              <a:t> at work</a:t>
            </a:r>
          </a:p>
          <a:p>
            <a:pPr>
              <a:lnSpc>
                <a:spcPct val="80000"/>
              </a:lnSpc>
              <a:buClr>
                <a:schemeClr val="accent2"/>
              </a:buClr>
            </a:pPr>
            <a:endParaRPr lang="en-GB" sz="1800" b="0" dirty="0">
              <a:solidFill>
                <a:schemeClr val="accent2"/>
              </a:solidFill>
            </a:endParaRPr>
          </a:p>
          <a:p>
            <a:pPr>
              <a:lnSpc>
                <a:spcPct val="80000"/>
              </a:lnSpc>
            </a:pPr>
            <a:endParaRPr lang="de-AT" sz="1800" dirty="0"/>
          </a:p>
        </p:txBody>
      </p:sp>
    </p:spTree>
    <p:extLst>
      <p:ext uri="{BB962C8B-B14F-4D97-AF65-F5344CB8AC3E}">
        <p14:creationId xmlns:p14="http://schemas.microsoft.com/office/powerpoint/2010/main" val="35443913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07950" y="115888"/>
            <a:ext cx="8856663" cy="762000"/>
          </a:xfrm>
        </p:spPr>
        <p:txBody>
          <a:bodyPr/>
          <a:lstStyle/>
          <a:p>
            <a:pPr eaLnBrk="1" hangingPunct="1"/>
            <a:r>
              <a:rPr lang="de-AT" altLang="fr-FR" smtClean="0"/>
              <a:t>Care for children or family still main reason for non - or part-time employment </a:t>
            </a:r>
          </a:p>
        </p:txBody>
      </p:sp>
      <p:sp>
        <p:nvSpPr>
          <p:cNvPr id="8195" name="Rectangle 3"/>
          <p:cNvSpPr>
            <a:spLocks noGrp="1" noChangeArrowheads="1"/>
          </p:cNvSpPr>
          <p:nvPr>
            <p:ph type="body" idx="1"/>
          </p:nvPr>
        </p:nvSpPr>
        <p:spPr>
          <a:xfrm>
            <a:off x="0" y="1700213"/>
            <a:ext cx="3924300" cy="4681537"/>
          </a:xfrm>
        </p:spPr>
        <p:txBody>
          <a:bodyPr/>
          <a:lstStyle/>
          <a:p>
            <a:pPr eaLnBrk="1" hangingPunct="1">
              <a:buFont typeface="Wingdings" pitchFamily="2" charset="2"/>
              <a:buNone/>
            </a:pPr>
            <a:r>
              <a:rPr lang="en-GB" altLang="fr-FR" sz="1800" dirty="0" smtClean="0"/>
              <a:t>    </a:t>
            </a:r>
            <a:r>
              <a:rPr lang="en-GB" altLang="fr-FR" sz="1600" dirty="0" smtClean="0"/>
              <a:t>In Europe, employment gap between mothers with very young children (&lt; 3 </a:t>
            </a:r>
            <a:r>
              <a:rPr lang="en-GB" altLang="fr-FR" sz="1600" dirty="0" err="1" smtClean="0"/>
              <a:t>yrs</a:t>
            </a:r>
            <a:r>
              <a:rPr lang="en-GB" altLang="fr-FR" sz="1600" dirty="0" smtClean="0"/>
              <a:t>)) with children in school age (6 -11 </a:t>
            </a:r>
            <a:r>
              <a:rPr lang="en-GB" altLang="fr-FR" sz="1600" dirty="0" err="1" smtClean="0"/>
              <a:t>yrs</a:t>
            </a:r>
            <a:r>
              <a:rPr lang="en-GB" altLang="fr-FR" sz="1600" dirty="0" smtClean="0"/>
              <a:t>) is on average </a:t>
            </a:r>
            <a:r>
              <a:rPr lang="en-GB" altLang="fr-FR" sz="1600" dirty="0" smtClean="0">
                <a:solidFill>
                  <a:schemeClr val="accent2"/>
                </a:solidFill>
              </a:rPr>
              <a:t>26 points</a:t>
            </a:r>
            <a:r>
              <a:rPr lang="en-GB" altLang="fr-FR" sz="1600" dirty="0" smtClean="0"/>
              <a:t> for those aged 15 - 24, and </a:t>
            </a:r>
            <a:r>
              <a:rPr lang="en-GB" altLang="fr-FR" sz="1600" dirty="0" smtClean="0">
                <a:solidFill>
                  <a:schemeClr val="accent2"/>
                </a:solidFill>
              </a:rPr>
              <a:t>10 points</a:t>
            </a:r>
            <a:r>
              <a:rPr lang="en-GB" altLang="fr-FR" sz="1600" dirty="0" smtClean="0"/>
              <a:t> for those aged 25 - 54</a:t>
            </a:r>
          </a:p>
          <a:p>
            <a:pPr eaLnBrk="1" hangingPunct="1">
              <a:buFont typeface="Wingdings" pitchFamily="2" charset="2"/>
              <a:buNone/>
            </a:pPr>
            <a:r>
              <a:rPr lang="en-GB" altLang="fr-FR" dirty="0" smtClean="0"/>
              <a:t> </a:t>
            </a:r>
            <a:endParaRPr lang="de-AT" altLang="fr-FR" dirty="0" smtClean="0"/>
          </a:p>
        </p:txBody>
      </p:sp>
      <p:sp>
        <p:nvSpPr>
          <p:cNvPr id="819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GB" altLang="fr-FR"/>
          </a:p>
        </p:txBody>
      </p:sp>
      <p:graphicFrame>
        <p:nvGraphicFramePr>
          <p:cNvPr id="8197" name="Object 5"/>
          <p:cNvGraphicFramePr>
            <a:graphicFrameLocks noChangeAspect="1"/>
          </p:cNvGraphicFramePr>
          <p:nvPr>
            <p:extLst>
              <p:ext uri="{D42A27DB-BD31-4B8C-83A1-F6EECF244321}">
                <p14:modId xmlns:p14="http://schemas.microsoft.com/office/powerpoint/2010/main" val="2160507400"/>
              </p:ext>
            </p:extLst>
          </p:nvPr>
        </p:nvGraphicFramePr>
        <p:xfrm>
          <a:off x="4283968" y="764704"/>
          <a:ext cx="4592637" cy="2916237"/>
        </p:xfrm>
        <a:graphic>
          <a:graphicData uri="http://schemas.openxmlformats.org/presentationml/2006/ole">
            <mc:AlternateContent xmlns:mc="http://schemas.openxmlformats.org/markup-compatibility/2006">
              <mc:Choice xmlns:v="urn:schemas-microsoft-com:vml" Requires="v">
                <p:oleObj spid="_x0000_s1096" name="Gráfico" r:id="rId4" imgW="4198514" imgH="2674728" progId="Excel.Chart.8">
                  <p:embed/>
                </p:oleObj>
              </mc:Choice>
              <mc:Fallback>
                <p:oleObj name="Gráfico" r:id="rId4" imgW="4198514" imgH="2674728" progId="Excel.Chart.8">
                  <p:embed/>
                  <p:pic>
                    <p:nvPicPr>
                      <p:cNvPr id="0" name=""/>
                      <p:cNvPicPr>
                        <a:picLocks noChangeAspect="1" noChangeArrowheads="1"/>
                      </p:cNvPicPr>
                      <p:nvPr/>
                    </p:nvPicPr>
                    <p:blipFill>
                      <a:blip r:embed="rId5"/>
                      <a:srcRect/>
                      <a:stretch>
                        <a:fillRect/>
                      </a:stretch>
                    </p:blipFill>
                    <p:spPr bwMode="auto">
                      <a:xfrm>
                        <a:off x="4283968" y="764704"/>
                        <a:ext cx="4592637" cy="291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198" name="Rectangle 6"/>
          <p:cNvSpPr>
            <a:spLocks noChangeArrowheads="1"/>
          </p:cNvSpPr>
          <p:nvPr/>
        </p:nvSpPr>
        <p:spPr bwMode="auto">
          <a:xfrm>
            <a:off x="0" y="23764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GB" altLang="fr-FR"/>
          </a:p>
        </p:txBody>
      </p:sp>
      <p:graphicFrame>
        <p:nvGraphicFramePr>
          <p:cNvPr id="8199" name="Object 7"/>
          <p:cNvGraphicFramePr>
            <a:graphicFrameLocks noChangeAspect="1"/>
          </p:cNvGraphicFramePr>
          <p:nvPr>
            <p:extLst>
              <p:ext uri="{D42A27DB-BD31-4B8C-83A1-F6EECF244321}">
                <p14:modId xmlns:p14="http://schemas.microsoft.com/office/powerpoint/2010/main" val="1029090713"/>
              </p:ext>
            </p:extLst>
          </p:nvPr>
        </p:nvGraphicFramePr>
        <p:xfrm>
          <a:off x="177800" y="3861048"/>
          <a:ext cx="8788400" cy="2865437"/>
        </p:xfrm>
        <a:graphic>
          <a:graphicData uri="http://schemas.openxmlformats.org/presentationml/2006/ole">
            <mc:AlternateContent xmlns:mc="http://schemas.openxmlformats.org/markup-compatibility/2006">
              <mc:Choice xmlns:v="urn:schemas-microsoft-com:vml" Requires="v">
                <p:oleObj spid="_x0000_s1097" name="Gráfico" r:id="rId7" imgW="7490462" imgH="2438424" progId="Excel.Chart.8">
                  <p:embed/>
                </p:oleObj>
              </mc:Choice>
              <mc:Fallback>
                <p:oleObj name="Gráfico" r:id="rId7" imgW="7490462" imgH="2438424" progId="Excel.Chart.8">
                  <p:embed/>
                  <p:pic>
                    <p:nvPicPr>
                      <p:cNvPr id="0" name=""/>
                      <p:cNvPicPr>
                        <a:picLocks noChangeAspect="1" noChangeArrowheads="1"/>
                      </p:cNvPicPr>
                      <p:nvPr/>
                    </p:nvPicPr>
                    <p:blipFill>
                      <a:blip r:embed="rId8"/>
                      <a:srcRect/>
                      <a:stretch>
                        <a:fillRect/>
                      </a:stretch>
                    </p:blipFill>
                    <p:spPr bwMode="auto">
                      <a:xfrm>
                        <a:off x="177800" y="3861048"/>
                        <a:ext cx="8788400" cy="2865437"/>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1716278640"/>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de-AT" dirty="0" smtClean="0"/>
              <a:t>Caring for relatives, not only childcare</a:t>
            </a:r>
            <a:endParaRPr lang="fr-FR" dirty="0"/>
          </a:p>
        </p:txBody>
      </p:sp>
      <p:sp>
        <p:nvSpPr>
          <p:cNvPr id="4" name="3 Marcador de contenido"/>
          <p:cNvSpPr>
            <a:spLocks noGrp="1"/>
          </p:cNvSpPr>
          <p:nvPr>
            <p:ph idx="1"/>
          </p:nvPr>
        </p:nvSpPr>
        <p:spPr/>
        <p:txBody>
          <a:bodyPr>
            <a:normAutofit fontScale="92500" lnSpcReduction="20000"/>
          </a:bodyPr>
          <a:lstStyle/>
          <a:p>
            <a:r>
              <a:rPr lang="en-US" b="0" dirty="0" smtClean="0"/>
              <a:t>UK :</a:t>
            </a:r>
          </a:p>
          <a:p>
            <a:pPr lvl="1"/>
            <a:r>
              <a:rPr lang="en-US" b="0" dirty="0" smtClean="0"/>
              <a:t>11% rise in the number of </a:t>
            </a:r>
            <a:r>
              <a:rPr lang="en-US" b="0" dirty="0" err="1" smtClean="0"/>
              <a:t>carers</a:t>
            </a:r>
            <a:r>
              <a:rPr lang="en-US" b="0" dirty="0" smtClean="0"/>
              <a:t> since 2001 - increasing by over 620,000 to 6.5 million in just 10 years, about one-third are men.</a:t>
            </a:r>
          </a:p>
          <a:p>
            <a:pPr lvl="1"/>
            <a:r>
              <a:rPr lang="en-US" b="0" dirty="0" smtClean="0"/>
              <a:t>caring </a:t>
            </a:r>
            <a:r>
              <a:rPr lang="en-US" b="0" dirty="0"/>
              <a:t>round the clock, for 50 </a:t>
            </a:r>
            <a:r>
              <a:rPr lang="en-US" b="0" dirty="0" smtClean="0"/>
              <a:t>h or </a:t>
            </a:r>
            <a:r>
              <a:rPr lang="en-US" b="0" dirty="0"/>
              <a:t>more each week, are rising faster </a:t>
            </a:r>
            <a:r>
              <a:rPr lang="en-US" b="0" dirty="0" smtClean="0"/>
              <a:t>- </a:t>
            </a:r>
            <a:r>
              <a:rPr lang="en-US" b="0" dirty="0"/>
              <a:t>an increase of 25% in the last ten </a:t>
            </a:r>
            <a:r>
              <a:rPr lang="en-US" b="0" dirty="0" smtClean="0"/>
              <a:t>years</a:t>
            </a:r>
          </a:p>
          <a:p>
            <a:pPr lvl="1"/>
            <a:r>
              <a:rPr lang="en-US" dirty="0" smtClean="0"/>
              <a:t>Consequences: loss in income, physical and mental load, loss of employment</a:t>
            </a:r>
            <a:r>
              <a:rPr lang="en-US" b="0" dirty="0" smtClean="0"/>
              <a:t> </a:t>
            </a:r>
          </a:p>
          <a:p>
            <a:r>
              <a:rPr lang="en-US" b="0" dirty="0" smtClean="0"/>
              <a:t>A UK survey among SMEs showed that 25% had either dealt with a worker affected by cancer or with a worker with care duties due to a cancer case</a:t>
            </a:r>
          </a:p>
          <a:p>
            <a:r>
              <a:rPr lang="en-US" b="0" dirty="0" smtClean="0"/>
              <a:t>By 2050, Nr. of </a:t>
            </a:r>
            <a:r>
              <a:rPr lang="en-US" b="0" dirty="0"/>
              <a:t>people over 85 will increase more than fivefold and Europe, having the oldest population will see a rapid increase in the demand for care. </a:t>
            </a:r>
          </a:p>
          <a:p>
            <a:r>
              <a:rPr lang="en-US" b="0" dirty="0" smtClean="0"/>
              <a:t>BE: </a:t>
            </a:r>
            <a:r>
              <a:rPr lang="en-US" b="0" dirty="0"/>
              <a:t>164,789 jobs were created between 2004 and 2011 in the domestic services </a:t>
            </a:r>
            <a:r>
              <a:rPr lang="en-US" b="0" dirty="0" smtClean="0"/>
              <a:t>sector; in France,</a:t>
            </a:r>
            <a:r>
              <a:rPr lang="en-US" b="0" dirty="0"/>
              <a:t> 300,000 jobs have been created in the same sector since </a:t>
            </a:r>
            <a:r>
              <a:rPr lang="en-US" b="0" dirty="0" smtClean="0"/>
              <a:t>2005</a:t>
            </a:r>
          </a:p>
          <a:p>
            <a:r>
              <a:rPr lang="en-US" b="0" dirty="0" smtClean="0"/>
              <a:t>Good practices:</a:t>
            </a:r>
          </a:p>
          <a:p>
            <a:pPr lvl="1"/>
            <a:r>
              <a:rPr lang="en-US" b="0" dirty="0" smtClean="0"/>
              <a:t>In </a:t>
            </a:r>
            <a:r>
              <a:rPr lang="en-US" b="0" dirty="0"/>
              <a:t>Canada, there is a statutory right to </a:t>
            </a:r>
            <a:r>
              <a:rPr lang="en-US" b="0" dirty="0" smtClean="0"/>
              <a:t>compassionate care </a:t>
            </a:r>
            <a:r>
              <a:rPr lang="en-US" b="0" dirty="0"/>
              <a:t>leave. Employees can take up to eight weeks unpaid leave to care for a gravely ill family member. </a:t>
            </a:r>
            <a:endParaRPr lang="en-US" b="0" dirty="0" smtClean="0"/>
          </a:p>
          <a:p>
            <a:pPr lvl="1"/>
            <a:r>
              <a:rPr lang="en-US" b="0" dirty="0"/>
              <a:t>The </a:t>
            </a:r>
            <a:r>
              <a:rPr lang="en-US" b="0" dirty="0" err="1"/>
              <a:t>Carer's</a:t>
            </a:r>
            <a:r>
              <a:rPr lang="en-US" b="0" dirty="0"/>
              <a:t> Leave Act 2001 in the Republic of Ireland enables employees to leave their employment to provide temporary full-time care and attention to a family member, a partner, friend or colleague. </a:t>
            </a:r>
            <a:endParaRPr lang="en-US" b="0" dirty="0" smtClean="0"/>
          </a:p>
          <a:p>
            <a:endParaRPr lang="en-US" b="0" dirty="0"/>
          </a:p>
          <a:p>
            <a:r>
              <a:rPr lang="en-US" sz="1000" b="0" dirty="0" smtClean="0"/>
              <a:t>Sources: </a:t>
            </a:r>
            <a:r>
              <a:rPr lang="en-US" sz="1000" b="0" dirty="0" err="1" smtClean="0"/>
              <a:t>Carers</a:t>
            </a:r>
            <a:r>
              <a:rPr lang="en-US" sz="1000" b="0" dirty="0" smtClean="0"/>
              <a:t> UK, 2014 report, facts and figures; IES, SME survey; NICA, final report</a:t>
            </a:r>
            <a:br>
              <a:rPr lang="en-US" sz="1000" b="0" dirty="0" smtClean="0"/>
            </a:br>
            <a:endParaRPr lang="en-US" sz="1000" b="0" dirty="0" smtClean="0"/>
          </a:p>
          <a:p>
            <a:endParaRPr lang="fr-FR" dirty="0"/>
          </a:p>
        </p:txBody>
      </p:sp>
    </p:spTree>
    <p:extLst>
      <p:ext uri="{BB962C8B-B14F-4D97-AF65-F5344CB8AC3E}">
        <p14:creationId xmlns:p14="http://schemas.microsoft.com/office/powerpoint/2010/main" val="12694020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107950" y="115888"/>
            <a:ext cx="8856663" cy="731837"/>
          </a:xfrm>
        </p:spPr>
        <p:txBody>
          <a:bodyPr/>
          <a:lstStyle/>
          <a:p>
            <a:r>
              <a:rPr lang="de-AT"/>
              <a:t>OSH implications of segregation into sectors</a:t>
            </a:r>
            <a:br>
              <a:rPr lang="de-AT"/>
            </a:br>
            <a:endParaRPr lang="de-AT" sz="2000" b="0">
              <a:solidFill>
                <a:schemeClr val="accent2"/>
              </a:solidFill>
            </a:endParaRPr>
          </a:p>
        </p:txBody>
      </p:sp>
      <p:sp>
        <p:nvSpPr>
          <p:cNvPr id="63492" name="Rectangle 4"/>
          <p:cNvSpPr>
            <a:spLocks noGrp="1" noChangeArrowheads="1"/>
          </p:cNvSpPr>
          <p:nvPr>
            <p:ph type="body" sz="half" idx="1"/>
          </p:nvPr>
        </p:nvSpPr>
        <p:spPr>
          <a:xfrm>
            <a:off x="467545" y="1124744"/>
            <a:ext cx="4032447" cy="4897437"/>
          </a:xfrm>
        </p:spPr>
        <p:txBody>
          <a:bodyPr/>
          <a:lstStyle/>
          <a:p>
            <a:pPr algn="ctr">
              <a:lnSpc>
                <a:spcPct val="80000"/>
              </a:lnSpc>
              <a:buFont typeface="Wingdings" pitchFamily="2" charset="2"/>
              <a:buNone/>
            </a:pPr>
            <a:r>
              <a:rPr lang="de-AT" sz="2000" u="sng" dirty="0" err="1">
                <a:solidFill>
                  <a:schemeClr val="accent4">
                    <a:lumMod val="75000"/>
                  </a:schemeClr>
                </a:solidFill>
              </a:rPr>
              <a:t>Employment</a:t>
            </a:r>
            <a:r>
              <a:rPr lang="de-AT" sz="2000" u="sng" dirty="0">
                <a:solidFill>
                  <a:schemeClr val="accent4">
                    <a:lumMod val="75000"/>
                  </a:schemeClr>
                </a:solidFill>
              </a:rPr>
              <a:t> </a:t>
            </a:r>
            <a:r>
              <a:rPr lang="de-AT" sz="2000" u="sng" dirty="0" err="1">
                <a:solidFill>
                  <a:schemeClr val="accent4">
                    <a:lumMod val="75000"/>
                  </a:schemeClr>
                </a:solidFill>
              </a:rPr>
              <a:t>trend</a:t>
            </a:r>
            <a:endParaRPr lang="de-AT" sz="2000" u="sng" dirty="0">
              <a:solidFill>
                <a:schemeClr val="accent4">
                  <a:lumMod val="75000"/>
                </a:schemeClr>
              </a:solidFill>
            </a:endParaRPr>
          </a:p>
          <a:p>
            <a:pPr algn="just">
              <a:lnSpc>
                <a:spcPct val="80000"/>
              </a:lnSpc>
            </a:pPr>
            <a:r>
              <a:rPr lang="de-AT" sz="1800" b="0" dirty="0">
                <a:solidFill>
                  <a:schemeClr val="accent4">
                    <a:lumMod val="75000"/>
                  </a:schemeClr>
                </a:solidFill>
              </a:rPr>
              <a:t>Women still </a:t>
            </a:r>
            <a:r>
              <a:rPr lang="de-AT" sz="1800" b="0" dirty="0" err="1">
                <a:solidFill>
                  <a:schemeClr val="accent4">
                    <a:lumMod val="75000"/>
                  </a:schemeClr>
                </a:solidFill>
              </a:rPr>
              <a:t>work</a:t>
            </a:r>
            <a:r>
              <a:rPr lang="de-AT" sz="1800" b="0" dirty="0">
                <a:solidFill>
                  <a:schemeClr val="accent4">
                    <a:lumMod val="75000"/>
                  </a:schemeClr>
                </a:solidFill>
              </a:rPr>
              <a:t> </a:t>
            </a:r>
            <a:r>
              <a:rPr lang="de-AT" sz="1800" dirty="0" err="1">
                <a:solidFill>
                  <a:schemeClr val="accent4">
                    <a:lumMod val="75000"/>
                  </a:schemeClr>
                </a:solidFill>
              </a:rPr>
              <a:t>mainly</a:t>
            </a:r>
            <a:r>
              <a:rPr lang="de-AT" sz="1800" dirty="0">
                <a:solidFill>
                  <a:schemeClr val="accent4">
                    <a:lumMod val="75000"/>
                  </a:schemeClr>
                </a:solidFill>
              </a:rPr>
              <a:t> in </a:t>
            </a:r>
            <a:r>
              <a:rPr lang="de-AT" sz="1800" dirty="0" err="1">
                <a:solidFill>
                  <a:schemeClr val="accent4">
                    <a:lumMod val="75000"/>
                  </a:schemeClr>
                </a:solidFill>
              </a:rPr>
              <a:t>services</a:t>
            </a:r>
            <a:r>
              <a:rPr lang="de-AT" sz="1800" b="0" dirty="0">
                <a:solidFill>
                  <a:schemeClr val="accent4">
                    <a:lumMod val="75000"/>
                  </a:schemeClr>
                </a:solidFill>
              </a:rPr>
              <a:t>, </a:t>
            </a:r>
            <a:r>
              <a:rPr lang="de-AT" sz="1800" b="0" dirty="0" err="1">
                <a:solidFill>
                  <a:schemeClr val="accent4">
                    <a:lumMod val="75000"/>
                  </a:schemeClr>
                </a:solidFill>
              </a:rPr>
              <a:t>while</a:t>
            </a:r>
            <a:r>
              <a:rPr lang="de-AT" sz="1800" b="0" dirty="0">
                <a:solidFill>
                  <a:schemeClr val="accent4">
                    <a:lumMod val="75000"/>
                  </a:schemeClr>
                </a:solidFill>
              </a:rPr>
              <a:t> </a:t>
            </a:r>
            <a:r>
              <a:rPr lang="de-AT" sz="1800" b="0" dirty="0" err="1">
                <a:solidFill>
                  <a:schemeClr val="accent4">
                    <a:lumMod val="75000"/>
                  </a:schemeClr>
                </a:solidFill>
              </a:rPr>
              <a:t>men</a:t>
            </a:r>
            <a:r>
              <a:rPr lang="de-AT" sz="1800" b="0" dirty="0">
                <a:solidFill>
                  <a:schemeClr val="accent4">
                    <a:lumMod val="75000"/>
                  </a:schemeClr>
                </a:solidFill>
              </a:rPr>
              <a:t> </a:t>
            </a:r>
            <a:r>
              <a:rPr lang="de-AT" sz="1800" b="0" dirty="0" err="1">
                <a:solidFill>
                  <a:schemeClr val="accent4">
                    <a:lumMod val="75000"/>
                  </a:schemeClr>
                </a:solidFill>
              </a:rPr>
              <a:t>work</a:t>
            </a:r>
            <a:r>
              <a:rPr lang="de-AT" sz="1800" b="0" dirty="0">
                <a:solidFill>
                  <a:schemeClr val="accent4">
                    <a:lumMod val="75000"/>
                  </a:schemeClr>
                </a:solidFill>
              </a:rPr>
              <a:t> </a:t>
            </a:r>
            <a:r>
              <a:rPr lang="de-AT" sz="1800" b="0" dirty="0" err="1">
                <a:solidFill>
                  <a:schemeClr val="accent4">
                    <a:lumMod val="75000"/>
                  </a:schemeClr>
                </a:solidFill>
              </a:rPr>
              <a:t>mainly</a:t>
            </a:r>
            <a:r>
              <a:rPr lang="de-AT" sz="1800" b="0" dirty="0">
                <a:solidFill>
                  <a:schemeClr val="accent4">
                    <a:lumMod val="75000"/>
                  </a:schemeClr>
                </a:solidFill>
              </a:rPr>
              <a:t> in </a:t>
            </a:r>
            <a:r>
              <a:rPr lang="de-AT" sz="1800" b="0" dirty="0" err="1">
                <a:solidFill>
                  <a:schemeClr val="accent4">
                    <a:lumMod val="75000"/>
                  </a:schemeClr>
                </a:solidFill>
              </a:rPr>
              <a:t>construction</a:t>
            </a:r>
            <a:r>
              <a:rPr lang="de-AT" sz="1800" b="0" dirty="0">
                <a:solidFill>
                  <a:schemeClr val="accent4">
                    <a:lumMod val="75000"/>
                  </a:schemeClr>
                </a:solidFill>
              </a:rPr>
              <a:t>, utilities, </a:t>
            </a:r>
            <a:r>
              <a:rPr lang="de-AT" sz="1800" b="0" dirty="0" err="1">
                <a:solidFill>
                  <a:schemeClr val="accent4">
                    <a:lumMod val="75000"/>
                  </a:schemeClr>
                </a:solidFill>
              </a:rPr>
              <a:t>transport</a:t>
            </a:r>
            <a:r>
              <a:rPr lang="de-AT" sz="1800" b="0" dirty="0">
                <a:solidFill>
                  <a:schemeClr val="accent4">
                    <a:lumMod val="75000"/>
                  </a:schemeClr>
                </a:solidFill>
              </a:rPr>
              <a:t> </a:t>
            </a:r>
            <a:r>
              <a:rPr lang="de-AT" sz="1800" b="0" dirty="0" err="1">
                <a:solidFill>
                  <a:schemeClr val="accent4">
                    <a:lumMod val="75000"/>
                  </a:schemeClr>
                </a:solidFill>
              </a:rPr>
              <a:t>and</a:t>
            </a:r>
            <a:r>
              <a:rPr lang="de-AT" sz="1800" b="0" dirty="0">
                <a:solidFill>
                  <a:schemeClr val="accent4">
                    <a:lumMod val="75000"/>
                  </a:schemeClr>
                </a:solidFill>
              </a:rPr>
              <a:t> </a:t>
            </a:r>
            <a:r>
              <a:rPr lang="de-AT" sz="1800" b="0" dirty="0" err="1">
                <a:solidFill>
                  <a:schemeClr val="accent4">
                    <a:lumMod val="75000"/>
                  </a:schemeClr>
                </a:solidFill>
              </a:rPr>
              <a:t>manufacturing</a:t>
            </a:r>
            <a:endParaRPr lang="de-AT" sz="1800" b="0" dirty="0">
              <a:solidFill>
                <a:schemeClr val="accent4">
                  <a:lumMod val="75000"/>
                </a:schemeClr>
              </a:solidFill>
            </a:endParaRPr>
          </a:p>
          <a:p>
            <a:pPr algn="just">
              <a:lnSpc>
                <a:spcPct val="80000"/>
              </a:lnSpc>
            </a:pPr>
            <a:r>
              <a:rPr lang="en-GB" sz="1800" dirty="0">
                <a:solidFill>
                  <a:schemeClr val="accent4">
                    <a:lumMod val="75000"/>
                  </a:schemeClr>
                </a:solidFill>
              </a:rPr>
              <a:t>Increases in activity</a:t>
            </a:r>
            <a:r>
              <a:rPr lang="en-GB" sz="1800" b="0" dirty="0">
                <a:solidFill>
                  <a:schemeClr val="accent4">
                    <a:lumMod val="75000"/>
                  </a:schemeClr>
                </a:solidFill>
              </a:rPr>
              <a:t> </a:t>
            </a:r>
            <a:r>
              <a:rPr lang="en-GB" sz="1800" dirty="0">
                <a:solidFill>
                  <a:schemeClr val="accent4">
                    <a:lumMod val="75000"/>
                  </a:schemeClr>
                </a:solidFill>
              </a:rPr>
              <a:t>highest</a:t>
            </a:r>
            <a:r>
              <a:rPr lang="en-GB" sz="1800" b="0" dirty="0">
                <a:solidFill>
                  <a:schemeClr val="accent4">
                    <a:lumMod val="75000"/>
                  </a:schemeClr>
                </a:solidFill>
              </a:rPr>
              <a:t> for women </a:t>
            </a:r>
            <a:r>
              <a:rPr lang="en-GB" sz="1800" dirty="0">
                <a:solidFill>
                  <a:schemeClr val="accent4">
                    <a:lumMod val="75000"/>
                  </a:schemeClr>
                </a:solidFill>
              </a:rPr>
              <a:t>aged 55-64</a:t>
            </a:r>
            <a:endParaRPr lang="de-AT" sz="1800" dirty="0">
              <a:solidFill>
                <a:schemeClr val="accent4">
                  <a:lumMod val="75000"/>
                </a:schemeClr>
              </a:solidFill>
            </a:endParaRPr>
          </a:p>
          <a:p>
            <a:pPr algn="just">
              <a:lnSpc>
                <a:spcPct val="80000"/>
              </a:lnSpc>
            </a:pPr>
            <a:r>
              <a:rPr lang="de-AT" sz="1800" dirty="0" err="1">
                <a:solidFill>
                  <a:schemeClr val="accent4">
                    <a:lumMod val="75000"/>
                  </a:schemeClr>
                </a:solidFill>
              </a:rPr>
              <a:t>Older</a:t>
            </a:r>
            <a:r>
              <a:rPr lang="de-AT" sz="1800" dirty="0">
                <a:solidFill>
                  <a:schemeClr val="accent4">
                    <a:lumMod val="75000"/>
                  </a:schemeClr>
                </a:solidFill>
              </a:rPr>
              <a:t> </a:t>
            </a:r>
            <a:r>
              <a:rPr lang="de-AT" sz="1800" dirty="0" err="1">
                <a:solidFill>
                  <a:schemeClr val="accent4">
                    <a:lumMod val="75000"/>
                  </a:schemeClr>
                </a:solidFill>
              </a:rPr>
              <a:t>women</a:t>
            </a:r>
            <a:r>
              <a:rPr lang="de-AT" sz="1800" b="0" dirty="0">
                <a:solidFill>
                  <a:schemeClr val="accent4">
                    <a:lumMod val="75000"/>
                  </a:schemeClr>
                </a:solidFill>
              </a:rPr>
              <a:t> </a:t>
            </a:r>
            <a:r>
              <a:rPr lang="de-AT" sz="1800" b="0" dirty="0" err="1">
                <a:solidFill>
                  <a:schemeClr val="accent4">
                    <a:lumMod val="75000"/>
                  </a:schemeClr>
                </a:solidFill>
              </a:rPr>
              <a:t>work</a:t>
            </a:r>
            <a:r>
              <a:rPr lang="de-AT" sz="1800" b="0" dirty="0">
                <a:solidFill>
                  <a:schemeClr val="accent4">
                    <a:lumMod val="75000"/>
                  </a:schemeClr>
                </a:solidFill>
              </a:rPr>
              <a:t> </a:t>
            </a:r>
            <a:r>
              <a:rPr lang="de-AT" sz="1800" b="0" dirty="0" err="1">
                <a:solidFill>
                  <a:schemeClr val="accent4">
                    <a:lumMod val="75000"/>
                  </a:schemeClr>
                </a:solidFill>
              </a:rPr>
              <a:t>more</a:t>
            </a:r>
            <a:r>
              <a:rPr lang="de-AT" sz="1800" b="0" dirty="0">
                <a:solidFill>
                  <a:schemeClr val="accent4">
                    <a:lumMod val="75000"/>
                  </a:schemeClr>
                </a:solidFill>
              </a:rPr>
              <a:t> in </a:t>
            </a:r>
            <a:r>
              <a:rPr lang="de-AT" sz="1800" b="0" dirty="0" err="1">
                <a:solidFill>
                  <a:schemeClr val="accent4">
                    <a:lumMod val="75000"/>
                  </a:schemeClr>
                </a:solidFill>
              </a:rPr>
              <a:t>education</a:t>
            </a:r>
            <a:r>
              <a:rPr lang="de-AT" sz="1800" b="0" dirty="0">
                <a:solidFill>
                  <a:schemeClr val="accent4">
                    <a:lumMod val="75000"/>
                  </a:schemeClr>
                </a:solidFill>
              </a:rPr>
              <a:t>, </a:t>
            </a:r>
            <a:r>
              <a:rPr lang="de-AT" sz="1800" b="0" dirty="0" err="1">
                <a:solidFill>
                  <a:schemeClr val="accent4">
                    <a:lumMod val="75000"/>
                  </a:schemeClr>
                </a:solidFill>
              </a:rPr>
              <a:t>health</a:t>
            </a:r>
            <a:r>
              <a:rPr lang="de-AT" sz="1800" b="0" dirty="0">
                <a:solidFill>
                  <a:schemeClr val="accent4">
                    <a:lumMod val="75000"/>
                  </a:schemeClr>
                </a:solidFill>
              </a:rPr>
              <a:t> </a:t>
            </a:r>
            <a:r>
              <a:rPr lang="de-AT" sz="1800" b="0" dirty="0" err="1">
                <a:solidFill>
                  <a:schemeClr val="accent4">
                    <a:lumMod val="75000"/>
                  </a:schemeClr>
                </a:solidFill>
              </a:rPr>
              <a:t>and</a:t>
            </a:r>
            <a:r>
              <a:rPr lang="de-AT" sz="1800" b="0" dirty="0">
                <a:solidFill>
                  <a:schemeClr val="accent4">
                    <a:lumMod val="75000"/>
                  </a:schemeClr>
                </a:solidFill>
              </a:rPr>
              <a:t> </a:t>
            </a:r>
            <a:r>
              <a:rPr lang="de-AT" sz="1800" b="0" dirty="0" err="1">
                <a:solidFill>
                  <a:schemeClr val="accent4">
                    <a:lumMod val="75000"/>
                  </a:schemeClr>
                </a:solidFill>
              </a:rPr>
              <a:t>social</a:t>
            </a:r>
            <a:r>
              <a:rPr lang="de-AT" sz="1800" b="0" dirty="0">
                <a:solidFill>
                  <a:schemeClr val="accent4">
                    <a:lumMod val="75000"/>
                  </a:schemeClr>
                </a:solidFill>
              </a:rPr>
              <a:t> </a:t>
            </a:r>
            <a:r>
              <a:rPr lang="de-AT" sz="1800" b="0" dirty="0" err="1">
                <a:solidFill>
                  <a:schemeClr val="accent4">
                    <a:lumMod val="75000"/>
                  </a:schemeClr>
                </a:solidFill>
              </a:rPr>
              <a:t>work</a:t>
            </a:r>
            <a:r>
              <a:rPr lang="de-AT" sz="1800" b="0" dirty="0">
                <a:solidFill>
                  <a:schemeClr val="accent4">
                    <a:lumMod val="75000"/>
                  </a:schemeClr>
                </a:solidFill>
              </a:rPr>
              <a:t> </a:t>
            </a:r>
            <a:r>
              <a:rPr lang="de-AT" sz="1800" b="0" dirty="0" err="1">
                <a:solidFill>
                  <a:schemeClr val="accent4">
                    <a:lumMod val="75000"/>
                  </a:schemeClr>
                </a:solidFill>
              </a:rPr>
              <a:t>and</a:t>
            </a:r>
            <a:r>
              <a:rPr lang="de-AT" sz="1800" b="0" dirty="0">
                <a:solidFill>
                  <a:schemeClr val="accent4">
                    <a:lumMod val="75000"/>
                  </a:schemeClr>
                </a:solidFill>
              </a:rPr>
              <a:t> </a:t>
            </a:r>
            <a:r>
              <a:rPr lang="de-AT" sz="1800" b="0" dirty="0" err="1">
                <a:solidFill>
                  <a:schemeClr val="accent4">
                    <a:lumMod val="75000"/>
                  </a:schemeClr>
                </a:solidFill>
              </a:rPr>
              <a:t>public</a:t>
            </a:r>
            <a:r>
              <a:rPr lang="de-AT" sz="1800" b="0" dirty="0">
                <a:solidFill>
                  <a:schemeClr val="accent4">
                    <a:lumMod val="75000"/>
                  </a:schemeClr>
                </a:solidFill>
              </a:rPr>
              <a:t> </a:t>
            </a:r>
            <a:r>
              <a:rPr lang="de-AT" sz="1800" b="0" dirty="0" err="1">
                <a:solidFill>
                  <a:schemeClr val="accent4">
                    <a:lumMod val="75000"/>
                  </a:schemeClr>
                </a:solidFill>
              </a:rPr>
              <a:t>administration</a:t>
            </a:r>
            <a:r>
              <a:rPr lang="de-AT" sz="1800" b="0" dirty="0">
                <a:solidFill>
                  <a:schemeClr val="accent4">
                    <a:lumMod val="75000"/>
                  </a:schemeClr>
                </a:solidFill>
              </a:rPr>
              <a:t> </a:t>
            </a:r>
          </a:p>
          <a:p>
            <a:pPr algn="just">
              <a:lnSpc>
                <a:spcPct val="80000"/>
              </a:lnSpc>
            </a:pPr>
            <a:r>
              <a:rPr lang="de-AT" sz="1800" b="0" dirty="0" err="1">
                <a:solidFill>
                  <a:schemeClr val="accent4">
                    <a:lumMod val="75000"/>
                  </a:schemeClr>
                </a:solidFill>
              </a:rPr>
              <a:t>Employment</a:t>
            </a:r>
            <a:r>
              <a:rPr lang="de-AT" sz="1800" b="0" dirty="0">
                <a:solidFill>
                  <a:schemeClr val="accent4">
                    <a:lumMod val="75000"/>
                  </a:schemeClr>
                </a:solidFill>
              </a:rPr>
              <a:t> in </a:t>
            </a:r>
            <a:r>
              <a:rPr lang="de-AT" sz="1800" dirty="0" err="1">
                <a:solidFill>
                  <a:schemeClr val="accent4">
                    <a:lumMod val="75000"/>
                  </a:schemeClr>
                </a:solidFill>
              </a:rPr>
              <a:t>manufacturing</a:t>
            </a:r>
            <a:r>
              <a:rPr lang="de-AT" sz="1800" dirty="0">
                <a:solidFill>
                  <a:schemeClr val="accent4">
                    <a:lumMod val="75000"/>
                  </a:schemeClr>
                </a:solidFill>
              </a:rPr>
              <a:t> </a:t>
            </a:r>
            <a:r>
              <a:rPr lang="de-AT" sz="1800" dirty="0" err="1">
                <a:solidFill>
                  <a:schemeClr val="accent4">
                    <a:lumMod val="75000"/>
                  </a:schemeClr>
                </a:solidFill>
              </a:rPr>
              <a:t>decreasing</a:t>
            </a:r>
            <a:endParaRPr lang="de-AT" sz="1800" dirty="0">
              <a:solidFill>
                <a:schemeClr val="accent4">
                  <a:lumMod val="75000"/>
                </a:schemeClr>
              </a:solidFill>
            </a:endParaRPr>
          </a:p>
          <a:p>
            <a:pPr algn="just">
              <a:lnSpc>
                <a:spcPct val="80000"/>
              </a:lnSpc>
            </a:pPr>
            <a:r>
              <a:rPr lang="de-AT" sz="1800" dirty="0" err="1">
                <a:solidFill>
                  <a:schemeClr val="accent4">
                    <a:lumMod val="75000"/>
                  </a:schemeClr>
                </a:solidFill>
              </a:rPr>
              <a:t>Female</a:t>
            </a:r>
            <a:r>
              <a:rPr lang="de-AT" sz="1800" dirty="0">
                <a:solidFill>
                  <a:schemeClr val="accent4">
                    <a:lumMod val="75000"/>
                  </a:schemeClr>
                </a:solidFill>
              </a:rPr>
              <a:t> </a:t>
            </a:r>
            <a:r>
              <a:rPr lang="de-AT" sz="1800" dirty="0" err="1">
                <a:solidFill>
                  <a:schemeClr val="accent4">
                    <a:lumMod val="75000"/>
                  </a:schemeClr>
                </a:solidFill>
              </a:rPr>
              <a:t>workforce</a:t>
            </a:r>
            <a:r>
              <a:rPr lang="de-AT" sz="1800" dirty="0">
                <a:solidFill>
                  <a:schemeClr val="accent4">
                    <a:lumMod val="75000"/>
                  </a:schemeClr>
                </a:solidFill>
              </a:rPr>
              <a:t> </a:t>
            </a:r>
            <a:r>
              <a:rPr lang="de-AT" sz="1800" dirty="0" err="1">
                <a:solidFill>
                  <a:schemeClr val="accent4">
                    <a:lumMod val="75000"/>
                  </a:schemeClr>
                </a:solidFill>
              </a:rPr>
              <a:t>is</a:t>
            </a:r>
            <a:r>
              <a:rPr lang="de-AT" sz="1800" dirty="0">
                <a:solidFill>
                  <a:schemeClr val="accent4">
                    <a:lumMod val="75000"/>
                  </a:schemeClr>
                </a:solidFill>
              </a:rPr>
              <a:t> </a:t>
            </a:r>
            <a:r>
              <a:rPr lang="de-AT" sz="1800" dirty="0" err="1">
                <a:solidFill>
                  <a:schemeClr val="accent4">
                    <a:lumMod val="75000"/>
                  </a:schemeClr>
                </a:solidFill>
              </a:rPr>
              <a:t>ageing</a:t>
            </a:r>
            <a:r>
              <a:rPr lang="de-AT" sz="1800" dirty="0">
                <a:solidFill>
                  <a:schemeClr val="accent4">
                    <a:lumMod val="75000"/>
                  </a:schemeClr>
                </a:solidFill>
              </a:rPr>
              <a:t> in </a:t>
            </a:r>
            <a:r>
              <a:rPr lang="de-AT" sz="1800" dirty="0" err="1">
                <a:solidFill>
                  <a:schemeClr val="accent4">
                    <a:lumMod val="75000"/>
                  </a:schemeClr>
                </a:solidFill>
              </a:rPr>
              <a:t>some</a:t>
            </a:r>
            <a:r>
              <a:rPr lang="de-AT" sz="1800" dirty="0">
                <a:solidFill>
                  <a:schemeClr val="accent4">
                    <a:lumMod val="75000"/>
                  </a:schemeClr>
                </a:solidFill>
              </a:rPr>
              <a:t> </a:t>
            </a:r>
            <a:r>
              <a:rPr lang="de-AT" sz="1800" dirty="0" err="1">
                <a:solidFill>
                  <a:schemeClr val="accent4">
                    <a:lumMod val="75000"/>
                  </a:schemeClr>
                </a:solidFill>
              </a:rPr>
              <a:t>sectors</a:t>
            </a:r>
            <a:r>
              <a:rPr lang="de-AT" sz="1800" b="0" dirty="0">
                <a:solidFill>
                  <a:schemeClr val="accent4">
                    <a:lumMod val="75000"/>
                  </a:schemeClr>
                </a:solidFill>
              </a:rPr>
              <a:t> – </a:t>
            </a:r>
            <a:r>
              <a:rPr lang="de-AT" sz="1800" b="0" dirty="0" err="1">
                <a:solidFill>
                  <a:schemeClr val="accent4">
                    <a:lumMod val="75000"/>
                  </a:schemeClr>
                </a:solidFill>
              </a:rPr>
              <a:t>manufacturing</a:t>
            </a:r>
            <a:r>
              <a:rPr lang="de-AT" sz="1800" b="0" dirty="0">
                <a:solidFill>
                  <a:schemeClr val="accent4">
                    <a:lumMod val="75000"/>
                  </a:schemeClr>
                </a:solidFill>
              </a:rPr>
              <a:t>, </a:t>
            </a:r>
            <a:r>
              <a:rPr lang="de-AT" sz="1800" b="0" dirty="0" err="1">
                <a:solidFill>
                  <a:schemeClr val="accent4">
                    <a:lumMod val="75000"/>
                  </a:schemeClr>
                </a:solidFill>
              </a:rPr>
              <a:t>agriculture</a:t>
            </a:r>
            <a:endParaRPr lang="de-AT" sz="1800" b="0" dirty="0">
              <a:solidFill>
                <a:schemeClr val="accent4">
                  <a:lumMod val="75000"/>
                </a:schemeClr>
              </a:solidFill>
            </a:endParaRPr>
          </a:p>
          <a:p>
            <a:pPr algn="just">
              <a:lnSpc>
                <a:spcPct val="80000"/>
              </a:lnSpc>
            </a:pPr>
            <a:r>
              <a:rPr lang="de-AT" sz="1800" b="0" dirty="0">
                <a:solidFill>
                  <a:schemeClr val="accent4">
                    <a:lumMod val="75000"/>
                  </a:schemeClr>
                </a:solidFill>
              </a:rPr>
              <a:t>Women </a:t>
            </a:r>
            <a:r>
              <a:rPr lang="de-AT" sz="1800" dirty="0" err="1">
                <a:solidFill>
                  <a:schemeClr val="accent4">
                    <a:lumMod val="75000"/>
                  </a:schemeClr>
                </a:solidFill>
              </a:rPr>
              <a:t>highly</a:t>
            </a:r>
            <a:r>
              <a:rPr lang="de-AT" sz="1800" dirty="0">
                <a:solidFill>
                  <a:schemeClr val="accent4">
                    <a:lumMod val="75000"/>
                  </a:schemeClr>
                </a:solidFill>
              </a:rPr>
              <a:t> </a:t>
            </a:r>
            <a:r>
              <a:rPr lang="de-AT" sz="1800" dirty="0" err="1">
                <a:solidFill>
                  <a:schemeClr val="accent4">
                    <a:lumMod val="75000"/>
                  </a:schemeClr>
                </a:solidFill>
              </a:rPr>
              <a:t>represented</a:t>
            </a:r>
            <a:r>
              <a:rPr lang="de-AT" sz="1800" dirty="0">
                <a:solidFill>
                  <a:schemeClr val="accent4">
                    <a:lumMod val="75000"/>
                  </a:schemeClr>
                </a:solidFill>
              </a:rPr>
              <a:t> in informal </a:t>
            </a:r>
            <a:r>
              <a:rPr lang="de-AT" sz="1800" dirty="0" err="1">
                <a:solidFill>
                  <a:schemeClr val="accent4">
                    <a:lumMod val="75000"/>
                  </a:schemeClr>
                </a:solidFill>
              </a:rPr>
              <a:t>work</a:t>
            </a:r>
            <a:r>
              <a:rPr lang="de-AT" sz="1800" b="0" dirty="0">
                <a:solidFill>
                  <a:schemeClr val="accent4">
                    <a:lumMod val="75000"/>
                  </a:schemeClr>
                </a:solidFill>
              </a:rPr>
              <a:t>, </a:t>
            </a:r>
            <a:r>
              <a:rPr lang="de-AT" sz="1800" b="0" dirty="0" err="1">
                <a:solidFill>
                  <a:schemeClr val="accent4">
                    <a:lumMod val="75000"/>
                  </a:schemeClr>
                </a:solidFill>
              </a:rPr>
              <a:t>home</a:t>
            </a:r>
            <a:r>
              <a:rPr lang="de-AT" sz="1800" b="0" dirty="0">
                <a:solidFill>
                  <a:schemeClr val="accent4">
                    <a:lumMod val="75000"/>
                  </a:schemeClr>
                </a:solidFill>
              </a:rPr>
              <a:t> </a:t>
            </a:r>
            <a:r>
              <a:rPr lang="de-AT" sz="1800" b="0" dirty="0" err="1">
                <a:solidFill>
                  <a:schemeClr val="accent4">
                    <a:lumMod val="75000"/>
                  </a:schemeClr>
                </a:solidFill>
              </a:rPr>
              <a:t>and</a:t>
            </a:r>
            <a:r>
              <a:rPr lang="de-AT" sz="1800" b="0" dirty="0">
                <a:solidFill>
                  <a:schemeClr val="accent4">
                    <a:lumMod val="75000"/>
                  </a:schemeClr>
                </a:solidFill>
              </a:rPr>
              <a:t> </a:t>
            </a:r>
            <a:r>
              <a:rPr lang="de-AT" sz="1800" b="0" dirty="0" err="1">
                <a:solidFill>
                  <a:schemeClr val="accent4">
                    <a:lumMod val="75000"/>
                  </a:schemeClr>
                </a:solidFill>
              </a:rPr>
              <a:t>domestic</a:t>
            </a:r>
            <a:r>
              <a:rPr lang="de-AT" sz="1800" b="0" dirty="0">
                <a:solidFill>
                  <a:schemeClr val="accent4">
                    <a:lumMod val="75000"/>
                  </a:schemeClr>
                </a:solidFill>
              </a:rPr>
              <a:t> </a:t>
            </a:r>
            <a:r>
              <a:rPr lang="de-AT" sz="1800" b="0" dirty="0" err="1">
                <a:solidFill>
                  <a:schemeClr val="accent4">
                    <a:lumMod val="75000"/>
                  </a:schemeClr>
                </a:solidFill>
              </a:rPr>
              <a:t>services</a:t>
            </a:r>
            <a:endParaRPr lang="de-AT" sz="1800" b="0" dirty="0">
              <a:solidFill>
                <a:schemeClr val="accent4">
                  <a:lumMod val="75000"/>
                </a:schemeClr>
              </a:solidFill>
            </a:endParaRPr>
          </a:p>
          <a:p>
            <a:pPr>
              <a:lnSpc>
                <a:spcPct val="80000"/>
              </a:lnSpc>
            </a:pPr>
            <a:endParaRPr lang="de-AT" sz="1800" b="0" dirty="0">
              <a:solidFill>
                <a:schemeClr val="accent4">
                  <a:lumMod val="75000"/>
                </a:schemeClr>
              </a:solidFill>
            </a:endParaRPr>
          </a:p>
          <a:p>
            <a:pPr>
              <a:lnSpc>
                <a:spcPct val="80000"/>
              </a:lnSpc>
            </a:pPr>
            <a:endParaRPr lang="de-AT" sz="1800" b="0" dirty="0">
              <a:solidFill>
                <a:schemeClr val="accent4">
                  <a:lumMod val="75000"/>
                </a:schemeClr>
              </a:solidFill>
            </a:endParaRPr>
          </a:p>
          <a:p>
            <a:pPr>
              <a:lnSpc>
                <a:spcPct val="80000"/>
              </a:lnSpc>
            </a:pPr>
            <a:endParaRPr lang="de-AT" sz="1400" b="0" dirty="0">
              <a:solidFill>
                <a:schemeClr val="accent4">
                  <a:lumMod val="75000"/>
                </a:schemeClr>
              </a:solidFill>
            </a:endParaRPr>
          </a:p>
        </p:txBody>
      </p:sp>
      <p:sp>
        <p:nvSpPr>
          <p:cNvPr id="63493" name="Rectangle 5"/>
          <p:cNvSpPr>
            <a:spLocks noGrp="1" noChangeArrowheads="1"/>
          </p:cNvSpPr>
          <p:nvPr>
            <p:ph type="body" sz="half" idx="2"/>
          </p:nvPr>
        </p:nvSpPr>
        <p:spPr>
          <a:xfrm>
            <a:off x="4644008" y="1125538"/>
            <a:ext cx="4280917" cy="5903912"/>
          </a:xfrm>
        </p:spPr>
        <p:txBody>
          <a:bodyPr/>
          <a:lstStyle/>
          <a:p>
            <a:pPr algn="ctr">
              <a:lnSpc>
                <a:spcPct val="80000"/>
              </a:lnSpc>
              <a:buClr>
                <a:schemeClr val="accent2"/>
              </a:buClr>
              <a:buFont typeface="Wingdings" pitchFamily="2" charset="2"/>
              <a:buNone/>
            </a:pPr>
            <a:r>
              <a:rPr lang="en-GB" sz="2000" u="sng" dirty="0">
                <a:solidFill>
                  <a:srgbClr val="00529F"/>
                </a:solidFill>
              </a:rPr>
              <a:t>OSH implications</a:t>
            </a:r>
          </a:p>
          <a:p>
            <a:pPr algn="just">
              <a:lnSpc>
                <a:spcPct val="80000"/>
              </a:lnSpc>
              <a:buClr>
                <a:schemeClr val="accent2"/>
              </a:buClr>
            </a:pPr>
            <a:r>
              <a:rPr lang="de-AT" sz="1800" b="0" dirty="0">
                <a:solidFill>
                  <a:srgbClr val="00529F"/>
                </a:solidFill>
              </a:rPr>
              <a:t>Different </a:t>
            </a:r>
            <a:r>
              <a:rPr lang="de-AT" sz="1800" b="0" dirty="0" err="1">
                <a:solidFill>
                  <a:srgbClr val="00529F"/>
                </a:solidFill>
              </a:rPr>
              <a:t>risks</a:t>
            </a:r>
            <a:r>
              <a:rPr lang="de-AT" sz="1800" b="0" dirty="0">
                <a:solidFill>
                  <a:srgbClr val="00529F"/>
                </a:solidFill>
              </a:rPr>
              <a:t> </a:t>
            </a:r>
            <a:r>
              <a:rPr lang="de-AT" sz="1800" b="0" dirty="0" err="1">
                <a:solidFill>
                  <a:srgbClr val="00529F"/>
                </a:solidFill>
              </a:rPr>
              <a:t>for</a:t>
            </a:r>
            <a:r>
              <a:rPr lang="de-AT" sz="1800" b="0" dirty="0">
                <a:solidFill>
                  <a:srgbClr val="00529F"/>
                </a:solidFill>
              </a:rPr>
              <a:t> </a:t>
            </a:r>
            <a:r>
              <a:rPr lang="de-AT" sz="1800" b="0" dirty="0" err="1">
                <a:solidFill>
                  <a:srgbClr val="00529F"/>
                </a:solidFill>
              </a:rPr>
              <a:t>men</a:t>
            </a:r>
            <a:r>
              <a:rPr lang="de-AT" sz="1800" b="0" dirty="0">
                <a:solidFill>
                  <a:srgbClr val="00529F"/>
                </a:solidFill>
              </a:rPr>
              <a:t> </a:t>
            </a:r>
            <a:r>
              <a:rPr lang="de-AT" sz="1800" b="0" dirty="0" err="1">
                <a:solidFill>
                  <a:srgbClr val="00529F"/>
                </a:solidFill>
              </a:rPr>
              <a:t>and</a:t>
            </a:r>
            <a:r>
              <a:rPr lang="de-AT" sz="1800" b="0" dirty="0">
                <a:solidFill>
                  <a:srgbClr val="00529F"/>
                </a:solidFill>
              </a:rPr>
              <a:t> </a:t>
            </a:r>
            <a:r>
              <a:rPr lang="de-AT" sz="1800" b="0" dirty="0" err="1">
                <a:solidFill>
                  <a:srgbClr val="00529F"/>
                </a:solidFill>
              </a:rPr>
              <a:t>women</a:t>
            </a:r>
            <a:r>
              <a:rPr lang="de-AT" sz="1800" b="0" dirty="0">
                <a:solidFill>
                  <a:srgbClr val="00529F"/>
                </a:solidFill>
              </a:rPr>
              <a:t> </a:t>
            </a:r>
            <a:r>
              <a:rPr lang="de-AT" sz="1800" b="0" dirty="0">
                <a:solidFill>
                  <a:srgbClr val="00529F"/>
                </a:solidFill>
                <a:latin typeface="Arial"/>
              </a:rPr>
              <a:t>–</a:t>
            </a:r>
            <a:r>
              <a:rPr lang="de-AT" sz="1800" b="0" dirty="0">
                <a:solidFill>
                  <a:srgbClr val="00529F"/>
                </a:solidFill>
              </a:rPr>
              <a:t> </a:t>
            </a:r>
            <a:r>
              <a:rPr lang="de-AT" sz="1800" b="0" dirty="0" err="1">
                <a:solidFill>
                  <a:srgbClr val="00529F"/>
                </a:solidFill>
              </a:rPr>
              <a:t>prolonged</a:t>
            </a:r>
            <a:r>
              <a:rPr lang="de-AT" sz="1800" b="0" dirty="0">
                <a:solidFill>
                  <a:srgbClr val="00529F"/>
                </a:solidFill>
              </a:rPr>
              <a:t> </a:t>
            </a:r>
            <a:r>
              <a:rPr lang="de-AT" sz="1800" dirty="0" err="1">
                <a:solidFill>
                  <a:srgbClr val="00529F"/>
                </a:solidFill>
              </a:rPr>
              <a:t>sitting</a:t>
            </a:r>
            <a:r>
              <a:rPr lang="de-AT" sz="1800" dirty="0">
                <a:solidFill>
                  <a:srgbClr val="00529F"/>
                </a:solidFill>
              </a:rPr>
              <a:t> </a:t>
            </a:r>
            <a:r>
              <a:rPr lang="de-AT" sz="1800" dirty="0" err="1">
                <a:solidFill>
                  <a:srgbClr val="00529F"/>
                </a:solidFill>
              </a:rPr>
              <a:t>and</a:t>
            </a:r>
            <a:r>
              <a:rPr lang="de-AT" sz="1800" dirty="0">
                <a:solidFill>
                  <a:srgbClr val="00529F"/>
                </a:solidFill>
              </a:rPr>
              <a:t> </a:t>
            </a:r>
            <a:r>
              <a:rPr lang="de-AT" sz="1800" dirty="0" err="1">
                <a:solidFill>
                  <a:srgbClr val="00529F"/>
                </a:solidFill>
              </a:rPr>
              <a:t>standing</a:t>
            </a:r>
            <a:r>
              <a:rPr lang="de-AT" sz="1800" dirty="0">
                <a:solidFill>
                  <a:srgbClr val="00529F"/>
                </a:solidFill>
              </a:rPr>
              <a:t>, </a:t>
            </a:r>
            <a:r>
              <a:rPr lang="de-AT" sz="1800" dirty="0" err="1">
                <a:solidFill>
                  <a:srgbClr val="00529F"/>
                </a:solidFill>
              </a:rPr>
              <a:t>static</a:t>
            </a:r>
            <a:r>
              <a:rPr lang="de-AT" sz="1800" dirty="0">
                <a:solidFill>
                  <a:srgbClr val="00529F"/>
                </a:solidFill>
              </a:rPr>
              <a:t> </a:t>
            </a:r>
            <a:r>
              <a:rPr lang="de-AT" sz="1800" dirty="0" err="1">
                <a:solidFill>
                  <a:srgbClr val="00529F"/>
                </a:solidFill>
              </a:rPr>
              <a:t>work</a:t>
            </a:r>
            <a:r>
              <a:rPr lang="de-AT" sz="1800" b="0" dirty="0">
                <a:solidFill>
                  <a:srgbClr val="00529F"/>
                </a:solidFill>
              </a:rPr>
              <a:t> </a:t>
            </a:r>
            <a:r>
              <a:rPr lang="de-AT" sz="1800" b="0" dirty="0" err="1">
                <a:solidFill>
                  <a:srgbClr val="00529F"/>
                </a:solidFill>
              </a:rPr>
              <a:t>significant</a:t>
            </a:r>
            <a:r>
              <a:rPr lang="de-AT" sz="1800" b="0" dirty="0">
                <a:solidFill>
                  <a:srgbClr val="00529F"/>
                </a:solidFill>
              </a:rPr>
              <a:t> </a:t>
            </a:r>
            <a:r>
              <a:rPr lang="de-AT" sz="1800" b="0" dirty="0" err="1">
                <a:solidFill>
                  <a:srgbClr val="00529F"/>
                </a:solidFill>
              </a:rPr>
              <a:t>for</a:t>
            </a:r>
            <a:r>
              <a:rPr lang="de-AT" sz="1800" b="0" dirty="0">
                <a:solidFill>
                  <a:srgbClr val="00529F"/>
                </a:solidFill>
              </a:rPr>
              <a:t> </a:t>
            </a:r>
            <a:r>
              <a:rPr lang="de-AT" sz="1800" b="0" dirty="0" err="1">
                <a:solidFill>
                  <a:srgbClr val="00529F"/>
                </a:solidFill>
              </a:rPr>
              <a:t>women</a:t>
            </a:r>
            <a:endParaRPr lang="de-AT" sz="1800" b="0" dirty="0">
              <a:solidFill>
                <a:srgbClr val="00529F"/>
              </a:solidFill>
            </a:endParaRPr>
          </a:p>
          <a:p>
            <a:pPr algn="just">
              <a:lnSpc>
                <a:spcPct val="80000"/>
              </a:lnSpc>
              <a:buClr>
                <a:schemeClr val="accent2"/>
              </a:buClr>
            </a:pPr>
            <a:r>
              <a:rPr lang="de-AT" sz="1800" b="0" dirty="0">
                <a:solidFill>
                  <a:srgbClr val="00529F"/>
                </a:solidFill>
              </a:rPr>
              <a:t>More </a:t>
            </a:r>
            <a:r>
              <a:rPr lang="de-AT" sz="1800" b="0" dirty="0" err="1">
                <a:solidFill>
                  <a:srgbClr val="00529F"/>
                </a:solidFill>
              </a:rPr>
              <a:t>client</a:t>
            </a:r>
            <a:r>
              <a:rPr lang="de-AT" sz="1800" b="0" dirty="0">
                <a:solidFill>
                  <a:srgbClr val="00529F"/>
                </a:solidFill>
              </a:rPr>
              <a:t> </a:t>
            </a:r>
            <a:r>
              <a:rPr lang="de-AT" sz="1800" b="0" dirty="0" err="1">
                <a:solidFill>
                  <a:srgbClr val="00529F"/>
                </a:solidFill>
              </a:rPr>
              <a:t>contact</a:t>
            </a:r>
            <a:r>
              <a:rPr lang="de-AT" sz="1800" b="0" dirty="0">
                <a:solidFill>
                  <a:srgbClr val="00529F"/>
                </a:solidFill>
              </a:rPr>
              <a:t> </a:t>
            </a:r>
            <a:r>
              <a:rPr lang="de-AT" sz="1800" b="0" dirty="0">
                <a:solidFill>
                  <a:srgbClr val="00529F"/>
                </a:solidFill>
                <a:latin typeface="Arial"/>
              </a:rPr>
              <a:t>–</a:t>
            </a:r>
            <a:r>
              <a:rPr lang="de-AT" sz="1800" b="0" dirty="0">
                <a:solidFill>
                  <a:srgbClr val="00529F"/>
                </a:solidFill>
              </a:rPr>
              <a:t> </a:t>
            </a:r>
            <a:r>
              <a:rPr lang="de-AT" sz="1800" b="0" dirty="0" err="1">
                <a:solidFill>
                  <a:srgbClr val="00529F"/>
                </a:solidFill>
              </a:rPr>
              <a:t>more</a:t>
            </a:r>
            <a:r>
              <a:rPr lang="de-AT" sz="1800" b="0" dirty="0">
                <a:solidFill>
                  <a:srgbClr val="00529F"/>
                </a:solidFill>
              </a:rPr>
              <a:t> </a:t>
            </a:r>
            <a:r>
              <a:rPr lang="de-AT" sz="1800" dirty="0" err="1">
                <a:solidFill>
                  <a:srgbClr val="00529F"/>
                </a:solidFill>
              </a:rPr>
              <a:t>harassment</a:t>
            </a:r>
            <a:r>
              <a:rPr lang="de-AT" sz="1800" dirty="0">
                <a:solidFill>
                  <a:srgbClr val="00529F"/>
                </a:solidFill>
              </a:rPr>
              <a:t> </a:t>
            </a:r>
            <a:r>
              <a:rPr lang="de-AT" sz="1800" dirty="0" err="1">
                <a:solidFill>
                  <a:srgbClr val="00529F"/>
                </a:solidFill>
              </a:rPr>
              <a:t>and</a:t>
            </a:r>
            <a:r>
              <a:rPr lang="de-AT" sz="1800" dirty="0">
                <a:solidFill>
                  <a:srgbClr val="00529F"/>
                </a:solidFill>
              </a:rPr>
              <a:t> </a:t>
            </a:r>
            <a:r>
              <a:rPr lang="de-AT" sz="1800" dirty="0" err="1">
                <a:solidFill>
                  <a:srgbClr val="00529F"/>
                </a:solidFill>
              </a:rPr>
              <a:t>violence</a:t>
            </a:r>
            <a:endParaRPr lang="de-AT" sz="1800" dirty="0">
              <a:solidFill>
                <a:srgbClr val="00529F"/>
              </a:solidFill>
            </a:endParaRPr>
          </a:p>
          <a:p>
            <a:pPr algn="just">
              <a:lnSpc>
                <a:spcPct val="80000"/>
              </a:lnSpc>
              <a:buClr>
                <a:schemeClr val="accent2"/>
              </a:buClr>
            </a:pPr>
            <a:r>
              <a:rPr lang="de-AT" sz="1800" dirty="0">
                <a:solidFill>
                  <a:srgbClr val="00529F"/>
                </a:solidFill>
              </a:rPr>
              <a:t>Different </a:t>
            </a:r>
            <a:r>
              <a:rPr lang="de-AT" sz="1800" dirty="0" err="1">
                <a:solidFill>
                  <a:srgbClr val="00529F"/>
                </a:solidFill>
              </a:rPr>
              <a:t>risks</a:t>
            </a:r>
            <a:r>
              <a:rPr lang="de-AT" sz="1800" dirty="0">
                <a:solidFill>
                  <a:srgbClr val="00529F"/>
                </a:solidFill>
              </a:rPr>
              <a:t> </a:t>
            </a:r>
            <a:r>
              <a:rPr lang="de-AT" sz="1800" dirty="0" err="1">
                <a:solidFill>
                  <a:srgbClr val="00529F"/>
                </a:solidFill>
              </a:rPr>
              <a:t>for</a:t>
            </a:r>
            <a:r>
              <a:rPr lang="de-AT" sz="1800" dirty="0">
                <a:solidFill>
                  <a:srgbClr val="00529F"/>
                </a:solidFill>
              </a:rPr>
              <a:t> different </a:t>
            </a:r>
            <a:r>
              <a:rPr lang="de-AT" sz="1800" dirty="0" err="1">
                <a:solidFill>
                  <a:srgbClr val="00529F"/>
                </a:solidFill>
              </a:rPr>
              <a:t>age</a:t>
            </a:r>
            <a:r>
              <a:rPr lang="de-AT" sz="1800" dirty="0">
                <a:solidFill>
                  <a:srgbClr val="00529F"/>
                </a:solidFill>
              </a:rPr>
              <a:t> </a:t>
            </a:r>
            <a:r>
              <a:rPr lang="de-AT" sz="1800" dirty="0" err="1">
                <a:solidFill>
                  <a:srgbClr val="00529F"/>
                </a:solidFill>
              </a:rPr>
              <a:t>groups</a:t>
            </a:r>
            <a:r>
              <a:rPr lang="de-AT" sz="1800" b="0" dirty="0">
                <a:solidFill>
                  <a:srgbClr val="00529F"/>
                </a:solidFill>
              </a:rPr>
              <a:t> </a:t>
            </a:r>
            <a:r>
              <a:rPr lang="de-AT" sz="1800" b="0" dirty="0">
                <a:solidFill>
                  <a:srgbClr val="00529F"/>
                </a:solidFill>
                <a:latin typeface="Arial"/>
              </a:rPr>
              <a:t>–</a:t>
            </a:r>
            <a:r>
              <a:rPr lang="de-AT" sz="1800" b="0" dirty="0">
                <a:solidFill>
                  <a:srgbClr val="00529F"/>
                </a:solidFill>
              </a:rPr>
              <a:t> </a:t>
            </a:r>
            <a:r>
              <a:rPr lang="de-AT" sz="1800" b="0" dirty="0" err="1">
                <a:solidFill>
                  <a:srgbClr val="00529F"/>
                </a:solidFill>
              </a:rPr>
              <a:t>prevention</a:t>
            </a:r>
            <a:r>
              <a:rPr lang="de-AT" sz="1800" b="0" dirty="0">
                <a:solidFill>
                  <a:srgbClr val="00529F"/>
                </a:solidFill>
              </a:rPr>
              <a:t> </a:t>
            </a:r>
            <a:r>
              <a:rPr lang="de-AT" sz="1800" b="0" dirty="0" err="1">
                <a:solidFill>
                  <a:srgbClr val="00529F"/>
                </a:solidFill>
              </a:rPr>
              <a:t>should</a:t>
            </a:r>
            <a:r>
              <a:rPr lang="de-AT" sz="1800" b="0" dirty="0">
                <a:solidFill>
                  <a:srgbClr val="00529F"/>
                </a:solidFill>
              </a:rPr>
              <a:t> </a:t>
            </a:r>
            <a:r>
              <a:rPr lang="de-AT" sz="1800" b="0" dirty="0" err="1">
                <a:solidFill>
                  <a:srgbClr val="00529F"/>
                </a:solidFill>
              </a:rPr>
              <a:t>be</a:t>
            </a:r>
            <a:r>
              <a:rPr lang="de-AT" sz="1800" b="0" dirty="0">
                <a:solidFill>
                  <a:srgbClr val="00529F"/>
                </a:solidFill>
              </a:rPr>
              <a:t> </a:t>
            </a:r>
            <a:r>
              <a:rPr lang="de-AT" sz="1800" b="0" dirty="0" err="1">
                <a:solidFill>
                  <a:srgbClr val="00529F"/>
                </a:solidFill>
              </a:rPr>
              <a:t>tailored</a:t>
            </a:r>
            <a:endParaRPr lang="de-AT" sz="1800" b="0" dirty="0">
              <a:solidFill>
                <a:srgbClr val="00529F"/>
              </a:solidFill>
            </a:endParaRPr>
          </a:p>
          <a:p>
            <a:pPr algn="just">
              <a:lnSpc>
                <a:spcPct val="80000"/>
              </a:lnSpc>
              <a:buClr>
                <a:schemeClr val="accent2"/>
              </a:buClr>
            </a:pPr>
            <a:r>
              <a:rPr lang="de-AT" sz="1800" b="0" dirty="0" err="1">
                <a:solidFill>
                  <a:srgbClr val="00529F"/>
                </a:solidFill>
              </a:rPr>
              <a:t>Occupational</a:t>
            </a:r>
            <a:r>
              <a:rPr lang="de-AT" sz="1800" b="0" dirty="0">
                <a:solidFill>
                  <a:srgbClr val="00529F"/>
                </a:solidFill>
              </a:rPr>
              <a:t> </a:t>
            </a:r>
            <a:r>
              <a:rPr lang="de-AT" sz="1800" dirty="0" err="1">
                <a:solidFill>
                  <a:srgbClr val="00529F"/>
                </a:solidFill>
              </a:rPr>
              <a:t>accident</a:t>
            </a:r>
            <a:r>
              <a:rPr lang="de-AT" sz="1800" dirty="0">
                <a:solidFill>
                  <a:srgbClr val="00529F"/>
                </a:solidFill>
              </a:rPr>
              <a:t> </a:t>
            </a:r>
            <a:r>
              <a:rPr lang="de-AT" sz="1800" dirty="0" err="1">
                <a:solidFill>
                  <a:srgbClr val="00529F"/>
                </a:solidFill>
              </a:rPr>
              <a:t>rates</a:t>
            </a:r>
            <a:r>
              <a:rPr lang="de-AT" sz="1800" dirty="0">
                <a:solidFill>
                  <a:srgbClr val="00529F"/>
                </a:solidFill>
              </a:rPr>
              <a:t> </a:t>
            </a:r>
            <a:r>
              <a:rPr lang="de-AT" sz="1800" dirty="0" err="1">
                <a:solidFill>
                  <a:srgbClr val="00529F"/>
                </a:solidFill>
              </a:rPr>
              <a:t>stagnating</a:t>
            </a:r>
            <a:r>
              <a:rPr lang="de-AT" sz="1800" b="0" dirty="0">
                <a:solidFill>
                  <a:srgbClr val="00529F"/>
                </a:solidFill>
              </a:rPr>
              <a:t> in </a:t>
            </a:r>
            <a:r>
              <a:rPr lang="de-AT" sz="1800" b="0" dirty="0" err="1">
                <a:solidFill>
                  <a:srgbClr val="00529F"/>
                </a:solidFill>
              </a:rPr>
              <a:t>some</a:t>
            </a:r>
            <a:r>
              <a:rPr lang="de-AT" sz="1800" b="0" dirty="0">
                <a:solidFill>
                  <a:srgbClr val="00529F"/>
                </a:solidFill>
              </a:rPr>
              <a:t> </a:t>
            </a:r>
            <a:r>
              <a:rPr lang="de-AT" sz="1800" b="0" dirty="0" err="1">
                <a:solidFill>
                  <a:srgbClr val="00529F"/>
                </a:solidFill>
              </a:rPr>
              <a:t>sectors</a:t>
            </a:r>
            <a:r>
              <a:rPr lang="de-AT" sz="1800" b="0" dirty="0">
                <a:solidFill>
                  <a:srgbClr val="00529F"/>
                </a:solidFill>
              </a:rPr>
              <a:t>, not </a:t>
            </a:r>
            <a:r>
              <a:rPr lang="de-AT" sz="1800" b="0" dirty="0" err="1">
                <a:solidFill>
                  <a:srgbClr val="00529F"/>
                </a:solidFill>
              </a:rPr>
              <a:t>recorded</a:t>
            </a:r>
            <a:r>
              <a:rPr lang="de-AT" sz="1800" b="0" dirty="0">
                <a:solidFill>
                  <a:srgbClr val="00529F"/>
                </a:solidFill>
              </a:rPr>
              <a:t> </a:t>
            </a:r>
            <a:r>
              <a:rPr lang="de-AT" sz="1800" b="0" dirty="0" err="1">
                <a:solidFill>
                  <a:srgbClr val="00529F"/>
                </a:solidFill>
              </a:rPr>
              <a:t>for</a:t>
            </a:r>
            <a:r>
              <a:rPr lang="de-AT" sz="1800" b="0" dirty="0">
                <a:solidFill>
                  <a:srgbClr val="00529F"/>
                </a:solidFill>
              </a:rPr>
              <a:t> </a:t>
            </a:r>
            <a:r>
              <a:rPr lang="de-AT" sz="1800" b="0" dirty="0" err="1">
                <a:solidFill>
                  <a:srgbClr val="00529F"/>
                </a:solidFill>
              </a:rPr>
              <a:t>education</a:t>
            </a:r>
            <a:r>
              <a:rPr lang="de-AT" sz="1800" b="0" dirty="0">
                <a:solidFill>
                  <a:srgbClr val="00529F"/>
                </a:solidFill>
              </a:rPr>
              <a:t>, </a:t>
            </a:r>
            <a:r>
              <a:rPr lang="de-AT" sz="1800" b="0" dirty="0" err="1">
                <a:solidFill>
                  <a:srgbClr val="00529F"/>
                </a:solidFill>
              </a:rPr>
              <a:t>health</a:t>
            </a:r>
            <a:r>
              <a:rPr lang="de-AT" sz="1800" b="0" dirty="0">
                <a:solidFill>
                  <a:srgbClr val="00529F"/>
                </a:solidFill>
              </a:rPr>
              <a:t> </a:t>
            </a:r>
            <a:r>
              <a:rPr lang="de-AT" sz="1800" b="0" dirty="0" err="1">
                <a:solidFill>
                  <a:srgbClr val="00529F"/>
                </a:solidFill>
              </a:rPr>
              <a:t>care</a:t>
            </a:r>
            <a:r>
              <a:rPr lang="de-AT" sz="1800" b="0" dirty="0">
                <a:solidFill>
                  <a:srgbClr val="00529F"/>
                </a:solidFill>
              </a:rPr>
              <a:t> </a:t>
            </a:r>
            <a:r>
              <a:rPr lang="de-AT" sz="1800" b="0" dirty="0" err="1">
                <a:solidFill>
                  <a:srgbClr val="00529F"/>
                </a:solidFill>
              </a:rPr>
              <a:t>and</a:t>
            </a:r>
            <a:r>
              <a:rPr lang="de-AT" sz="1800" b="0" dirty="0">
                <a:solidFill>
                  <a:srgbClr val="00529F"/>
                </a:solidFill>
              </a:rPr>
              <a:t> </a:t>
            </a:r>
            <a:r>
              <a:rPr lang="de-AT" sz="1800" b="0" dirty="0" err="1">
                <a:solidFill>
                  <a:srgbClr val="00529F"/>
                </a:solidFill>
              </a:rPr>
              <a:t>sectors</a:t>
            </a:r>
            <a:r>
              <a:rPr lang="de-AT" sz="1800" b="0" dirty="0">
                <a:solidFill>
                  <a:srgbClr val="00529F"/>
                </a:solidFill>
              </a:rPr>
              <a:t> </a:t>
            </a:r>
            <a:r>
              <a:rPr lang="de-AT" sz="1800" b="0" dirty="0" err="1">
                <a:solidFill>
                  <a:srgbClr val="00529F"/>
                </a:solidFill>
              </a:rPr>
              <a:t>with</a:t>
            </a:r>
            <a:r>
              <a:rPr lang="de-AT" sz="1800" b="0" dirty="0">
                <a:solidFill>
                  <a:srgbClr val="00529F"/>
                </a:solidFill>
              </a:rPr>
              <a:t> high </a:t>
            </a:r>
            <a:r>
              <a:rPr lang="de-AT" sz="1800" b="0" dirty="0" err="1">
                <a:solidFill>
                  <a:srgbClr val="00529F"/>
                </a:solidFill>
              </a:rPr>
              <a:t>rates</a:t>
            </a:r>
            <a:r>
              <a:rPr lang="de-AT" sz="1800" b="0" dirty="0">
                <a:solidFill>
                  <a:srgbClr val="00529F"/>
                </a:solidFill>
              </a:rPr>
              <a:t> </a:t>
            </a:r>
            <a:r>
              <a:rPr lang="de-AT" sz="1800" b="0" dirty="0" err="1">
                <a:solidFill>
                  <a:srgbClr val="00529F"/>
                </a:solidFill>
              </a:rPr>
              <a:t>of</a:t>
            </a:r>
            <a:r>
              <a:rPr lang="de-AT" sz="1800" b="0" dirty="0">
                <a:solidFill>
                  <a:srgbClr val="00529F"/>
                </a:solidFill>
              </a:rPr>
              <a:t> informal </a:t>
            </a:r>
            <a:r>
              <a:rPr lang="de-AT" sz="1800" b="0" dirty="0" err="1">
                <a:solidFill>
                  <a:srgbClr val="00529F"/>
                </a:solidFill>
              </a:rPr>
              <a:t>work</a:t>
            </a:r>
            <a:r>
              <a:rPr lang="de-AT" sz="1800" b="0" dirty="0">
                <a:solidFill>
                  <a:srgbClr val="00529F"/>
                </a:solidFill>
              </a:rPr>
              <a:t>, e.g. </a:t>
            </a:r>
            <a:r>
              <a:rPr lang="de-AT" sz="1800" b="0" dirty="0" err="1">
                <a:solidFill>
                  <a:srgbClr val="00529F"/>
                </a:solidFill>
              </a:rPr>
              <a:t>agriculture</a:t>
            </a:r>
            <a:endParaRPr lang="de-AT" sz="1800" b="0" dirty="0">
              <a:solidFill>
                <a:srgbClr val="00529F"/>
              </a:solidFill>
            </a:endParaRPr>
          </a:p>
          <a:p>
            <a:pPr algn="just">
              <a:lnSpc>
                <a:spcPct val="80000"/>
              </a:lnSpc>
              <a:buClr>
                <a:schemeClr val="accent2"/>
              </a:buClr>
            </a:pPr>
            <a:r>
              <a:rPr lang="de-AT" sz="1800" dirty="0" err="1">
                <a:solidFill>
                  <a:srgbClr val="00529F"/>
                </a:solidFill>
              </a:rPr>
              <a:t>Older</a:t>
            </a:r>
            <a:r>
              <a:rPr lang="de-AT" sz="1800" dirty="0">
                <a:solidFill>
                  <a:srgbClr val="00529F"/>
                </a:solidFill>
              </a:rPr>
              <a:t> </a:t>
            </a:r>
            <a:r>
              <a:rPr lang="de-AT" sz="1800" dirty="0" err="1">
                <a:solidFill>
                  <a:srgbClr val="00529F"/>
                </a:solidFill>
              </a:rPr>
              <a:t>women</a:t>
            </a:r>
            <a:r>
              <a:rPr lang="de-AT" sz="1800" dirty="0">
                <a:solidFill>
                  <a:srgbClr val="00529F"/>
                </a:solidFill>
              </a:rPr>
              <a:t> </a:t>
            </a:r>
            <a:r>
              <a:rPr lang="de-AT" sz="1800" dirty="0" err="1">
                <a:solidFill>
                  <a:srgbClr val="00529F"/>
                </a:solidFill>
              </a:rPr>
              <a:t>exposed</a:t>
            </a:r>
            <a:r>
              <a:rPr lang="de-AT" sz="1800" dirty="0">
                <a:solidFill>
                  <a:srgbClr val="00529F"/>
                </a:solidFill>
              </a:rPr>
              <a:t> </a:t>
            </a:r>
            <a:r>
              <a:rPr lang="de-AT" sz="1800" dirty="0" err="1">
                <a:solidFill>
                  <a:srgbClr val="00529F"/>
                </a:solidFill>
              </a:rPr>
              <a:t>to</a:t>
            </a:r>
            <a:r>
              <a:rPr lang="de-AT" sz="1800" dirty="0">
                <a:solidFill>
                  <a:srgbClr val="00529F"/>
                </a:solidFill>
              </a:rPr>
              <a:t> heavy </a:t>
            </a:r>
            <a:r>
              <a:rPr lang="de-AT" sz="1800" dirty="0" err="1">
                <a:solidFill>
                  <a:srgbClr val="00529F"/>
                </a:solidFill>
              </a:rPr>
              <a:t>work</a:t>
            </a:r>
            <a:endParaRPr lang="de-AT" sz="1800" dirty="0">
              <a:solidFill>
                <a:srgbClr val="00529F"/>
              </a:solidFill>
            </a:endParaRPr>
          </a:p>
          <a:p>
            <a:pPr algn="just">
              <a:lnSpc>
                <a:spcPct val="80000"/>
              </a:lnSpc>
              <a:buClr>
                <a:schemeClr val="accent2"/>
              </a:buClr>
            </a:pPr>
            <a:r>
              <a:rPr lang="de-AT" sz="1800" dirty="0" err="1">
                <a:solidFill>
                  <a:srgbClr val="00529F"/>
                </a:solidFill>
              </a:rPr>
              <a:t>Less</a:t>
            </a:r>
            <a:r>
              <a:rPr lang="de-AT" sz="1800" dirty="0">
                <a:solidFill>
                  <a:srgbClr val="00529F"/>
                </a:solidFill>
              </a:rPr>
              <a:t> </a:t>
            </a:r>
            <a:r>
              <a:rPr lang="de-AT" sz="1800" dirty="0" err="1">
                <a:solidFill>
                  <a:srgbClr val="00529F"/>
                </a:solidFill>
              </a:rPr>
              <a:t>access</a:t>
            </a:r>
            <a:r>
              <a:rPr lang="de-AT" sz="1800" dirty="0">
                <a:solidFill>
                  <a:srgbClr val="00529F"/>
                </a:solidFill>
              </a:rPr>
              <a:t> </a:t>
            </a:r>
            <a:r>
              <a:rPr lang="de-AT" sz="1800" dirty="0" err="1">
                <a:solidFill>
                  <a:srgbClr val="00529F"/>
                </a:solidFill>
              </a:rPr>
              <a:t>to</a:t>
            </a:r>
            <a:r>
              <a:rPr lang="de-AT" sz="1800" dirty="0">
                <a:solidFill>
                  <a:srgbClr val="00529F"/>
                </a:solidFill>
              </a:rPr>
              <a:t> </a:t>
            </a:r>
            <a:r>
              <a:rPr lang="de-AT" sz="1800" dirty="0" err="1">
                <a:solidFill>
                  <a:srgbClr val="00529F"/>
                </a:solidFill>
              </a:rPr>
              <a:t>training</a:t>
            </a:r>
            <a:r>
              <a:rPr lang="de-AT" sz="1800" b="0" dirty="0">
                <a:solidFill>
                  <a:srgbClr val="00529F"/>
                </a:solidFill>
              </a:rPr>
              <a:t> </a:t>
            </a:r>
            <a:r>
              <a:rPr lang="de-AT" sz="1800" b="0" dirty="0" err="1">
                <a:solidFill>
                  <a:srgbClr val="00529F"/>
                </a:solidFill>
              </a:rPr>
              <a:t>for</a:t>
            </a:r>
            <a:r>
              <a:rPr lang="de-AT" sz="1800" b="0" dirty="0">
                <a:solidFill>
                  <a:srgbClr val="00529F"/>
                </a:solidFill>
              </a:rPr>
              <a:t> </a:t>
            </a:r>
            <a:r>
              <a:rPr lang="de-AT" sz="1800" b="0" dirty="0" err="1">
                <a:solidFill>
                  <a:srgbClr val="00529F"/>
                </a:solidFill>
              </a:rPr>
              <a:t>older</a:t>
            </a:r>
            <a:r>
              <a:rPr lang="de-AT" sz="1800" b="0" dirty="0">
                <a:solidFill>
                  <a:srgbClr val="00529F"/>
                </a:solidFill>
              </a:rPr>
              <a:t> </a:t>
            </a:r>
            <a:r>
              <a:rPr lang="de-AT" sz="1800" b="0" dirty="0" err="1">
                <a:solidFill>
                  <a:srgbClr val="00529F"/>
                </a:solidFill>
              </a:rPr>
              <a:t>women</a:t>
            </a:r>
            <a:r>
              <a:rPr lang="de-AT" sz="1800" b="0" dirty="0">
                <a:solidFill>
                  <a:srgbClr val="00529F"/>
                </a:solidFill>
              </a:rPr>
              <a:t>, </a:t>
            </a:r>
            <a:r>
              <a:rPr lang="de-AT" sz="1800" b="0" dirty="0" err="1">
                <a:solidFill>
                  <a:srgbClr val="00529F"/>
                </a:solidFill>
              </a:rPr>
              <a:t>less</a:t>
            </a:r>
            <a:r>
              <a:rPr lang="de-AT" sz="1800" b="0" dirty="0">
                <a:solidFill>
                  <a:srgbClr val="00529F"/>
                </a:solidFill>
              </a:rPr>
              <a:t> </a:t>
            </a:r>
            <a:r>
              <a:rPr lang="de-AT" sz="1800" b="0" dirty="0" err="1">
                <a:solidFill>
                  <a:srgbClr val="00529F"/>
                </a:solidFill>
              </a:rPr>
              <a:t>access</a:t>
            </a:r>
            <a:r>
              <a:rPr lang="de-AT" sz="1800" b="0" dirty="0">
                <a:solidFill>
                  <a:srgbClr val="00529F"/>
                </a:solidFill>
              </a:rPr>
              <a:t> </a:t>
            </a:r>
            <a:r>
              <a:rPr lang="de-AT" sz="1800" b="0" dirty="0" err="1">
                <a:solidFill>
                  <a:srgbClr val="00529F"/>
                </a:solidFill>
              </a:rPr>
              <a:t>to</a:t>
            </a:r>
            <a:r>
              <a:rPr lang="de-AT" sz="1800" b="0" dirty="0">
                <a:solidFill>
                  <a:srgbClr val="00529F"/>
                </a:solidFill>
              </a:rPr>
              <a:t> </a:t>
            </a:r>
            <a:r>
              <a:rPr lang="de-AT" sz="1800" dirty="0" err="1">
                <a:solidFill>
                  <a:srgbClr val="00529F"/>
                </a:solidFill>
              </a:rPr>
              <a:t>consultation</a:t>
            </a:r>
            <a:r>
              <a:rPr lang="de-AT" sz="1800" b="0" dirty="0">
                <a:solidFill>
                  <a:srgbClr val="00529F"/>
                </a:solidFill>
              </a:rPr>
              <a:t>, </a:t>
            </a:r>
            <a:r>
              <a:rPr lang="de-AT" sz="1800" b="0" dirty="0" err="1">
                <a:solidFill>
                  <a:srgbClr val="00529F"/>
                </a:solidFill>
              </a:rPr>
              <a:t>representation</a:t>
            </a:r>
            <a:r>
              <a:rPr lang="de-AT" sz="1800" b="0" dirty="0">
                <a:solidFill>
                  <a:srgbClr val="00529F"/>
                </a:solidFill>
              </a:rPr>
              <a:t> </a:t>
            </a:r>
            <a:r>
              <a:rPr lang="de-AT" sz="1800" b="0" dirty="0" err="1">
                <a:solidFill>
                  <a:srgbClr val="00529F"/>
                </a:solidFill>
              </a:rPr>
              <a:t>and</a:t>
            </a:r>
            <a:r>
              <a:rPr lang="de-AT" sz="1800" b="0" dirty="0">
                <a:solidFill>
                  <a:srgbClr val="00529F"/>
                </a:solidFill>
              </a:rPr>
              <a:t> </a:t>
            </a:r>
            <a:r>
              <a:rPr lang="de-AT" sz="1800" dirty="0" err="1">
                <a:solidFill>
                  <a:srgbClr val="00529F"/>
                </a:solidFill>
              </a:rPr>
              <a:t>preventive</a:t>
            </a:r>
            <a:r>
              <a:rPr lang="de-AT" sz="1800" dirty="0">
                <a:solidFill>
                  <a:srgbClr val="00529F"/>
                </a:solidFill>
              </a:rPr>
              <a:t> </a:t>
            </a:r>
            <a:r>
              <a:rPr lang="de-AT" sz="1800" dirty="0" err="1">
                <a:solidFill>
                  <a:srgbClr val="00529F"/>
                </a:solidFill>
              </a:rPr>
              <a:t>services</a:t>
            </a:r>
            <a:r>
              <a:rPr lang="de-AT" sz="1800" b="0" dirty="0">
                <a:solidFill>
                  <a:srgbClr val="00529F"/>
                </a:solidFill>
              </a:rPr>
              <a:t> in </a:t>
            </a:r>
            <a:r>
              <a:rPr lang="de-AT" sz="1800" b="0" dirty="0" err="1">
                <a:solidFill>
                  <a:srgbClr val="00529F"/>
                </a:solidFill>
              </a:rPr>
              <a:t>the</a:t>
            </a:r>
            <a:r>
              <a:rPr lang="de-AT" sz="1800" b="0" dirty="0">
                <a:solidFill>
                  <a:srgbClr val="00529F"/>
                </a:solidFill>
              </a:rPr>
              <a:t> informal </a:t>
            </a:r>
            <a:r>
              <a:rPr lang="de-AT" sz="1800" b="0" dirty="0" err="1">
                <a:solidFill>
                  <a:srgbClr val="00529F"/>
                </a:solidFill>
              </a:rPr>
              <a:t>sector</a:t>
            </a:r>
            <a:r>
              <a:rPr lang="de-AT" sz="1800" b="0" dirty="0">
                <a:solidFill>
                  <a:srgbClr val="00529F"/>
                </a:solidFill>
              </a:rPr>
              <a:t> </a:t>
            </a:r>
          </a:p>
          <a:p>
            <a:pPr>
              <a:lnSpc>
                <a:spcPct val="80000"/>
              </a:lnSpc>
              <a:buClr>
                <a:schemeClr val="accent2"/>
              </a:buClr>
            </a:pPr>
            <a:endParaRPr lang="de-AT" sz="1800" b="0" dirty="0">
              <a:solidFill>
                <a:srgbClr val="00529F"/>
              </a:solidFill>
            </a:endParaRPr>
          </a:p>
        </p:txBody>
      </p:sp>
    </p:spTree>
    <p:extLst>
      <p:ext uri="{BB962C8B-B14F-4D97-AF65-F5344CB8AC3E}">
        <p14:creationId xmlns:p14="http://schemas.microsoft.com/office/powerpoint/2010/main" val="15850011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7" name="Rectangle 7"/>
          <p:cNvSpPr>
            <a:spLocks noGrp="1" noChangeArrowheads="1"/>
          </p:cNvSpPr>
          <p:nvPr>
            <p:ph type="title"/>
          </p:nvPr>
        </p:nvSpPr>
        <p:spPr>
          <a:xfrm>
            <a:off x="107950" y="115888"/>
            <a:ext cx="8856663" cy="720823"/>
          </a:xfrm>
        </p:spPr>
        <p:txBody>
          <a:bodyPr/>
          <a:lstStyle/>
          <a:p>
            <a:r>
              <a:rPr lang="de-AT" dirty="0"/>
              <a:t>Gender </a:t>
            </a:r>
            <a:r>
              <a:rPr lang="de-AT" dirty="0" err="1"/>
              <a:t>segregation</a:t>
            </a:r>
            <a:r>
              <a:rPr lang="de-AT" dirty="0"/>
              <a:t> </a:t>
            </a:r>
            <a:r>
              <a:rPr lang="de-AT" dirty="0" err="1"/>
              <a:t>by</a:t>
            </a:r>
            <a:r>
              <a:rPr lang="de-AT" dirty="0"/>
              <a:t> </a:t>
            </a:r>
            <a:r>
              <a:rPr lang="de-AT" dirty="0" err="1"/>
              <a:t>age</a:t>
            </a:r>
            <a:r>
              <a:rPr lang="de-AT" dirty="0"/>
              <a:t> </a:t>
            </a:r>
            <a:br>
              <a:rPr lang="de-AT" dirty="0"/>
            </a:br>
            <a:r>
              <a:rPr lang="de-AT" sz="2000" b="0" dirty="0"/>
              <a:t>OSH </a:t>
            </a:r>
            <a:r>
              <a:rPr lang="de-AT" sz="2000" b="0" dirty="0" err="1" smtClean="0"/>
              <a:t>implications</a:t>
            </a:r>
            <a:r>
              <a:rPr lang="de-AT" sz="2000" b="0" dirty="0" smtClean="0"/>
              <a:t>  </a:t>
            </a:r>
            <a:r>
              <a:rPr lang="de-AT" sz="2000" b="0" dirty="0" err="1"/>
              <a:t>need</a:t>
            </a:r>
            <a:r>
              <a:rPr lang="de-AT" sz="2000" b="0" dirty="0"/>
              <a:t> </a:t>
            </a:r>
            <a:r>
              <a:rPr lang="de-AT" sz="2000" b="0" dirty="0" err="1"/>
              <a:t>to</a:t>
            </a:r>
            <a:r>
              <a:rPr lang="de-AT" sz="2000" b="0" dirty="0"/>
              <a:t> </a:t>
            </a:r>
            <a:r>
              <a:rPr lang="de-AT" sz="2000" b="0" dirty="0" err="1"/>
              <a:t>be</a:t>
            </a:r>
            <a:r>
              <a:rPr lang="de-AT" sz="2000" b="0" dirty="0"/>
              <a:t> </a:t>
            </a:r>
            <a:r>
              <a:rPr lang="de-AT" sz="2000" b="0" dirty="0" err="1" smtClean="0"/>
              <a:t>further</a:t>
            </a:r>
            <a:r>
              <a:rPr lang="de-AT" sz="2000" b="0" dirty="0" smtClean="0"/>
              <a:t>  </a:t>
            </a:r>
            <a:r>
              <a:rPr lang="de-AT" sz="2000" b="0" dirty="0" err="1" smtClean="0"/>
              <a:t>investigated</a:t>
            </a:r>
            <a:r>
              <a:rPr lang="de-AT" sz="2000" dirty="0" smtClean="0"/>
              <a:t> </a:t>
            </a:r>
            <a:r>
              <a:rPr lang="de-AT" sz="2000" dirty="0"/>
              <a:t/>
            </a:r>
            <a:br>
              <a:rPr lang="de-AT" sz="2000" dirty="0"/>
            </a:br>
            <a:endParaRPr lang="de-AT" sz="2000" dirty="0"/>
          </a:p>
        </p:txBody>
      </p:sp>
      <p:sp>
        <p:nvSpPr>
          <p:cNvPr id="46093" name="Text Box 13"/>
          <p:cNvSpPr txBox="1">
            <a:spLocks noChangeArrowheads="1"/>
          </p:cNvSpPr>
          <p:nvPr/>
        </p:nvSpPr>
        <p:spPr bwMode="auto">
          <a:xfrm>
            <a:off x="539597" y="1340768"/>
            <a:ext cx="2305050" cy="4801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de-AT" b="1" dirty="0" err="1">
                <a:solidFill>
                  <a:schemeClr val="accent4">
                    <a:lumMod val="75000"/>
                  </a:schemeClr>
                </a:solidFill>
                <a:latin typeface="Verdana" pitchFamily="34" charset="0"/>
              </a:rPr>
              <a:t>older</a:t>
            </a:r>
            <a:r>
              <a:rPr lang="de-AT" b="1" dirty="0">
                <a:solidFill>
                  <a:schemeClr val="accent4">
                    <a:lumMod val="75000"/>
                  </a:schemeClr>
                </a:solidFill>
                <a:latin typeface="Verdana" pitchFamily="34" charset="0"/>
              </a:rPr>
              <a:t> </a:t>
            </a:r>
            <a:r>
              <a:rPr lang="de-AT" b="1" dirty="0" err="1">
                <a:solidFill>
                  <a:schemeClr val="accent4">
                    <a:lumMod val="75000"/>
                  </a:schemeClr>
                </a:solidFill>
                <a:latin typeface="Verdana" pitchFamily="34" charset="0"/>
              </a:rPr>
              <a:t>women</a:t>
            </a:r>
            <a:r>
              <a:rPr lang="de-AT" b="1" dirty="0">
                <a:solidFill>
                  <a:schemeClr val="accent4">
                    <a:lumMod val="75000"/>
                  </a:schemeClr>
                </a:solidFill>
                <a:latin typeface="Verdana" pitchFamily="34" charset="0"/>
              </a:rPr>
              <a:t> </a:t>
            </a:r>
            <a:r>
              <a:rPr lang="de-AT" b="1" dirty="0" err="1">
                <a:solidFill>
                  <a:schemeClr val="accent4">
                    <a:lumMod val="75000"/>
                  </a:schemeClr>
                </a:solidFill>
                <a:latin typeface="Verdana" pitchFamily="34" charset="0"/>
              </a:rPr>
              <a:t>more</a:t>
            </a:r>
            <a:r>
              <a:rPr lang="de-AT" b="1" dirty="0">
                <a:solidFill>
                  <a:schemeClr val="accent4">
                    <a:lumMod val="75000"/>
                  </a:schemeClr>
                </a:solidFill>
                <a:latin typeface="Verdana" pitchFamily="34" charset="0"/>
              </a:rPr>
              <a:t> in </a:t>
            </a:r>
            <a:r>
              <a:rPr lang="de-AT" b="1" dirty="0" err="1">
                <a:solidFill>
                  <a:schemeClr val="accent4">
                    <a:lumMod val="75000"/>
                  </a:schemeClr>
                </a:solidFill>
                <a:latin typeface="Verdana" pitchFamily="34" charset="0"/>
              </a:rPr>
              <a:t>health</a:t>
            </a:r>
            <a:r>
              <a:rPr lang="de-AT" dirty="0">
                <a:solidFill>
                  <a:schemeClr val="accent4">
                    <a:lumMod val="75000"/>
                  </a:schemeClr>
                </a:solidFill>
                <a:latin typeface="Verdana" pitchFamily="34" charset="0"/>
              </a:rPr>
              <a:t> </a:t>
            </a:r>
            <a:r>
              <a:rPr lang="de-AT" dirty="0" err="1">
                <a:solidFill>
                  <a:schemeClr val="accent4">
                    <a:lumMod val="75000"/>
                  </a:schemeClr>
                </a:solidFill>
                <a:latin typeface="Verdana" pitchFamily="34" charset="0"/>
              </a:rPr>
              <a:t>social</a:t>
            </a:r>
            <a:r>
              <a:rPr lang="de-AT" dirty="0">
                <a:solidFill>
                  <a:schemeClr val="accent4">
                    <a:lumMod val="75000"/>
                  </a:schemeClr>
                </a:solidFill>
                <a:latin typeface="Verdana" pitchFamily="34" charset="0"/>
              </a:rPr>
              <a:t> </a:t>
            </a:r>
            <a:r>
              <a:rPr lang="de-AT" dirty="0" err="1">
                <a:solidFill>
                  <a:schemeClr val="accent4">
                    <a:lumMod val="75000"/>
                  </a:schemeClr>
                </a:solidFill>
                <a:latin typeface="Verdana" pitchFamily="34" charset="0"/>
              </a:rPr>
              <a:t>work</a:t>
            </a:r>
            <a:r>
              <a:rPr lang="de-AT" b="1" dirty="0">
                <a:solidFill>
                  <a:schemeClr val="accent4">
                    <a:lumMod val="75000"/>
                  </a:schemeClr>
                </a:solidFill>
                <a:latin typeface="Verdana" pitchFamily="34" charset="0"/>
              </a:rPr>
              <a:t> </a:t>
            </a:r>
            <a:r>
              <a:rPr lang="de-AT" b="1" dirty="0" err="1">
                <a:solidFill>
                  <a:schemeClr val="accent4">
                    <a:lumMod val="75000"/>
                  </a:schemeClr>
                </a:solidFill>
                <a:latin typeface="Verdana" pitchFamily="34" charset="0"/>
              </a:rPr>
              <a:t>and</a:t>
            </a:r>
            <a:r>
              <a:rPr lang="de-AT" b="1" dirty="0">
                <a:solidFill>
                  <a:schemeClr val="accent4">
                    <a:lumMod val="75000"/>
                  </a:schemeClr>
                </a:solidFill>
                <a:latin typeface="Verdana" pitchFamily="34" charset="0"/>
              </a:rPr>
              <a:t> </a:t>
            </a:r>
            <a:r>
              <a:rPr lang="de-AT" b="1" dirty="0" err="1">
                <a:solidFill>
                  <a:schemeClr val="accent4">
                    <a:lumMod val="75000"/>
                  </a:schemeClr>
                </a:solidFill>
                <a:latin typeface="Verdana" pitchFamily="34" charset="0"/>
              </a:rPr>
              <a:t>education</a:t>
            </a:r>
            <a:r>
              <a:rPr lang="de-AT" b="1" dirty="0">
                <a:solidFill>
                  <a:schemeClr val="accent4">
                    <a:lumMod val="75000"/>
                  </a:schemeClr>
                </a:solidFill>
                <a:latin typeface="Verdana" pitchFamily="34" charset="0"/>
              </a:rPr>
              <a:t>, </a:t>
            </a:r>
            <a:r>
              <a:rPr lang="de-AT" b="1" dirty="0" err="1">
                <a:solidFill>
                  <a:schemeClr val="accent4">
                    <a:lumMod val="75000"/>
                  </a:schemeClr>
                </a:solidFill>
                <a:latin typeface="Verdana" pitchFamily="34" charset="0"/>
              </a:rPr>
              <a:t>younger</a:t>
            </a:r>
            <a:r>
              <a:rPr lang="de-AT" b="1" dirty="0">
                <a:solidFill>
                  <a:schemeClr val="accent4">
                    <a:lumMod val="75000"/>
                  </a:schemeClr>
                </a:solidFill>
                <a:latin typeface="Verdana" pitchFamily="34" charset="0"/>
              </a:rPr>
              <a:t> </a:t>
            </a:r>
            <a:r>
              <a:rPr lang="de-AT" b="1" dirty="0" err="1">
                <a:solidFill>
                  <a:schemeClr val="accent4">
                    <a:lumMod val="75000"/>
                  </a:schemeClr>
                </a:solidFill>
                <a:latin typeface="Verdana" pitchFamily="34" charset="0"/>
              </a:rPr>
              <a:t>women</a:t>
            </a:r>
            <a:r>
              <a:rPr lang="de-AT" dirty="0">
                <a:solidFill>
                  <a:schemeClr val="accent4">
                    <a:lumMod val="75000"/>
                  </a:schemeClr>
                </a:solidFill>
                <a:latin typeface="Verdana" pitchFamily="34" charset="0"/>
              </a:rPr>
              <a:t> </a:t>
            </a:r>
            <a:r>
              <a:rPr lang="de-AT" dirty="0" err="1">
                <a:solidFill>
                  <a:schemeClr val="accent4">
                    <a:lumMod val="75000"/>
                  </a:schemeClr>
                </a:solidFill>
                <a:latin typeface="Verdana" pitchFamily="34" charset="0"/>
              </a:rPr>
              <a:t>more</a:t>
            </a:r>
            <a:r>
              <a:rPr lang="de-AT" dirty="0">
                <a:solidFill>
                  <a:schemeClr val="accent4">
                    <a:lumMod val="75000"/>
                  </a:schemeClr>
                </a:solidFill>
                <a:latin typeface="Verdana" pitchFamily="34" charset="0"/>
              </a:rPr>
              <a:t> </a:t>
            </a:r>
            <a:r>
              <a:rPr lang="de-AT" b="1" dirty="0">
                <a:solidFill>
                  <a:schemeClr val="accent4">
                    <a:lumMod val="75000"/>
                  </a:schemeClr>
                </a:solidFill>
                <a:latin typeface="Verdana" pitchFamily="34" charset="0"/>
              </a:rPr>
              <a:t>in </a:t>
            </a:r>
            <a:r>
              <a:rPr lang="de-AT" b="1" dirty="0" err="1">
                <a:solidFill>
                  <a:schemeClr val="accent4">
                    <a:lumMod val="75000"/>
                  </a:schemeClr>
                </a:solidFill>
                <a:latin typeface="Verdana" pitchFamily="34" charset="0"/>
              </a:rPr>
              <a:t>retail</a:t>
            </a:r>
            <a:r>
              <a:rPr lang="de-AT" b="1" dirty="0">
                <a:solidFill>
                  <a:schemeClr val="accent4">
                    <a:lumMod val="75000"/>
                  </a:schemeClr>
                </a:solidFill>
                <a:latin typeface="Verdana" pitchFamily="34" charset="0"/>
              </a:rPr>
              <a:t> </a:t>
            </a:r>
            <a:r>
              <a:rPr lang="de-AT" b="1" dirty="0" err="1" smtClean="0">
                <a:solidFill>
                  <a:schemeClr val="accent4">
                    <a:lumMod val="75000"/>
                  </a:schemeClr>
                </a:solidFill>
                <a:latin typeface="Verdana" pitchFamily="34" charset="0"/>
              </a:rPr>
              <a:t>and</a:t>
            </a:r>
            <a:r>
              <a:rPr lang="de-AT" b="1" dirty="0" smtClean="0">
                <a:solidFill>
                  <a:schemeClr val="accent4">
                    <a:lumMod val="75000"/>
                  </a:schemeClr>
                </a:solidFill>
                <a:latin typeface="Verdana" pitchFamily="34" charset="0"/>
              </a:rPr>
              <a:t> </a:t>
            </a:r>
            <a:r>
              <a:rPr lang="de-AT" b="1" dirty="0">
                <a:solidFill>
                  <a:schemeClr val="accent4">
                    <a:lumMod val="75000"/>
                  </a:schemeClr>
                </a:solidFill>
                <a:latin typeface="Verdana" pitchFamily="34" charset="0"/>
              </a:rPr>
              <a:t>HORECA</a:t>
            </a:r>
            <a:r>
              <a:rPr lang="de-AT" dirty="0">
                <a:solidFill>
                  <a:schemeClr val="accent4">
                    <a:lumMod val="75000"/>
                  </a:schemeClr>
                </a:solidFill>
                <a:latin typeface="Verdana" pitchFamily="34" charset="0"/>
              </a:rPr>
              <a:t> </a:t>
            </a:r>
          </a:p>
          <a:p>
            <a:pPr>
              <a:spcBef>
                <a:spcPct val="50000"/>
              </a:spcBef>
            </a:pPr>
            <a:r>
              <a:rPr lang="de-AT" dirty="0" err="1">
                <a:solidFill>
                  <a:schemeClr val="accent4">
                    <a:lumMod val="75000"/>
                  </a:schemeClr>
                </a:solidFill>
                <a:latin typeface="Verdana" pitchFamily="34" charset="0"/>
              </a:rPr>
              <a:t>Employment</a:t>
            </a:r>
            <a:r>
              <a:rPr lang="de-AT" dirty="0">
                <a:solidFill>
                  <a:schemeClr val="accent4">
                    <a:lumMod val="75000"/>
                  </a:schemeClr>
                </a:solidFill>
                <a:latin typeface="Verdana" pitchFamily="34" charset="0"/>
              </a:rPr>
              <a:t> in </a:t>
            </a:r>
            <a:r>
              <a:rPr lang="de-AT" dirty="0" err="1">
                <a:solidFill>
                  <a:schemeClr val="accent4">
                    <a:lumMod val="75000"/>
                  </a:schemeClr>
                </a:solidFill>
                <a:latin typeface="Verdana" pitchFamily="34" charset="0"/>
              </a:rPr>
              <a:t>agriculture</a:t>
            </a:r>
            <a:r>
              <a:rPr lang="de-AT" dirty="0">
                <a:solidFill>
                  <a:schemeClr val="accent4">
                    <a:lumMod val="75000"/>
                  </a:schemeClr>
                </a:solidFill>
                <a:latin typeface="Verdana" pitchFamily="34" charset="0"/>
              </a:rPr>
              <a:t> </a:t>
            </a:r>
            <a:r>
              <a:rPr lang="de-AT" dirty="0" err="1">
                <a:solidFill>
                  <a:schemeClr val="accent4">
                    <a:lumMod val="75000"/>
                  </a:schemeClr>
                </a:solidFill>
                <a:latin typeface="Verdana" pitchFamily="34" charset="0"/>
              </a:rPr>
              <a:t>is</a:t>
            </a:r>
            <a:r>
              <a:rPr lang="de-AT" dirty="0">
                <a:solidFill>
                  <a:schemeClr val="accent4">
                    <a:lumMod val="75000"/>
                  </a:schemeClr>
                </a:solidFill>
                <a:latin typeface="Verdana" pitchFamily="34" charset="0"/>
              </a:rPr>
              <a:t> </a:t>
            </a:r>
            <a:r>
              <a:rPr lang="de-AT" dirty="0" err="1">
                <a:solidFill>
                  <a:schemeClr val="accent4">
                    <a:lumMod val="75000"/>
                  </a:schemeClr>
                </a:solidFill>
                <a:latin typeface="Verdana" pitchFamily="34" charset="0"/>
              </a:rPr>
              <a:t>decreasing</a:t>
            </a:r>
            <a:endParaRPr lang="de-AT" dirty="0">
              <a:solidFill>
                <a:schemeClr val="accent4">
                  <a:lumMod val="75000"/>
                </a:schemeClr>
              </a:solidFill>
              <a:latin typeface="Verdana" pitchFamily="34" charset="0"/>
            </a:endParaRPr>
          </a:p>
          <a:p>
            <a:pPr>
              <a:spcBef>
                <a:spcPct val="50000"/>
              </a:spcBef>
            </a:pPr>
            <a:r>
              <a:rPr lang="de-AT" b="1" dirty="0" err="1">
                <a:solidFill>
                  <a:schemeClr val="accent4">
                    <a:lumMod val="75000"/>
                  </a:schemeClr>
                </a:solidFill>
                <a:latin typeface="Verdana" pitchFamily="34" charset="0"/>
              </a:rPr>
              <a:t>Female</a:t>
            </a:r>
            <a:r>
              <a:rPr lang="de-AT" b="1" dirty="0">
                <a:solidFill>
                  <a:schemeClr val="accent4">
                    <a:lumMod val="75000"/>
                  </a:schemeClr>
                </a:solidFill>
                <a:latin typeface="Verdana" pitchFamily="34" charset="0"/>
              </a:rPr>
              <a:t> </a:t>
            </a:r>
            <a:r>
              <a:rPr lang="de-AT" b="1" dirty="0" err="1">
                <a:solidFill>
                  <a:schemeClr val="accent4">
                    <a:lumMod val="75000"/>
                  </a:schemeClr>
                </a:solidFill>
                <a:latin typeface="Verdana" pitchFamily="34" charset="0"/>
              </a:rPr>
              <a:t>workforce</a:t>
            </a:r>
            <a:r>
              <a:rPr lang="de-AT" b="1" dirty="0">
                <a:solidFill>
                  <a:schemeClr val="accent4">
                    <a:lumMod val="75000"/>
                  </a:schemeClr>
                </a:solidFill>
                <a:latin typeface="Verdana" pitchFamily="34" charset="0"/>
              </a:rPr>
              <a:t> </a:t>
            </a:r>
            <a:r>
              <a:rPr lang="de-AT" dirty="0">
                <a:solidFill>
                  <a:schemeClr val="accent4">
                    <a:lumMod val="75000"/>
                  </a:schemeClr>
                </a:solidFill>
                <a:latin typeface="Verdana" pitchFamily="34" charset="0"/>
              </a:rPr>
              <a:t>in </a:t>
            </a:r>
            <a:r>
              <a:rPr lang="de-AT" dirty="0" err="1" smtClean="0">
                <a:solidFill>
                  <a:schemeClr val="accent4">
                    <a:lumMod val="75000"/>
                  </a:schemeClr>
                </a:solidFill>
                <a:latin typeface="Verdana" pitchFamily="34" charset="0"/>
              </a:rPr>
              <a:t>manufacturing</a:t>
            </a:r>
            <a:r>
              <a:rPr lang="de-AT" dirty="0" smtClean="0">
                <a:solidFill>
                  <a:schemeClr val="accent4">
                    <a:lumMod val="75000"/>
                  </a:schemeClr>
                </a:solidFill>
                <a:latin typeface="Verdana" pitchFamily="34" charset="0"/>
              </a:rPr>
              <a:t>, </a:t>
            </a:r>
            <a:r>
              <a:rPr lang="de-AT" dirty="0" err="1" smtClean="0">
                <a:solidFill>
                  <a:schemeClr val="accent4">
                    <a:lumMod val="75000"/>
                  </a:schemeClr>
                </a:solidFill>
                <a:latin typeface="Verdana" pitchFamily="34" charset="0"/>
              </a:rPr>
              <a:t>education</a:t>
            </a:r>
            <a:r>
              <a:rPr lang="de-AT" dirty="0" smtClean="0">
                <a:solidFill>
                  <a:schemeClr val="accent4">
                    <a:lumMod val="75000"/>
                  </a:schemeClr>
                </a:solidFill>
                <a:latin typeface="Verdana" pitchFamily="34" charset="0"/>
              </a:rPr>
              <a:t> </a:t>
            </a:r>
            <a:r>
              <a:rPr lang="de-AT" dirty="0" err="1" smtClean="0">
                <a:solidFill>
                  <a:schemeClr val="accent4">
                    <a:lumMod val="75000"/>
                  </a:schemeClr>
                </a:solidFill>
                <a:latin typeface="Verdana" pitchFamily="34" charset="0"/>
              </a:rPr>
              <a:t>and</a:t>
            </a:r>
            <a:r>
              <a:rPr lang="de-AT" dirty="0" smtClean="0">
                <a:solidFill>
                  <a:schemeClr val="accent4">
                    <a:lumMod val="75000"/>
                  </a:schemeClr>
                </a:solidFill>
                <a:latin typeface="Verdana" pitchFamily="34" charset="0"/>
              </a:rPr>
              <a:t> </a:t>
            </a:r>
            <a:r>
              <a:rPr lang="de-AT" dirty="0" err="1" smtClean="0">
                <a:solidFill>
                  <a:schemeClr val="accent4">
                    <a:lumMod val="75000"/>
                  </a:schemeClr>
                </a:solidFill>
                <a:latin typeface="Verdana" pitchFamily="34" charset="0"/>
              </a:rPr>
              <a:t>health</a:t>
            </a:r>
            <a:r>
              <a:rPr lang="de-AT" dirty="0" smtClean="0">
                <a:solidFill>
                  <a:schemeClr val="accent4">
                    <a:lumMod val="75000"/>
                  </a:schemeClr>
                </a:solidFill>
                <a:latin typeface="Verdana" pitchFamily="34" charset="0"/>
              </a:rPr>
              <a:t> &amp; </a:t>
            </a:r>
            <a:r>
              <a:rPr lang="de-AT" dirty="0" err="1" smtClean="0">
                <a:solidFill>
                  <a:schemeClr val="accent4">
                    <a:lumMod val="75000"/>
                  </a:schemeClr>
                </a:solidFill>
                <a:latin typeface="Verdana" pitchFamily="34" charset="0"/>
              </a:rPr>
              <a:t>social</a:t>
            </a:r>
            <a:r>
              <a:rPr lang="de-AT" dirty="0" smtClean="0">
                <a:solidFill>
                  <a:schemeClr val="accent4">
                    <a:lumMod val="75000"/>
                  </a:schemeClr>
                </a:solidFill>
                <a:latin typeface="Verdana" pitchFamily="34" charset="0"/>
              </a:rPr>
              <a:t> </a:t>
            </a:r>
            <a:r>
              <a:rPr lang="de-AT" dirty="0" err="1" smtClean="0">
                <a:solidFill>
                  <a:schemeClr val="accent4">
                    <a:lumMod val="75000"/>
                  </a:schemeClr>
                </a:solidFill>
                <a:latin typeface="Verdana" pitchFamily="34" charset="0"/>
              </a:rPr>
              <a:t>work</a:t>
            </a:r>
            <a:r>
              <a:rPr lang="de-AT" b="1" dirty="0" smtClean="0">
                <a:solidFill>
                  <a:schemeClr val="accent4">
                    <a:lumMod val="75000"/>
                  </a:schemeClr>
                </a:solidFill>
                <a:latin typeface="Verdana" pitchFamily="34" charset="0"/>
              </a:rPr>
              <a:t> </a:t>
            </a:r>
            <a:r>
              <a:rPr lang="de-AT" b="1" dirty="0" err="1">
                <a:solidFill>
                  <a:schemeClr val="accent4">
                    <a:lumMod val="75000"/>
                  </a:schemeClr>
                </a:solidFill>
                <a:latin typeface="Verdana" pitchFamily="34" charset="0"/>
              </a:rPr>
              <a:t>is</a:t>
            </a:r>
            <a:r>
              <a:rPr lang="de-AT" b="1" dirty="0">
                <a:solidFill>
                  <a:schemeClr val="accent4">
                    <a:lumMod val="75000"/>
                  </a:schemeClr>
                </a:solidFill>
                <a:latin typeface="Verdana" pitchFamily="34" charset="0"/>
              </a:rPr>
              <a:t> </a:t>
            </a:r>
            <a:r>
              <a:rPr lang="de-AT" b="1" dirty="0" err="1">
                <a:solidFill>
                  <a:schemeClr val="accent4">
                    <a:lumMod val="75000"/>
                  </a:schemeClr>
                </a:solidFill>
                <a:latin typeface="Verdana" pitchFamily="34" charset="0"/>
              </a:rPr>
              <a:t>ageing</a:t>
            </a:r>
            <a:r>
              <a:rPr lang="de-AT" b="1" dirty="0">
                <a:solidFill>
                  <a:schemeClr val="accent4">
                    <a:lumMod val="75000"/>
                  </a:schemeClr>
                </a:solidFill>
                <a:latin typeface="Verdana" pitchFamily="34" charset="0"/>
              </a:rPr>
              <a:t> </a:t>
            </a:r>
          </a:p>
        </p:txBody>
      </p:sp>
      <p:sp>
        <p:nvSpPr>
          <p:cNvPr id="46096" name="Text Box 16"/>
          <p:cNvSpPr txBox="1">
            <a:spLocks noChangeArrowheads="1"/>
          </p:cNvSpPr>
          <p:nvPr/>
        </p:nvSpPr>
        <p:spPr bwMode="auto">
          <a:xfrm>
            <a:off x="827088" y="6165850"/>
            <a:ext cx="20891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de-AT" sz="1400">
                <a:solidFill>
                  <a:schemeClr val="accent2"/>
                </a:solidFill>
              </a:rPr>
              <a:t>Source: Eurostat LFS</a:t>
            </a:r>
          </a:p>
        </p:txBody>
      </p:sp>
      <p:graphicFrame>
        <p:nvGraphicFramePr>
          <p:cNvPr id="7" name="Chart 6" title="Women aged 15-24, main employment sectors, 2008 and 2013"/>
          <p:cNvGraphicFramePr>
            <a:graphicFrameLocks/>
          </p:cNvGraphicFramePr>
          <p:nvPr>
            <p:extLst>
              <p:ext uri="{D42A27DB-BD31-4B8C-83A1-F6EECF244321}">
                <p14:modId xmlns:p14="http://schemas.microsoft.com/office/powerpoint/2010/main" val="1469308913"/>
              </p:ext>
            </p:extLst>
          </p:nvPr>
        </p:nvGraphicFramePr>
        <p:xfrm>
          <a:off x="2824162" y="908720"/>
          <a:ext cx="6319838" cy="252028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p:cNvGraphicFramePr>
            <a:graphicFrameLocks/>
          </p:cNvGraphicFramePr>
          <p:nvPr>
            <p:extLst>
              <p:ext uri="{D42A27DB-BD31-4B8C-83A1-F6EECF244321}">
                <p14:modId xmlns:p14="http://schemas.microsoft.com/office/powerpoint/2010/main" val="3253254070"/>
              </p:ext>
            </p:extLst>
          </p:nvPr>
        </p:nvGraphicFramePr>
        <p:xfrm>
          <a:off x="2824161" y="3446462"/>
          <a:ext cx="6319839" cy="287178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299571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0" y="260648"/>
            <a:ext cx="8228013" cy="396875"/>
          </a:xfrm>
        </p:spPr>
        <p:txBody>
          <a:bodyPr/>
          <a:lstStyle/>
          <a:p>
            <a:pPr eaLnBrk="1" hangingPunct="1"/>
            <a:r>
              <a:rPr lang="de-AT" sz="2000" dirty="0" smtClean="0"/>
              <a:t>Are </a:t>
            </a:r>
            <a:r>
              <a:rPr lang="de-AT" sz="2000" dirty="0" err="1" smtClean="0"/>
              <a:t>female</a:t>
            </a:r>
            <a:r>
              <a:rPr lang="de-AT" sz="2000" dirty="0" smtClean="0"/>
              <a:t> </a:t>
            </a:r>
            <a:r>
              <a:rPr lang="de-AT" sz="2000" dirty="0" err="1" smtClean="0"/>
              <a:t>jobs</a:t>
            </a:r>
            <a:r>
              <a:rPr lang="de-AT" sz="2000" dirty="0" smtClean="0"/>
              <a:t> light </a:t>
            </a:r>
            <a:r>
              <a:rPr lang="de-AT" sz="2000" dirty="0" err="1" smtClean="0"/>
              <a:t>jobs</a:t>
            </a:r>
            <a:r>
              <a:rPr lang="de-AT" sz="2000" dirty="0" smtClean="0"/>
              <a:t>?</a:t>
            </a:r>
            <a:endParaRPr lang="de-AT" b="0" dirty="0" smtClean="0">
              <a:solidFill>
                <a:srgbClr val="00529F"/>
              </a:solidFill>
            </a:endParaRPr>
          </a:p>
        </p:txBody>
      </p:sp>
      <p:sp>
        <p:nvSpPr>
          <p:cNvPr id="18435" name="Rectangle 3"/>
          <p:cNvSpPr>
            <a:spLocks noGrp="1" noChangeArrowheads="1"/>
          </p:cNvSpPr>
          <p:nvPr>
            <p:ph type="body" idx="1"/>
          </p:nvPr>
        </p:nvSpPr>
        <p:spPr>
          <a:xfrm>
            <a:off x="558627" y="908720"/>
            <a:ext cx="8459787" cy="5157787"/>
          </a:xfrm>
        </p:spPr>
        <p:txBody>
          <a:bodyPr>
            <a:normAutofit lnSpcReduction="10000"/>
          </a:bodyPr>
          <a:lstStyle/>
          <a:p>
            <a:pPr eaLnBrk="1" hangingPunct="1">
              <a:lnSpc>
                <a:spcPct val="90000"/>
              </a:lnSpc>
            </a:pPr>
            <a:endParaRPr lang="de-AT" sz="1600" b="0" dirty="0" smtClean="0"/>
          </a:p>
          <a:p>
            <a:pPr eaLnBrk="1" hangingPunct="1">
              <a:lnSpc>
                <a:spcPct val="90000"/>
              </a:lnSpc>
              <a:buFont typeface="Wingdings" pitchFamily="2" charset="2"/>
              <a:buNone/>
            </a:pPr>
            <a:r>
              <a:rPr lang="de-AT" sz="1600" b="0" dirty="0" err="1" smtClean="0">
                <a:solidFill>
                  <a:schemeClr val="hlink"/>
                </a:solidFill>
              </a:rPr>
              <a:t>Secondary</a:t>
            </a:r>
            <a:r>
              <a:rPr lang="de-AT" sz="1600" b="0" dirty="0" smtClean="0">
                <a:solidFill>
                  <a:schemeClr val="hlink"/>
                </a:solidFill>
              </a:rPr>
              <a:t> </a:t>
            </a:r>
            <a:r>
              <a:rPr lang="de-AT" sz="1600" b="0" dirty="0" err="1" smtClean="0">
                <a:solidFill>
                  <a:schemeClr val="hlink"/>
                </a:solidFill>
              </a:rPr>
              <a:t>analysis</a:t>
            </a:r>
            <a:r>
              <a:rPr lang="de-AT" sz="1600" b="0" dirty="0" smtClean="0">
                <a:solidFill>
                  <a:schemeClr val="hlink"/>
                </a:solidFill>
              </a:rPr>
              <a:t> </a:t>
            </a:r>
            <a:r>
              <a:rPr lang="de-AT" sz="1600" b="0" dirty="0" err="1" smtClean="0">
                <a:solidFill>
                  <a:schemeClr val="hlink"/>
                </a:solidFill>
              </a:rPr>
              <a:t>of</a:t>
            </a:r>
            <a:r>
              <a:rPr lang="de-AT" sz="1600" b="0" dirty="0" smtClean="0">
                <a:solidFill>
                  <a:schemeClr val="hlink"/>
                </a:solidFill>
              </a:rPr>
              <a:t> </a:t>
            </a:r>
            <a:r>
              <a:rPr lang="de-AT" sz="1600" b="0" dirty="0" err="1" smtClean="0">
                <a:solidFill>
                  <a:schemeClr val="hlink"/>
                </a:solidFill>
              </a:rPr>
              <a:t>the</a:t>
            </a:r>
            <a:r>
              <a:rPr lang="de-AT" sz="1600" b="0" dirty="0" smtClean="0">
                <a:solidFill>
                  <a:schemeClr val="hlink"/>
                </a:solidFill>
              </a:rPr>
              <a:t> German </a:t>
            </a:r>
            <a:r>
              <a:rPr lang="de-AT" sz="1600" b="0" dirty="0" err="1" smtClean="0">
                <a:solidFill>
                  <a:schemeClr val="hlink"/>
                </a:solidFill>
              </a:rPr>
              <a:t>workers</a:t>
            </a:r>
            <a:r>
              <a:rPr lang="de-AT" sz="1600" b="0" dirty="0" smtClean="0">
                <a:solidFill>
                  <a:schemeClr val="hlink"/>
                </a:solidFill>
              </a:rPr>
              <a:t> </a:t>
            </a:r>
            <a:r>
              <a:rPr lang="de-AT" sz="1600" b="0" dirty="0" err="1" smtClean="0">
                <a:solidFill>
                  <a:schemeClr val="hlink"/>
                </a:solidFill>
              </a:rPr>
              <a:t>survey</a:t>
            </a:r>
            <a:r>
              <a:rPr lang="de-AT" sz="1600" b="0" dirty="0" smtClean="0">
                <a:solidFill>
                  <a:schemeClr val="hlink"/>
                </a:solidFill>
              </a:rPr>
              <a:t> </a:t>
            </a:r>
            <a:r>
              <a:rPr lang="de-AT" sz="1600" b="0" dirty="0" err="1" smtClean="0">
                <a:solidFill>
                  <a:schemeClr val="hlink"/>
                </a:solidFill>
              </a:rPr>
              <a:t>found</a:t>
            </a:r>
            <a:r>
              <a:rPr lang="de-AT" sz="1600" b="0" dirty="0" smtClean="0">
                <a:solidFill>
                  <a:schemeClr val="hlink"/>
                </a:solidFill>
              </a:rPr>
              <a:t> </a:t>
            </a:r>
            <a:r>
              <a:rPr lang="de-AT" sz="1600" b="0" dirty="0" err="1" smtClean="0">
                <a:solidFill>
                  <a:schemeClr val="hlink"/>
                </a:solidFill>
              </a:rPr>
              <a:t>that</a:t>
            </a:r>
            <a:r>
              <a:rPr lang="de-AT" sz="1600" dirty="0" smtClean="0">
                <a:solidFill>
                  <a:schemeClr val="hlink"/>
                </a:solidFill>
              </a:rPr>
              <a:t> </a:t>
            </a:r>
          </a:p>
          <a:p>
            <a:pPr eaLnBrk="1" hangingPunct="1">
              <a:lnSpc>
                <a:spcPct val="90000"/>
              </a:lnSpc>
              <a:buFont typeface="Wingdings" pitchFamily="2" charset="2"/>
              <a:buNone/>
            </a:pPr>
            <a:r>
              <a:rPr lang="de-AT" dirty="0" err="1" smtClean="0">
                <a:solidFill>
                  <a:schemeClr val="hlink"/>
                </a:solidFill>
              </a:rPr>
              <a:t>Health</a:t>
            </a:r>
            <a:r>
              <a:rPr lang="de-AT" dirty="0" smtClean="0">
                <a:solidFill>
                  <a:schemeClr val="hlink"/>
                </a:solidFill>
              </a:rPr>
              <a:t> </a:t>
            </a:r>
            <a:r>
              <a:rPr lang="de-AT" dirty="0" err="1" smtClean="0">
                <a:solidFill>
                  <a:schemeClr val="hlink"/>
                </a:solidFill>
              </a:rPr>
              <a:t>care</a:t>
            </a:r>
            <a:r>
              <a:rPr lang="de-AT" dirty="0" smtClean="0">
                <a:solidFill>
                  <a:schemeClr val="hlink"/>
                </a:solidFill>
              </a:rPr>
              <a:t> </a:t>
            </a:r>
            <a:r>
              <a:rPr lang="de-AT" dirty="0" err="1" smtClean="0">
                <a:solidFill>
                  <a:schemeClr val="hlink"/>
                </a:solidFill>
              </a:rPr>
              <a:t>workers</a:t>
            </a:r>
            <a:r>
              <a:rPr lang="de-AT" dirty="0" smtClean="0">
                <a:solidFill>
                  <a:schemeClr val="hlink"/>
                </a:solidFill>
              </a:rPr>
              <a:t> carry </a:t>
            </a:r>
            <a:r>
              <a:rPr lang="de-AT" dirty="0" err="1" smtClean="0">
                <a:solidFill>
                  <a:schemeClr val="hlink"/>
                </a:solidFill>
              </a:rPr>
              <a:t>more</a:t>
            </a:r>
            <a:r>
              <a:rPr lang="de-AT" dirty="0" smtClean="0">
                <a:solidFill>
                  <a:schemeClr val="hlink"/>
                </a:solidFill>
              </a:rPr>
              <a:t> </a:t>
            </a:r>
            <a:r>
              <a:rPr lang="de-AT" dirty="0" err="1" smtClean="0">
                <a:solidFill>
                  <a:schemeClr val="hlink"/>
                </a:solidFill>
              </a:rPr>
              <a:t>than</a:t>
            </a:r>
            <a:r>
              <a:rPr lang="de-AT" dirty="0" smtClean="0">
                <a:solidFill>
                  <a:schemeClr val="hlink"/>
                </a:solidFill>
              </a:rPr>
              <a:t> </a:t>
            </a:r>
            <a:r>
              <a:rPr lang="de-AT" dirty="0" err="1" smtClean="0">
                <a:solidFill>
                  <a:schemeClr val="hlink"/>
                </a:solidFill>
              </a:rPr>
              <a:t>construction</a:t>
            </a:r>
            <a:r>
              <a:rPr lang="de-AT" dirty="0" smtClean="0">
                <a:solidFill>
                  <a:schemeClr val="hlink"/>
                </a:solidFill>
              </a:rPr>
              <a:t> </a:t>
            </a:r>
            <a:r>
              <a:rPr lang="de-AT" dirty="0" err="1" smtClean="0">
                <a:solidFill>
                  <a:schemeClr val="hlink"/>
                </a:solidFill>
              </a:rPr>
              <a:t>workers</a:t>
            </a:r>
            <a:endParaRPr lang="de-AT" dirty="0" smtClean="0">
              <a:solidFill>
                <a:srgbClr val="00529F"/>
              </a:solidFill>
            </a:endParaRPr>
          </a:p>
          <a:p>
            <a:pPr eaLnBrk="1" hangingPunct="1">
              <a:lnSpc>
                <a:spcPct val="90000"/>
              </a:lnSpc>
            </a:pPr>
            <a:r>
              <a:rPr lang="de-AT" sz="1600" b="0" dirty="0" smtClean="0"/>
              <a:t>2 in 3 </a:t>
            </a:r>
            <a:r>
              <a:rPr lang="de-AT" sz="1600" b="0" dirty="0" err="1" smtClean="0"/>
              <a:t>have</a:t>
            </a:r>
            <a:r>
              <a:rPr lang="de-AT" sz="1600" b="0" dirty="0" smtClean="0"/>
              <a:t> </a:t>
            </a:r>
            <a:r>
              <a:rPr lang="de-AT" sz="1600" b="0" dirty="0" err="1" smtClean="0"/>
              <a:t>to</a:t>
            </a:r>
            <a:r>
              <a:rPr lang="de-AT" sz="1600" b="0" dirty="0" smtClean="0"/>
              <a:t> carry heavy </a:t>
            </a:r>
            <a:r>
              <a:rPr lang="de-AT" sz="1600" b="0" dirty="0" err="1" smtClean="0"/>
              <a:t>loads</a:t>
            </a:r>
            <a:r>
              <a:rPr lang="de-AT" sz="1600" b="0" dirty="0" smtClean="0"/>
              <a:t> </a:t>
            </a:r>
            <a:br>
              <a:rPr lang="de-AT" sz="1600" b="0" dirty="0" smtClean="0"/>
            </a:br>
            <a:r>
              <a:rPr lang="de-AT" sz="1600" b="0" dirty="0" smtClean="0"/>
              <a:t>(</a:t>
            </a:r>
            <a:r>
              <a:rPr lang="de-AT" sz="1600" b="0" dirty="0" err="1" smtClean="0"/>
              <a:t>compared</a:t>
            </a:r>
            <a:r>
              <a:rPr lang="de-AT" sz="1600" b="0" dirty="0" smtClean="0"/>
              <a:t> </a:t>
            </a:r>
            <a:r>
              <a:rPr lang="de-AT" sz="1600" b="0" dirty="0" err="1" smtClean="0"/>
              <a:t>to</a:t>
            </a:r>
            <a:r>
              <a:rPr lang="de-AT" sz="1600" b="0" dirty="0" smtClean="0"/>
              <a:t> 1 in 2 </a:t>
            </a:r>
            <a:r>
              <a:rPr lang="de-AT" sz="1600" b="0" dirty="0" err="1" smtClean="0"/>
              <a:t>for</a:t>
            </a:r>
            <a:r>
              <a:rPr lang="de-AT" sz="1600" b="0" dirty="0" smtClean="0"/>
              <a:t> </a:t>
            </a:r>
            <a:r>
              <a:rPr lang="de-AT" sz="1600" b="0" dirty="0" err="1" smtClean="0"/>
              <a:t>construction</a:t>
            </a:r>
            <a:r>
              <a:rPr lang="de-AT" sz="1600" b="0" dirty="0" smtClean="0"/>
              <a:t> </a:t>
            </a:r>
            <a:r>
              <a:rPr lang="de-AT" sz="1600" b="0" dirty="0" err="1" smtClean="0"/>
              <a:t>workers</a:t>
            </a:r>
            <a:r>
              <a:rPr lang="de-AT" sz="1600" b="0" dirty="0" smtClean="0"/>
              <a:t>)</a:t>
            </a:r>
          </a:p>
          <a:p>
            <a:pPr eaLnBrk="1" hangingPunct="1">
              <a:lnSpc>
                <a:spcPct val="90000"/>
              </a:lnSpc>
            </a:pPr>
            <a:r>
              <a:rPr lang="de-AT" sz="1600" b="0" dirty="0" smtClean="0"/>
              <a:t>93,8% </a:t>
            </a:r>
            <a:r>
              <a:rPr lang="de-AT" sz="1600" b="0" dirty="0" err="1" smtClean="0"/>
              <a:t>have</a:t>
            </a:r>
            <a:r>
              <a:rPr lang="de-AT" sz="1600" b="0" dirty="0" smtClean="0"/>
              <a:t> </a:t>
            </a:r>
            <a:r>
              <a:rPr lang="de-AT" sz="1600" b="0" dirty="0" err="1" smtClean="0"/>
              <a:t>to</a:t>
            </a:r>
            <a:r>
              <a:rPr lang="de-AT" sz="1600" b="0" dirty="0" smtClean="0"/>
              <a:t> do </a:t>
            </a:r>
            <a:r>
              <a:rPr lang="de-AT" sz="1600" b="0" dirty="0" err="1" smtClean="0"/>
              <a:t>their</a:t>
            </a:r>
            <a:r>
              <a:rPr lang="de-AT" sz="1600" b="0" dirty="0" smtClean="0"/>
              <a:t> </a:t>
            </a:r>
            <a:r>
              <a:rPr lang="de-AT" sz="1600" b="0" dirty="0" err="1" smtClean="0"/>
              <a:t>work</a:t>
            </a:r>
            <a:r>
              <a:rPr lang="de-AT" sz="1600" b="0" dirty="0" smtClean="0"/>
              <a:t> </a:t>
            </a:r>
            <a:r>
              <a:rPr lang="de-AT" sz="1600" b="0" dirty="0" err="1" smtClean="0"/>
              <a:t>standing</a:t>
            </a:r>
            <a:endParaRPr lang="de-AT" sz="1600" b="0" dirty="0" smtClean="0"/>
          </a:p>
          <a:p>
            <a:pPr eaLnBrk="1" hangingPunct="1">
              <a:lnSpc>
                <a:spcPct val="90000"/>
              </a:lnSpc>
            </a:pPr>
            <a:r>
              <a:rPr lang="de-AT" sz="1600" b="0" dirty="0" smtClean="0"/>
              <a:t>36% </a:t>
            </a:r>
            <a:r>
              <a:rPr lang="de-AT" sz="1600" b="0" dirty="0" err="1" smtClean="0"/>
              <a:t>have</a:t>
            </a:r>
            <a:r>
              <a:rPr lang="de-AT" sz="1600" b="0" dirty="0" smtClean="0"/>
              <a:t> </a:t>
            </a:r>
            <a:r>
              <a:rPr lang="de-AT" sz="1600" b="0" dirty="0" err="1" smtClean="0"/>
              <a:t>to</a:t>
            </a:r>
            <a:r>
              <a:rPr lang="de-AT" sz="1600" b="0" dirty="0" smtClean="0"/>
              <a:t> </a:t>
            </a:r>
            <a:r>
              <a:rPr lang="de-AT" sz="1600" b="0" dirty="0" err="1" smtClean="0"/>
              <a:t>work</a:t>
            </a:r>
            <a:r>
              <a:rPr lang="de-AT" sz="1600" b="0" dirty="0" smtClean="0"/>
              <a:t> in </a:t>
            </a:r>
            <a:r>
              <a:rPr lang="de-AT" sz="1600" b="0" dirty="0" err="1" smtClean="0"/>
              <a:t>unfavourable</a:t>
            </a:r>
            <a:r>
              <a:rPr lang="de-AT" sz="1600" b="0" dirty="0" smtClean="0"/>
              <a:t> </a:t>
            </a:r>
            <a:r>
              <a:rPr lang="de-AT" sz="1600" b="0" dirty="0" err="1" smtClean="0"/>
              <a:t>postures</a:t>
            </a:r>
            <a:r>
              <a:rPr lang="de-AT" sz="1600" b="0" dirty="0" smtClean="0"/>
              <a:t> (</a:t>
            </a:r>
            <a:r>
              <a:rPr lang="de-AT" sz="1600" b="0" dirty="0" err="1" smtClean="0"/>
              <a:t>kneeling</a:t>
            </a:r>
            <a:r>
              <a:rPr lang="de-AT" sz="1600" b="0" dirty="0" smtClean="0"/>
              <a:t>, </a:t>
            </a:r>
            <a:br>
              <a:rPr lang="de-AT" sz="1600" b="0" dirty="0" smtClean="0"/>
            </a:br>
            <a:r>
              <a:rPr lang="de-AT" sz="1600" b="0" dirty="0" err="1" smtClean="0"/>
              <a:t>bending</a:t>
            </a:r>
            <a:r>
              <a:rPr lang="de-AT" sz="1600" b="0" dirty="0" smtClean="0"/>
              <a:t>, </a:t>
            </a:r>
            <a:r>
              <a:rPr lang="de-AT" sz="1600" b="0" dirty="0" err="1" smtClean="0"/>
              <a:t>squatting</a:t>
            </a:r>
            <a:r>
              <a:rPr lang="de-AT" sz="1600" b="0" dirty="0" smtClean="0"/>
              <a:t>, etc.)</a:t>
            </a:r>
          </a:p>
          <a:p>
            <a:pPr eaLnBrk="1" hangingPunct="1">
              <a:lnSpc>
                <a:spcPct val="90000"/>
              </a:lnSpc>
            </a:pPr>
            <a:r>
              <a:rPr lang="de-AT" sz="1600" b="0" dirty="0" smtClean="0"/>
              <a:t>71% </a:t>
            </a:r>
            <a:r>
              <a:rPr lang="de-AT" sz="1600" b="0" dirty="0" err="1" smtClean="0"/>
              <a:t>have</a:t>
            </a:r>
            <a:r>
              <a:rPr lang="de-AT" sz="1600" b="0" dirty="0" smtClean="0"/>
              <a:t> </a:t>
            </a:r>
            <a:r>
              <a:rPr lang="de-AT" sz="1600" b="0" dirty="0" err="1" smtClean="0"/>
              <a:t>to</a:t>
            </a:r>
            <a:r>
              <a:rPr lang="de-AT" sz="1600" b="0" dirty="0" smtClean="0"/>
              <a:t> do </a:t>
            </a:r>
            <a:r>
              <a:rPr lang="de-AT" sz="1600" b="0" dirty="0" err="1" smtClean="0"/>
              <a:t>more</a:t>
            </a:r>
            <a:r>
              <a:rPr lang="de-AT" sz="1600" b="0" dirty="0" smtClean="0"/>
              <a:t> </a:t>
            </a:r>
            <a:r>
              <a:rPr lang="de-AT" sz="1600" b="0" dirty="0" err="1" smtClean="0"/>
              <a:t>than</a:t>
            </a:r>
            <a:r>
              <a:rPr lang="de-AT" sz="1600" b="0" dirty="0" smtClean="0"/>
              <a:t> </a:t>
            </a:r>
            <a:r>
              <a:rPr lang="de-AT" sz="1600" b="0" dirty="0" err="1" smtClean="0"/>
              <a:t>one</a:t>
            </a:r>
            <a:r>
              <a:rPr lang="de-AT" sz="1600" b="0" dirty="0" smtClean="0"/>
              <a:t> </a:t>
            </a:r>
            <a:r>
              <a:rPr lang="de-AT" sz="1600" b="0" dirty="0" err="1" smtClean="0"/>
              <a:t>task</a:t>
            </a:r>
            <a:r>
              <a:rPr lang="de-AT" sz="1600" b="0" dirty="0" smtClean="0"/>
              <a:t> </a:t>
            </a:r>
            <a:r>
              <a:rPr lang="de-AT" sz="1600" b="0" dirty="0" err="1" smtClean="0"/>
              <a:t>at</a:t>
            </a:r>
            <a:r>
              <a:rPr lang="de-AT" sz="1600" b="0" dirty="0" smtClean="0"/>
              <a:t> a time</a:t>
            </a:r>
          </a:p>
          <a:p>
            <a:pPr eaLnBrk="1" hangingPunct="1">
              <a:lnSpc>
                <a:spcPct val="90000"/>
              </a:lnSpc>
            </a:pPr>
            <a:r>
              <a:rPr lang="de-AT" sz="1600" b="0" dirty="0" smtClean="0"/>
              <a:t>More </a:t>
            </a:r>
            <a:r>
              <a:rPr lang="de-AT" sz="1600" b="0" dirty="0" err="1" smtClean="0"/>
              <a:t>than</a:t>
            </a:r>
            <a:r>
              <a:rPr lang="de-AT" sz="1600" b="0" dirty="0" smtClean="0"/>
              <a:t> ¾ (76%) </a:t>
            </a:r>
            <a:r>
              <a:rPr lang="de-AT" sz="1600" b="0" dirty="0" err="1" smtClean="0"/>
              <a:t>work</a:t>
            </a:r>
            <a:r>
              <a:rPr lang="de-AT" sz="1600" b="0" dirty="0" smtClean="0"/>
              <a:t> </a:t>
            </a:r>
            <a:r>
              <a:rPr lang="de-AT" sz="1600" b="0" dirty="0" err="1" smtClean="0"/>
              <a:t>shifts</a:t>
            </a:r>
            <a:endParaRPr lang="de-AT" sz="1600" b="0" dirty="0" smtClean="0"/>
          </a:p>
          <a:p>
            <a:pPr eaLnBrk="1" hangingPunct="1">
              <a:lnSpc>
                <a:spcPct val="90000"/>
              </a:lnSpc>
            </a:pPr>
            <a:r>
              <a:rPr lang="de-AT" sz="1600" b="0" dirty="0" smtClean="0"/>
              <a:t>More </a:t>
            </a:r>
            <a:r>
              <a:rPr lang="de-AT" sz="1600" b="0" dirty="0" err="1" smtClean="0"/>
              <a:t>than</a:t>
            </a:r>
            <a:r>
              <a:rPr lang="de-AT" sz="1600" b="0" dirty="0" smtClean="0"/>
              <a:t> half </a:t>
            </a:r>
            <a:r>
              <a:rPr lang="de-AT" sz="1600" b="0" dirty="0" err="1" smtClean="0"/>
              <a:t>work</a:t>
            </a:r>
            <a:r>
              <a:rPr lang="de-AT" sz="1600" b="0" dirty="0" smtClean="0"/>
              <a:t> </a:t>
            </a:r>
            <a:r>
              <a:rPr lang="de-AT" sz="1600" b="0" dirty="0" err="1" smtClean="0"/>
              <a:t>nights</a:t>
            </a:r>
            <a:r>
              <a:rPr lang="de-AT" sz="1600" b="0" dirty="0" smtClean="0"/>
              <a:t> (51%)</a:t>
            </a:r>
          </a:p>
          <a:p>
            <a:pPr eaLnBrk="1" hangingPunct="1">
              <a:lnSpc>
                <a:spcPct val="90000"/>
              </a:lnSpc>
            </a:pPr>
            <a:r>
              <a:rPr lang="de-AT" sz="1600" b="0" dirty="0" smtClean="0"/>
              <a:t>Almost all work Saturdays, Sundays and holidays (94%, 91,5%)</a:t>
            </a:r>
          </a:p>
          <a:p>
            <a:pPr eaLnBrk="1" hangingPunct="1">
              <a:lnSpc>
                <a:spcPct val="90000"/>
              </a:lnSpc>
            </a:pPr>
            <a:endParaRPr lang="de-AT" sz="1600" b="0" dirty="0" smtClean="0"/>
          </a:p>
          <a:p>
            <a:pPr eaLnBrk="1" hangingPunct="1">
              <a:lnSpc>
                <a:spcPct val="90000"/>
              </a:lnSpc>
            </a:pPr>
            <a:r>
              <a:rPr lang="de-AT" sz="1600" b="0" dirty="0" smtClean="0"/>
              <a:t>57% </a:t>
            </a:r>
            <a:r>
              <a:rPr lang="de-AT" sz="1600" b="0" dirty="0" err="1" smtClean="0"/>
              <a:t>men</a:t>
            </a:r>
            <a:r>
              <a:rPr lang="de-AT" sz="1600" b="0" dirty="0" smtClean="0"/>
              <a:t> </a:t>
            </a:r>
            <a:r>
              <a:rPr lang="de-AT" sz="1600" b="0" dirty="0" err="1" smtClean="0"/>
              <a:t>and</a:t>
            </a:r>
            <a:r>
              <a:rPr lang="de-AT" sz="1600" b="0" dirty="0" smtClean="0"/>
              <a:t> 64 % </a:t>
            </a:r>
            <a:r>
              <a:rPr lang="de-AT" sz="1600" b="0" dirty="0" err="1" smtClean="0"/>
              <a:t>women</a:t>
            </a:r>
            <a:r>
              <a:rPr lang="de-AT" sz="1600" b="0" dirty="0" smtClean="0"/>
              <a:t> </a:t>
            </a:r>
            <a:r>
              <a:rPr lang="de-AT" sz="1600" b="0" dirty="0" err="1" smtClean="0"/>
              <a:t>have</a:t>
            </a:r>
            <a:r>
              <a:rPr lang="de-AT" sz="1600" b="0" dirty="0" smtClean="0"/>
              <a:t> back </a:t>
            </a:r>
            <a:r>
              <a:rPr lang="de-AT" sz="1600" b="0" dirty="0" err="1" smtClean="0"/>
              <a:t>pain</a:t>
            </a:r>
            <a:endParaRPr lang="de-AT" sz="1600" b="0" dirty="0" smtClean="0"/>
          </a:p>
          <a:p>
            <a:pPr eaLnBrk="1" hangingPunct="1">
              <a:lnSpc>
                <a:spcPct val="90000"/>
              </a:lnSpc>
            </a:pPr>
            <a:r>
              <a:rPr lang="de-AT" sz="1600" b="0" dirty="0" smtClean="0"/>
              <a:t>66 % </a:t>
            </a:r>
            <a:r>
              <a:rPr lang="de-AT" sz="1600" b="0" dirty="0" err="1" smtClean="0"/>
              <a:t>women</a:t>
            </a:r>
            <a:r>
              <a:rPr lang="de-AT" sz="1600" b="0" dirty="0" smtClean="0"/>
              <a:t> </a:t>
            </a:r>
            <a:r>
              <a:rPr lang="de-AT" sz="1600" b="0" dirty="0" err="1" smtClean="0"/>
              <a:t>and</a:t>
            </a:r>
            <a:r>
              <a:rPr lang="de-AT" sz="1600" b="0" dirty="0" smtClean="0"/>
              <a:t> 54% </a:t>
            </a:r>
            <a:r>
              <a:rPr lang="de-AT" sz="1600" b="0" dirty="0" err="1" smtClean="0"/>
              <a:t>men</a:t>
            </a:r>
            <a:r>
              <a:rPr lang="de-AT" sz="1600" b="0" dirty="0" smtClean="0"/>
              <a:t> </a:t>
            </a:r>
            <a:r>
              <a:rPr lang="de-AT" sz="1600" b="0" dirty="0" err="1" smtClean="0"/>
              <a:t>have</a:t>
            </a:r>
            <a:r>
              <a:rPr lang="de-AT" sz="1600" b="0" dirty="0" smtClean="0"/>
              <a:t> </a:t>
            </a:r>
            <a:r>
              <a:rPr lang="de-AT" sz="1600" b="0" dirty="0" err="1" smtClean="0"/>
              <a:t>pain</a:t>
            </a:r>
            <a:r>
              <a:rPr lang="de-AT" sz="1600" b="0" dirty="0" smtClean="0"/>
              <a:t> in neck </a:t>
            </a:r>
            <a:r>
              <a:rPr lang="de-AT" sz="1600" b="0" dirty="0" err="1" smtClean="0"/>
              <a:t>and</a:t>
            </a:r>
            <a:r>
              <a:rPr lang="de-AT" sz="1600" b="0" dirty="0" smtClean="0"/>
              <a:t> </a:t>
            </a:r>
            <a:r>
              <a:rPr lang="de-AT" sz="1600" b="0" dirty="0" err="1" smtClean="0"/>
              <a:t>shoulders</a:t>
            </a:r>
            <a:endParaRPr lang="de-AT" sz="1600" b="0" dirty="0" smtClean="0"/>
          </a:p>
          <a:p>
            <a:pPr eaLnBrk="1" hangingPunct="1">
              <a:lnSpc>
                <a:spcPct val="90000"/>
              </a:lnSpc>
            </a:pPr>
            <a:r>
              <a:rPr lang="de-AT" sz="1600" b="0" dirty="0" smtClean="0"/>
              <a:t>37% </a:t>
            </a:r>
            <a:r>
              <a:rPr lang="de-AT" sz="1600" b="0" dirty="0" err="1" smtClean="0"/>
              <a:t>of</a:t>
            </a:r>
            <a:r>
              <a:rPr lang="de-AT" sz="1600" b="0" dirty="0" smtClean="0"/>
              <a:t> </a:t>
            </a:r>
            <a:r>
              <a:rPr lang="de-AT" sz="1600" b="0" dirty="0" err="1" smtClean="0"/>
              <a:t>the</a:t>
            </a:r>
            <a:r>
              <a:rPr lang="de-AT" sz="1600" b="0" dirty="0" smtClean="0"/>
              <a:t> </a:t>
            </a:r>
            <a:r>
              <a:rPr lang="de-AT" sz="1600" b="0" dirty="0" err="1" smtClean="0"/>
              <a:t>women</a:t>
            </a:r>
            <a:r>
              <a:rPr lang="de-AT" sz="1600" b="0" dirty="0" smtClean="0"/>
              <a:t> </a:t>
            </a:r>
            <a:r>
              <a:rPr lang="de-AT" sz="1600" b="0" dirty="0" err="1" smtClean="0"/>
              <a:t>have</a:t>
            </a:r>
            <a:r>
              <a:rPr lang="de-AT" sz="1600" b="0" dirty="0" smtClean="0"/>
              <a:t> </a:t>
            </a:r>
            <a:r>
              <a:rPr lang="de-AT" sz="1600" b="0" dirty="0" err="1" smtClean="0"/>
              <a:t>pain</a:t>
            </a:r>
            <a:r>
              <a:rPr lang="de-AT" sz="1600" b="0" dirty="0" smtClean="0"/>
              <a:t> in </a:t>
            </a:r>
            <a:r>
              <a:rPr lang="de-AT" sz="1600" b="0" dirty="0" err="1" smtClean="0"/>
              <a:t>the</a:t>
            </a:r>
            <a:r>
              <a:rPr lang="de-AT" sz="1600" b="0" dirty="0" smtClean="0"/>
              <a:t> </a:t>
            </a:r>
            <a:r>
              <a:rPr lang="de-AT" sz="1600" b="0" dirty="0" err="1" smtClean="0"/>
              <a:t>legs</a:t>
            </a:r>
            <a:endParaRPr lang="de-AT" sz="1600" b="0" dirty="0" smtClean="0"/>
          </a:p>
          <a:p>
            <a:pPr eaLnBrk="1" hangingPunct="1">
              <a:lnSpc>
                <a:spcPct val="90000"/>
              </a:lnSpc>
            </a:pPr>
            <a:r>
              <a:rPr lang="de-AT" sz="1600" b="0" dirty="0" smtClean="0"/>
              <a:t>&gt; 40% </a:t>
            </a:r>
            <a:r>
              <a:rPr lang="de-AT" sz="1600" b="0" dirty="0" err="1" smtClean="0"/>
              <a:t>suffer</a:t>
            </a:r>
            <a:r>
              <a:rPr lang="de-AT" sz="1600" b="0" dirty="0" smtClean="0"/>
              <a:t> </a:t>
            </a:r>
            <a:r>
              <a:rPr lang="de-AT" sz="1600" b="0" dirty="0" err="1" smtClean="0"/>
              <a:t>from</a:t>
            </a:r>
            <a:r>
              <a:rPr lang="de-AT" sz="1600" b="0" dirty="0" smtClean="0"/>
              <a:t> high emotional </a:t>
            </a:r>
            <a:r>
              <a:rPr lang="de-AT" sz="1600" b="0" dirty="0" err="1" smtClean="0"/>
              <a:t>load</a:t>
            </a:r>
            <a:r>
              <a:rPr lang="de-AT" sz="1600" b="0" dirty="0" smtClean="0"/>
              <a:t> (</a:t>
            </a:r>
            <a:r>
              <a:rPr lang="de-AT" sz="1600" b="0" dirty="0" err="1" smtClean="0"/>
              <a:t>compared</a:t>
            </a:r>
            <a:r>
              <a:rPr lang="de-AT" sz="1600" b="0" dirty="0" smtClean="0"/>
              <a:t> </a:t>
            </a:r>
            <a:r>
              <a:rPr lang="de-AT" sz="1600" b="0" dirty="0" err="1" smtClean="0"/>
              <a:t>to</a:t>
            </a:r>
            <a:r>
              <a:rPr lang="de-AT" sz="1600" b="0" dirty="0" smtClean="0"/>
              <a:t> 11 % on </a:t>
            </a:r>
            <a:r>
              <a:rPr lang="de-AT" sz="1600" b="0" dirty="0" err="1" smtClean="0"/>
              <a:t>average</a:t>
            </a:r>
            <a:r>
              <a:rPr lang="de-AT" sz="1600" b="0" dirty="0" smtClean="0"/>
              <a:t>)</a:t>
            </a:r>
          </a:p>
          <a:p>
            <a:pPr eaLnBrk="1" hangingPunct="1">
              <a:lnSpc>
                <a:spcPct val="90000"/>
              </a:lnSpc>
            </a:pPr>
            <a:r>
              <a:rPr lang="de-AT" sz="1600" b="0" dirty="0" smtClean="0"/>
              <a:t>More </a:t>
            </a:r>
            <a:r>
              <a:rPr lang="de-AT" sz="1600" b="0" dirty="0" err="1" smtClean="0"/>
              <a:t>than</a:t>
            </a:r>
            <a:r>
              <a:rPr lang="de-AT" sz="1600" b="0" dirty="0" smtClean="0"/>
              <a:t> 1 in 4 </a:t>
            </a:r>
            <a:r>
              <a:rPr lang="de-AT" sz="1600" b="0" dirty="0" err="1" smtClean="0"/>
              <a:t>feel</a:t>
            </a:r>
            <a:r>
              <a:rPr lang="de-AT" sz="1600" b="0" dirty="0" smtClean="0"/>
              <a:t> </a:t>
            </a:r>
            <a:r>
              <a:rPr lang="de-AT" sz="1600" b="0" dirty="0" err="1" smtClean="0"/>
              <a:t>that</a:t>
            </a:r>
            <a:r>
              <a:rPr lang="de-AT" sz="1600" b="0" dirty="0" smtClean="0"/>
              <a:t> </a:t>
            </a:r>
            <a:r>
              <a:rPr lang="de-AT" sz="1600" b="0" dirty="0" err="1" smtClean="0"/>
              <a:t>they</a:t>
            </a:r>
            <a:r>
              <a:rPr lang="de-AT" sz="1600" b="0" dirty="0" smtClean="0"/>
              <a:t> </a:t>
            </a:r>
            <a:r>
              <a:rPr lang="de-AT" sz="1600" b="0" dirty="0" err="1" smtClean="0"/>
              <a:t>hardly</a:t>
            </a:r>
            <a:r>
              <a:rPr lang="de-AT" sz="1600" b="0" dirty="0" smtClean="0"/>
              <a:t> </a:t>
            </a:r>
            <a:r>
              <a:rPr lang="de-AT" sz="1600" b="0" dirty="0" err="1" smtClean="0"/>
              <a:t>cope</a:t>
            </a:r>
            <a:r>
              <a:rPr lang="de-AT" sz="1600" b="0" dirty="0" smtClean="0"/>
              <a:t> (27 </a:t>
            </a:r>
            <a:r>
              <a:rPr lang="de-AT" sz="1600" b="0" dirty="0" err="1" smtClean="0"/>
              <a:t>vs</a:t>
            </a:r>
            <a:r>
              <a:rPr lang="de-AT" sz="1600" b="0" dirty="0" smtClean="0"/>
              <a:t> 16.6 %)</a:t>
            </a:r>
          </a:p>
          <a:p>
            <a:pPr eaLnBrk="1" hangingPunct="1">
              <a:lnSpc>
                <a:spcPct val="90000"/>
              </a:lnSpc>
            </a:pPr>
            <a:r>
              <a:rPr lang="de-AT" sz="1600" b="0" dirty="0" err="1" smtClean="0"/>
              <a:t>Twice</a:t>
            </a:r>
            <a:r>
              <a:rPr lang="de-AT" sz="1600" b="0" dirty="0" smtClean="0"/>
              <a:t> </a:t>
            </a:r>
            <a:r>
              <a:rPr lang="de-AT" sz="1600" b="0" dirty="0" err="1" smtClean="0"/>
              <a:t>as</a:t>
            </a:r>
            <a:r>
              <a:rPr lang="de-AT" sz="1600" b="0" dirty="0" smtClean="0"/>
              <a:t> </a:t>
            </a:r>
            <a:r>
              <a:rPr lang="de-AT" sz="1600" b="0" dirty="0" err="1" smtClean="0"/>
              <a:t>many</a:t>
            </a:r>
            <a:r>
              <a:rPr lang="de-AT" sz="1600" b="0" dirty="0" smtClean="0"/>
              <a:t> </a:t>
            </a:r>
            <a:r>
              <a:rPr lang="de-AT" sz="1600" b="0" dirty="0" err="1" smtClean="0"/>
              <a:t>as</a:t>
            </a:r>
            <a:r>
              <a:rPr lang="de-AT" sz="1600" b="0" dirty="0" smtClean="0"/>
              <a:t> on </a:t>
            </a:r>
            <a:r>
              <a:rPr lang="de-AT" sz="1600" b="0" dirty="0" err="1" smtClean="0"/>
              <a:t>average</a:t>
            </a:r>
            <a:r>
              <a:rPr lang="de-AT" sz="1600" b="0" dirty="0" smtClean="0"/>
              <a:t> </a:t>
            </a:r>
            <a:r>
              <a:rPr lang="de-AT" sz="1600" b="0" dirty="0" err="1" smtClean="0"/>
              <a:t>have</a:t>
            </a:r>
            <a:r>
              <a:rPr lang="de-AT" sz="1600" b="0" dirty="0" smtClean="0"/>
              <a:t> </a:t>
            </a:r>
            <a:r>
              <a:rPr lang="de-AT" sz="1600" b="0" dirty="0" err="1" smtClean="0"/>
              <a:t>sleeping</a:t>
            </a:r>
            <a:r>
              <a:rPr lang="de-AT" sz="1600" b="0" dirty="0" smtClean="0"/>
              <a:t> </a:t>
            </a:r>
            <a:r>
              <a:rPr lang="de-AT" sz="1600" b="0" dirty="0" err="1" smtClean="0"/>
              <a:t>problems</a:t>
            </a:r>
            <a:r>
              <a:rPr lang="de-AT" sz="1600" b="0" dirty="0" smtClean="0"/>
              <a:t> (37% vs. 19%)</a:t>
            </a:r>
          </a:p>
        </p:txBody>
      </p:sp>
      <p:pic>
        <p:nvPicPr>
          <p:cNvPr id="18436" name="Picture 6" descr="-® Junia_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6188" y="1484313"/>
            <a:ext cx="1427162"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437" name="Rectangle 7"/>
          <p:cNvSpPr>
            <a:spLocks noChangeArrowheads="1"/>
          </p:cNvSpPr>
          <p:nvPr/>
        </p:nvSpPr>
        <p:spPr bwMode="auto">
          <a:xfrm>
            <a:off x="4067175" y="6023449"/>
            <a:ext cx="495617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de-AT" dirty="0">
                <a:solidFill>
                  <a:schemeClr val="hlink"/>
                </a:solidFill>
              </a:rPr>
              <a:t>(</a:t>
            </a:r>
            <a:r>
              <a:rPr lang="de-AT" dirty="0" err="1">
                <a:solidFill>
                  <a:schemeClr val="hlink"/>
                </a:solidFill>
              </a:rPr>
              <a:t>Germany,BAuA</a:t>
            </a:r>
            <a:r>
              <a:rPr lang="de-AT" dirty="0">
                <a:solidFill>
                  <a:schemeClr val="hlink"/>
                </a:solidFill>
              </a:rPr>
              <a:t> </a:t>
            </a:r>
            <a:r>
              <a:rPr lang="de-AT" dirty="0" err="1">
                <a:solidFill>
                  <a:schemeClr val="hlink"/>
                </a:solidFill>
              </a:rPr>
              <a:t>survey</a:t>
            </a:r>
            <a:r>
              <a:rPr lang="de-AT" dirty="0">
                <a:solidFill>
                  <a:schemeClr val="hlink"/>
                </a:solidFill>
              </a:rPr>
              <a:t>, </a:t>
            </a:r>
            <a:r>
              <a:rPr lang="de-AT" dirty="0" err="1">
                <a:solidFill>
                  <a:schemeClr val="hlink"/>
                </a:solidFill>
              </a:rPr>
              <a:t>published</a:t>
            </a:r>
            <a:r>
              <a:rPr lang="de-AT" dirty="0">
                <a:solidFill>
                  <a:schemeClr val="hlink"/>
                </a:solidFill>
              </a:rPr>
              <a:t> Nov.2007)</a:t>
            </a:r>
          </a:p>
        </p:txBody>
      </p:sp>
    </p:spTree>
    <p:extLst>
      <p:ext uri="{BB962C8B-B14F-4D97-AF65-F5344CB8AC3E}">
        <p14:creationId xmlns:p14="http://schemas.microsoft.com/office/powerpoint/2010/main" val="2663886058"/>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245070" y="842433"/>
            <a:ext cx="8569325" cy="576262"/>
          </a:xfrm>
          <a:prstGeom prst="rect">
            <a:avLst/>
          </a:prstGeom>
        </p:spPr>
        <p:txBody>
          <a:bodyPr anchor="ctr"/>
          <a:lstStyle/>
          <a:p>
            <a:pPr algn="ctr" fontAlgn="auto">
              <a:spcBef>
                <a:spcPts val="0"/>
              </a:spcBef>
              <a:spcAft>
                <a:spcPts val="0"/>
              </a:spcAft>
              <a:defRPr/>
            </a:pPr>
            <a:r>
              <a:rPr lang="en-GB" b="1" dirty="0">
                <a:solidFill>
                  <a:srgbClr val="C00000"/>
                </a:solidFill>
                <a:ea typeface="+mj-ea"/>
                <a:cs typeface="Arial" pitchFamily="34" charset="0"/>
              </a:rPr>
              <a:t>Shift (Night) Work: </a:t>
            </a:r>
            <a:r>
              <a:rPr lang="en-GB" b="1" dirty="0" smtClean="0">
                <a:solidFill>
                  <a:srgbClr val="C00000"/>
                </a:solidFill>
                <a:ea typeface="+mj-ea"/>
                <a:cs typeface="Arial" pitchFamily="34" charset="0"/>
              </a:rPr>
              <a:t>Forecasted Attributable </a:t>
            </a:r>
            <a:r>
              <a:rPr lang="en-GB" b="1" dirty="0">
                <a:solidFill>
                  <a:srgbClr val="C00000"/>
                </a:solidFill>
                <a:ea typeface="+mj-ea"/>
                <a:cs typeface="Arial" pitchFamily="34" charset="0"/>
              </a:rPr>
              <a:t>Cancers</a:t>
            </a:r>
          </a:p>
        </p:txBody>
      </p:sp>
      <p:pic>
        <p:nvPicPr>
          <p:cNvPr id="22531" name="Picture 2"/>
          <p:cNvPicPr>
            <a:picLocks noChangeAspect="1" noChangeArrowheads="1"/>
          </p:cNvPicPr>
          <p:nvPr/>
        </p:nvPicPr>
        <p:blipFill>
          <a:blip r:embed="rId3" cstate="print"/>
          <a:srcRect/>
          <a:stretch>
            <a:fillRect/>
          </a:stretch>
        </p:blipFill>
        <p:spPr bwMode="auto">
          <a:xfrm>
            <a:off x="2122958" y="1418695"/>
            <a:ext cx="5473229" cy="3607231"/>
          </a:xfrm>
          <a:prstGeom prst="rect">
            <a:avLst/>
          </a:prstGeom>
          <a:noFill/>
          <a:ln w="9525">
            <a:noFill/>
            <a:miter lim="800000"/>
            <a:headEnd/>
            <a:tailEnd/>
          </a:ln>
        </p:spPr>
      </p:pic>
      <p:sp>
        <p:nvSpPr>
          <p:cNvPr id="22532" name="TextBox 5"/>
          <p:cNvSpPr txBox="1">
            <a:spLocks noChangeArrowheads="1"/>
          </p:cNvSpPr>
          <p:nvPr/>
        </p:nvSpPr>
        <p:spPr bwMode="auto">
          <a:xfrm>
            <a:off x="2411413" y="5013325"/>
            <a:ext cx="5184775" cy="1816100"/>
          </a:xfrm>
          <a:prstGeom prst="rect">
            <a:avLst/>
          </a:prstGeom>
          <a:noFill/>
          <a:ln w="9525">
            <a:noFill/>
            <a:miter lim="800000"/>
            <a:headEnd/>
            <a:tailEnd/>
          </a:ln>
        </p:spPr>
        <p:txBody>
          <a:bodyPr>
            <a:spAutoFit/>
          </a:bodyPr>
          <a:lstStyle/>
          <a:p>
            <a:pPr marL="342900" indent="-342900">
              <a:buFontTx/>
              <a:buAutoNum type="arabicParenBoth"/>
            </a:pPr>
            <a:r>
              <a:rPr lang="en-GB" sz="1600">
                <a:latin typeface="Calibri" pitchFamily="34" charset="0"/>
              </a:rPr>
              <a:t>Current employment levels maintained, 30% &lt;5, 40% 5-14, 30% 15+ years night shift work</a:t>
            </a:r>
          </a:p>
          <a:p>
            <a:pPr marL="342900" indent="-342900">
              <a:buFontTx/>
              <a:buAutoNum type="arabicParenBoth"/>
            </a:pPr>
            <a:r>
              <a:rPr lang="en-GB" sz="1600">
                <a:latin typeface="Calibri" pitchFamily="34" charset="0"/>
              </a:rPr>
              <a:t>Linear employment trends to 2021-30</a:t>
            </a:r>
          </a:p>
          <a:p>
            <a:pPr marL="342900" indent="-342900">
              <a:buFontTx/>
              <a:buAutoNum type="arabicParenBoth"/>
            </a:pPr>
            <a:r>
              <a:rPr lang="en-GB" sz="1600">
                <a:latin typeface="Calibri" pitchFamily="34" charset="0"/>
              </a:rPr>
              <a:t>50%&lt;5, 30% 5-14, 20% 15+ years night shift work</a:t>
            </a:r>
          </a:p>
          <a:p>
            <a:pPr marL="342900" indent="-342900">
              <a:buFontTx/>
              <a:buAutoNum type="arabicParenBoth"/>
            </a:pPr>
            <a:r>
              <a:rPr lang="en-GB" sz="1600">
                <a:latin typeface="Calibri" pitchFamily="34" charset="0"/>
              </a:rPr>
              <a:t>70%&lt;5, 20% 5-14, 10% 15+</a:t>
            </a:r>
          </a:p>
          <a:p>
            <a:pPr marL="342900" indent="-342900">
              <a:buFontTx/>
              <a:buAutoNum type="arabicParenBoth"/>
            </a:pPr>
            <a:r>
              <a:rPr lang="en-GB" sz="1600">
                <a:latin typeface="Calibri" pitchFamily="34" charset="0"/>
              </a:rPr>
              <a:t>90%&lt;5, 10% 5-14, 0% 15+</a:t>
            </a:r>
          </a:p>
          <a:p>
            <a:pPr marL="342900" indent="-342900">
              <a:buFontTx/>
              <a:buAutoNum type="arabicParenBoth"/>
            </a:pPr>
            <a:r>
              <a:rPr lang="en-GB" sz="1600">
                <a:latin typeface="Calibri" pitchFamily="34" charset="0"/>
              </a:rPr>
              <a:t>100% &lt;5 years</a:t>
            </a:r>
          </a:p>
        </p:txBody>
      </p:sp>
      <p:sp>
        <p:nvSpPr>
          <p:cNvPr id="5" name="Title 1"/>
          <p:cNvSpPr>
            <a:spLocks noGrp="1"/>
          </p:cNvSpPr>
          <p:nvPr>
            <p:ph type="title"/>
          </p:nvPr>
        </p:nvSpPr>
        <p:spPr>
          <a:xfrm>
            <a:off x="283245" y="116632"/>
            <a:ext cx="8893175" cy="863600"/>
          </a:xfrm>
        </p:spPr>
        <p:txBody>
          <a:bodyPr rtlCol="0">
            <a:normAutofit fontScale="90000"/>
          </a:bodyPr>
          <a:lstStyle/>
          <a:p>
            <a:pPr eaLnBrk="1" fontAlgn="auto" hangingPunct="1">
              <a:spcAft>
                <a:spcPts val="0"/>
              </a:spcAft>
              <a:defRPr/>
            </a:pPr>
            <a:r>
              <a:rPr lang="en-GB" sz="2000" b="1" dirty="0" smtClean="0">
                <a:solidFill>
                  <a:srgbClr val="C00000"/>
                </a:solidFill>
              </a:rPr>
              <a:t>Shift work reduction – a measure to reduce cancer burden?</a:t>
            </a:r>
            <a:br>
              <a:rPr lang="en-GB" sz="2000" b="1" dirty="0" smtClean="0">
                <a:solidFill>
                  <a:srgbClr val="C00000"/>
                </a:solidFill>
              </a:rPr>
            </a:br>
            <a:r>
              <a:rPr lang="en-GB" sz="1600" b="1" dirty="0" smtClean="0">
                <a:solidFill>
                  <a:srgbClr val="C00000"/>
                </a:solidFill>
              </a:rPr>
              <a:t>EU-OSHA Cancer seminar Sep. 2012 </a:t>
            </a:r>
            <a:br>
              <a:rPr lang="en-GB" sz="1600" b="1" dirty="0" smtClean="0">
                <a:solidFill>
                  <a:srgbClr val="C00000"/>
                </a:solidFill>
              </a:rPr>
            </a:br>
            <a:r>
              <a:rPr lang="en-GB" sz="1600" b="1" dirty="0" smtClean="0">
                <a:solidFill>
                  <a:srgbClr val="C00000"/>
                </a:solidFill>
              </a:rPr>
              <a:t>UK burden of disease data (Rushton, L.)</a:t>
            </a:r>
            <a:endParaRPr lang="en-GB" sz="1600" b="1" dirty="0">
              <a:solidFill>
                <a:srgbClr val="C00000"/>
              </a:solidFill>
            </a:endParaRPr>
          </a:p>
        </p:txBody>
      </p:sp>
    </p:spTree>
    <p:extLst>
      <p:ext uri="{BB962C8B-B14F-4D97-AF65-F5344CB8AC3E}">
        <p14:creationId xmlns:p14="http://schemas.microsoft.com/office/powerpoint/2010/main" val="170731282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107950" y="0"/>
            <a:ext cx="9036050" cy="1250950"/>
          </a:xfrm>
        </p:spPr>
        <p:txBody>
          <a:bodyPr/>
          <a:lstStyle/>
          <a:p>
            <a:r>
              <a:rPr lang="de-AT"/>
              <a:t>EU example – integrating gender into age management </a:t>
            </a:r>
            <a:br>
              <a:rPr lang="de-AT"/>
            </a:br>
            <a:r>
              <a:rPr lang="en-GB" sz="1800" b="0"/>
              <a:t>Austrian labour inspection campaign on age management at work</a:t>
            </a:r>
            <a:br>
              <a:rPr lang="en-GB" sz="1800" b="0"/>
            </a:br>
            <a:r>
              <a:rPr lang="de-AT" sz="1800" b="0"/>
              <a:t/>
            </a:r>
            <a:br>
              <a:rPr lang="de-AT" sz="1800" b="0"/>
            </a:br>
            <a:endParaRPr lang="de-AT" sz="1800" b="0"/>
          </a:p>
        </p:txBody>
      </p:sp>
      <p:sp>
        <p:nvSpPr>
          <p:cNvPr id="30723" name="Rectangle 3"/>
          <p:cNvSpPr>
            <a:spLocks noGrp="1" noChangeArrowheads="1"/>
          </p:cNvSpPr>
          <p:nvPr>
            <p:ph type="body" sz="half" idx="1"/>
          </p:nvPr>
        </p:nvSpPr>
        <p:spPr>
          <a:xfrm>
            <a:off x="395536" y="1196752"/>
            <a:ext cx="8280400" cy="4608512"/>
          </a:xfrm>
        </p:spPr>
        <p:txBody>
          <a:bodyPr/>
          <a:lstStyle/>
          <a:p>
            <a:pPr>
              <a:buFont typeface="Wingdings" pitchFamily="2" charset="2"/>
              <a:buNone/>
            </a:pPr>
            <a:r>
              <a:rPr lang="en-GB" sz="1400" b="0" dirty="0"/>
              <a:t>	</a:t>
            </a:r>
            <a:r>
              <a:rPr lang="de-AT" sz="1800" b="0" dirty="0"/>
              <a:t>Ageing - female health care workers</a:t>
            </a:r>
            <a:r>
              <a:rPr lang="en-GB" sz="1400" b="0" dirty="0"/>
              <a:t> </a:t>
            </a:r>
          </a:p>
          <a:p>
            <a:pPr>
              <a:buFont typeface="Wingdings" pitchFamily="2" charset="2"/>
              <a:buNone/>
            </a:pPr>
            <a:r>
              <a:rPr lang="en-GB" sz="1400" b="0" dirty="0"/>
              <a:t>	Finding that training and chances of promotion end at the age of 45; </a:t>
            </a:r>
            <a:br>
              <a:rPr lang="en-GB" sz="1400" b="0" dirty="0"/>
            </a:br>
            <a:r>
              <a:rPr lang="en-GB" sz="1400" b="0" dirty="0"/>
              <a:t>high work rates, work organisation or working hours and the structure of the work environment continues to be tailored to younger people.</a:t>
            </a:r>
          </a:p>
          <a:p>
            <a:pPr>
              <a:buFont typeface="Wingdings" pitchFamily="2" charset="2"/>
              <a:buNone/>
            </a:pPr>
            <a:endParaRPr lang="en-GB" sz="1400" dirty="0"/>
          </a:p>
          <a:p>
            <a:pPr>
              <a:buFont typeface="Wingdings" pitchFamily="2" charset="2"/>
              <a:buNone/>
            </a:pPr>
            <a:r>
              <a:rPr lang="en-GB" sz="1400" b="0" dirty="0">
                <a:solidFill>
                  <a:schemeClr val="hlink"/>
                </a:solidFill>
                <a:latin typeface="Arial Narrow" pitchFamily="34" charset="0"/>
              </a:rPr>
              <a:t>Projection of the age structure – health and social service - blue-collar workers </a:t>
            </a:r>
            <a:endParaRPr lang="de-AT" sz="1400" b="0" dirty="0">
              <a:solidFill>
                <a:schemeClr val="hlink"/>
              </a:solidFill>
              <a:latin typeface="Arial Narrow" pitchFamily="34" charset="0"/>
            </a:endParaRPr>
          </a:p>
        </p:txBody>
      </p:sp>
      <p:sp>
        <p:nvSpPr>
          <p:cNvPr id="30724" name="Rectangle 4"/>
          <p:cNvSpPr>
            <a:spLocks noChangeArrowheads="1"/>
          </p:cNvSpPr>
          <p:nvPr/>
        </p:nvSpPr>
        <p:spPr bwMode="auto">
          <a:xfrm>
            <a:off x="1403350" y="5962651"/>
            <a:ext cx="36004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sz="1200">
                <a:solidFill>
                  <a:schemeClr val="hlink"/>
                </a:solidFill>
              </a:rPr>
              <a:t>Source: Austrian labour inspection service ZAI</a:t>
            </a:r>
            <a:endParaRPr lang="de-AT" sz="1200">
              <a:solidFill>
                <a:schemeClr val="hlink"/>
              </a:solidFill>
            </a:endParaRPr>
          </a:p>
        </p:txBody>
      </p:sp>
      <p:graphicFrame>
        <p:nvGraphicFramePr>
          <p:cNvPr id="30725" name="Object 5"/>
          <p:cNvGraphicFramePr>
            <a:graphicFrameLocks noGrp="1" noChangeAspect="1"/>
          </p:cNvGraphicFramePr>
          <p:nvPr>
            <p:ph sz="half" idx="2"/>
            <p:extLst>
              <p:ext uri="{D42A27DB-BD31-4B8C-83A1-F6EECF244321}">
                <p14:modId xmlns:p14="http://schemas.microsoft.com/office/powerpoint/2010/main" val="2315460031"/>
              </p:ext>
            </p:extLst>
          </p:nvPr>
        </p:nvGraphicFramePr>
        <p:xfrm>
          <a:off x="467544" y="2996952"/>
          <a:ext cx="5111750" cy="2952750"/>
        </p:xfrm>
        <a:graphic>
          <a:graphicData uri="http://schemas.openxmlformats.org/presentationml/2006/ole">
            <mc:AlternateContent xmlns:mc="http://schemas.openxmlformats.org/markup-compatibility/2006">
              <mc:Choice xmlns:v="urn:schemas-microsoft-com:vml" Requires="v">
                <p:oleObj spid="_x0000_s3097" name="Chart" r:id="rId4" imgW="9277395" imgH="4476643" progId="Excel.Chart.8">
                  <p:embed/>
                </p:oleObj>
              </mc:Choice>
              <mc:Fallback>
                <p:oleObj name="Chart" r:id="rId4" imgW="9277395" imgH="4476643" progId="Excel.Char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7544" y="2996952"/>
                        <a:ext cx="5111750" cy="295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727" name="Text Box 7"/>
          <p:cNvSpPr txBox="1">
            <a:spLocks noChangeArrowheads="1"/>
          </p:cNvSpPr>
          <p:nvPr/>
        </p:nvSpPr>
        <p:spPr bwMode="auto">
          <a:xfrm>
            <a:off x="5867400" y="3016250"/>
            <a:ext cx="3168650" cy="349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Char char="•"/>
            </a:pPr>
            <a:r>
              <a:rPr lang="en-GB" sz="1400" dirty="0">
                <a:solidFill>
                  <a:srgbClr val="E86A10"/>
                </a:solidFill>
                <a:latin typeface="Verdana" pitchFamily="34" charset="0"/>
              </a:rPr>
              <a:t> 300 enterprises (15/ regional labour inspectorate) selected for interventions</a:t>
            </a:r>
          </a:p>
          <a:p>
            <a:pPr>
              <a:buFontTx/>
              <a:buChar char="•"/>
            </a:pPr>
            <a:r>
              <a:rPr lang="en-GB" sz="1400" dirty="0">
                <a:solidFill>
                  <a:srgbClr val="E86A10"/>
                </a:solidFill>
                <a:latin typeface="Verdana" pitchFamily="34" charset="0"/>
              </a:rPr>
              <a:t>Advice to employers </a:t>
            </a:r>
          </a:p>
          <a:p>
            <a:pPr>
              <a:buClr>
                <a:srgbClr val="E86A10"/>
              </a:buClr>
              <a:buFontTx/>
              <a:buChar char="•"/>
            </a:pPr>
            <a:r>
              <a:rPr lang="en-GB" sz="1400" dirty="0">
                <a:solidFill>
                  <a:srgbClr val="E86A10"/>
                </a:solidFill>
                <a:latin typeface="Verdana" pitchFamily="34" charset="0"/>
              </a:rPr>
              <a:t> employers to assess the age structure of their workforce</a:t>
            </a:r>
          </a:p>
          <a:p>
            <a:pPr>
              <a:buFontTx/>
              <a:buChar char="•"/>
            </a:pPr>
            <a:r>
              <a:rPr lang="en-GB" sz="1400" dirty="0">
                <a:solidFill>
                  <a:srgbClr val="E86A10"/>
                </a:solidFill>
                <a:latin typeface="Verdana" pitchFamily="34" charset="0"/>
              </a:rPr>
              <a:t> attempt a projection of expected changes</a:t>
            </a:r>
          </a:p>
          <a:p>
            <a:pPr>
              <a:buFontTx/>
              <a:buChar char="•"/>
            </a:pPr>
            <a:r>
              <a:rPr lang="en-GB" sz="1400" dirty="0">
                <a:solidFill>
                  <a:srgbClr val="E86A10"/>
                </a:solidFill>
                <a:latin typeface="Verdana" pitchFamily="34" charset="0"/>
              </a:rPr>
              <a:t> have a plan for addressing existing and future health problems</a:t>
            </a:r>
          </a:p>
          <a:p>
            <a:pPr>
              <a:buFontTx/>
              <a:buChar char="•"/>
            </a:pPr>
            <a:r>
              <a:rPr lang="en-GB" sz="1400" dirty="0">
                <a:solidFill>
                  <a:srgbClr val="E86A10"/>
                </a:solidFill>
                <a:latin typeface="Verdana" pitchFamily="34" charset="0"/>
              </a:rPr>
              <a:t> folders, tools and brochures developed jointly, practical to SMEs</a:t>
            </a:r>
            <a:r>
              <a:rPr lang="da-DK" sz="1400" dirty="0">
                <a:solidFill>
                  <a:srgbClr val="E86A10"/>
                </a:solidFill>
                <a:latin typeface="Verdana" pitchFamily="34" charset="0"/>
              </a:rPr>
              <a:t> </a:t>
            </a:r>
          </a:p>
          <a:p>
            <a:endParaRPr lang="en-GB" sz="1400" dirty="0">
              <a:solidFill>
                <a:srgbClr val="E86A10"/>
              </a:solidFill>
              <a:latin typeface="Verdana" pitchFamily="34" charset="0"/>
            </a:endParaRPr>
          </a:p>
          <a:p>
            <a:pPr>
              <a:buFontTx/>
              <a:buChar char="•"/>
            </a:pPr>
            <a:endParaRPr lang="de-AT" sz="1400" dirty="0">
              <a:solidFill>
                <a:srgbClr val="E86A10"/>
              </a:solidFill>
              <a:latin typeface="Verdana" pitchFamily="34" charset="0"/>
            </a:endParaRPr>
          </a:p>
        </p:txBody>
      </p:sp>
    </p:spTree>
    <p:extLst>
      <p:ext uri="{BB962C8B-B14F-4D97-AF65-F5344CB8AC3E}">
        <p14:creationId xmlns:p14="http://schemas.microsoft.com/office/powerpoint/2010/main" val="339375141"/>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395857" y="203746"/>
            <a:ext cx="8856663" cy="488950"/>
          </a:xfrm>
        </p:spPr>
        <p:txBody>
          <a:bodyPr/>
          <a:lstStyle/>
          <a:p>
            <a:pPr eaLnBrk="1" hangingPunct="1"/>
            <a:r>
              <a:rPr lang="en-GB" kern="0" dirty="0">
                <a:latin typeface="Arial" pitchFamily="34" charset="0"/>
                <a:ea typeface="ＭＳ Ｐゴシック"/>
                <a:cs typeface="Arial" pitchFamily="34" charset="0"/>
              </a:rPr>
              <a:t>European</a:t>
            </a:r>
            <a:r>
              <a:rPr lang="en-GB" kern="0" dirty="0">
                <a:solidFill>
                  <a:srgbClr val="000000"/>
                </a:solidFill>
                <a:latin typeface="Arial" pitchFamily="34" charset="0"/>
                <a:ea typeface="ＭＳ Ｐゴシック"/>
                <a:cs typeface="Arial" pitchFamily="34" charset="0"/>
              </a:rPr>
              <a:t> </a:t>
            </a:r>
            <a:r>
              <a:rPr lang="en-GB" kern="0" dirty="0">
                <a:latin typeface="Arial" pitchFamily="34" charset="0"/>
                <a:ea typeface="ＭＳ Ｐゴシック"/>
                <a:cs typeface="Arial" pitchFamily="34" charset="0"/>
              </a:rPr>
              <a:t>Agency for Safety and </a:t>
            </a:r>
            <a:r>
              <a:rPr lang="en-GB" kern="0" dirty="0" smtClean="0">
                <a:latin typeface="Arial" pitchFamily="34" charset="0"/>
                <a:ea typeface="ＭＳ Ｐゴシック"/>
                <a:cs typeface="Arial" pitchFamily="34" charset="0"/>
              </a:rPr>
              <a:t/>
            </a:r>
            <a:br>
              <a:rPr lang="en-GB" kern="0" dirty="0" smtClean="0">
                <a:latin typeface="Arial" pitchFamily="34" charset="0"/>
                <a:ea typeface="ＭＳ Ｐゴシック"/>
                <a:cs typeface="Arial" pitchFamily="34" charset="0"/>
              </a:rPr>
            </a:br>
            <a:r>
              <a:rPr lang="en-GB" kern="0" dirty="0" smtClean="0">
                <a:latin typeface="Arial" pitchFamily="34" charset="0"/>
                <a:ea typeface="ＭＳ Ｐゴシック"/>
                <a:cs typeface="Arial" pitchFamily="34" charset="0"/>
              </a:rPr>
              <a:t>Health </a:t>
            </a:r>
            <a:r>
              <a:rPr lang="en-GB" kern="0" dirty="0">
                <a:latin typeface="Arial" pitchFamily="34" charset="0"/>
                <a:ea typeface="ＭＳ Ｐゴシック"/>
                <a:cs typeface="Arial" pitchFamily="34" charset="0"/>
              </a:rPr>
              <a:t>at Work (EU-OSHA)</a:t>
            </a:r>
            <a:endParaRPr lang="en-GB" dirty="0" smtClean="0"/>
          </a:p>
        </p:txBody>
      </p:sp>
      <p:sp>
        <p:nvSpPr>
          <p:cNvPr id="61443" name="Rectangle 3"/>
          <p:cNvSpPr>
            <a:spLocks noGrp="1" noChangeArrowheads="1"/>
          </p:cNvSpPr>
          <p:nvPr>
            <p:ph type="body" idx="1"/>
          </p:nvPr>
        </p:nvSpPr>
        <p:spPr>
          <a:xfrm>
            <a:off x="429393" y="1628800"/>
            <a:ext cx="8135938" cy="4608512"/>
          </a:xfrm>
        </p:spPr>
        <p:txBody>
          <a:bodyPr>
            <a:normAutofit/>
          </a:bodyPr>
          <a:lstStyle/>
          <a:p>
            <a:pPr eaLnBrk="1" hangingPunct="1">
              <a:spcBef>
                <a:spcPts val="1200"/>
              </a:spcBef>
              <a:buFont typeface="Arial" pitchFamily="34" charset="0"/>
              <a:buChar char="•"/>
            </a:pPr>
            <a:r>
              <a:rPr lang="en-GB" sz="2000" b="0" dirty="0" smtClean="0"/>
              <a:t>A body of the EU </a:t>
            </a:r>
          </a:p>
          <a:p>
            <a:pPr eaLnBrk="1" hangingPunct="1">
              <a:spcBef>
                <a:spcPts val="1200"/>
              </a:spcBef>
              <a:buFont typeface="Arial" pitchFamily="34" charset="0"/>
              <a:buChar char="•"/>
            </a:pPr>
            <a:r>
              <a:rPr lang="en-GB" sz="2000" b="0" dirty="0" smtClean="0"/>
              <a:t>Established in 1996 in Bilbao, Spain</a:t>
            </a:r>
          </a:p>
          <a:p>
            <a:pPr>
              <a:spcBef>
                <a:spcPts val="1200"/>
              </a:spcBef>
              <a:buFont typeface="Arial" pitchFamily="34" charset="0"/>
              <a:buChar char="•"/>
            </a:pPr>
            <a:r>
              <a:rPr lang="en-GB" sz="2000" b="0" dirty="0" smtClean="0"/>
              <a:t>To promote </a:t>
            </a:r>
            <a:r>
              <a:rPr lang="en-GB" sz="2000" b="0" dirty="0"/>
              <a:t>a </a:t>
            </a:r>
            <a:r>
              <a:rPr lang="en-GB" sz="2000" b="0" dirty="0">
                <a:solidFill>
                  <a:srgbClr val="E86A10"/>
                </a:solidFill>
              </a:rPr>
              <a:t>culture of risk prevention to improve working conditions in Europe</a:t>
            </a:r>
            <a:r>
              <a:rPr lang="en-GB" sz="2000" b="0" dirty="0" smtClean="0"/>
              <a:t>, by </a:t>
            </a:r>
            <a:r>
              <a:rPr lang="en-GB" sz="2000" b="0" dirty="0"/>
              <a:t>providing technical, scientific and economic information to serve the needs of those involved in </a:t>
            </a:r>
            <a:r>
              <a:rPr lang="en-GB" sz="2000" b="0" dirty="0" smtClean="0"/>
              <a:t>safety and health at work.</a:t>
            </a:r>
          </a:p>
          <a:p>
            <a:pPr eaLnBrk="1" hangingPunct="1">
              <a:spcBef>
                <a:spcPts val="1200"/>
              </a:spcBef>
              <a:buFont typeface="Arial" pitchFamily="34" charset="0"/>
              <a:buChar char="•"/>
            </a:pPr>
            <a:r>
              <a:rPr lang="en-GB" sz="2000" b="0" dirty="0" smtClean="0"/>
              <a:t>Tripartite Board bringing together</a:t>
            </a:r>
            <a:r>
              <a:rPr lang="en-GB" sz="2400" b="0" dirty="0" smtClean="0"/>
              <a:t>: </a:t>
            </a:r>
          </a:p>
          <a:p>
            <a:pPr lvl="2" eaLnBrk="1" hangingPunct="1">
              <a:spcBef>
                <a:spcPts val="600"/>
              </a:spcBef>
              <a:buFontTx/>
              <a:buChar char="-"/>
            </a:pPr>
            <a:r>
              <a:rPr lang="en-GB" sz="2000" dirty="0" smtClean="0">
                <a:solidFill>
                  <a:schemeClr val="tx1"/>
                </a:solidFill>
              </a:rPr>
              <a:t>governments, employers’ and workers’ organisations</a:t>
            </a:r>
          </a:p>
          <a:p>
            <a:pPr lvl="2" eaLnBrk="1" hangingPunct="1">
              <a:spcBef>
                <a:spcPts val="600"/>
              </a:spcBef>
              <a:buFontTx/>
              <a:buChar char="-"/>
            </a:pPr>
            <a:r>
              <a:rPr lang="en-GB" sz="2000" dirty="0" smtClean="0">
                <a:solidFill>
                  <a:schemeClr val="tx1"/>
                </a:solidFill>
              </a:rPr>
              <a:t>the European Commission</a:t>
            </a:r>
          </a:p>
          <a:p>
            <a:pPr lvl="2" eaLnBrk="1" hangingPunct="1">
              <a:spcBef>
                <a:spcPts val="1200"/>
              </a:spcBef>
              <a:buFontTx/>
              <a:buNone/>
            </a:pPr>
            <a:r>
              <a:rPr lang="en-GB" sz="2400" dirty="0" smtClean="0"/>
              <a:t>		</a:t>
            </a:r>
            <a:endParaRPr lang="en-GB" sz="2400" dirty="0" smtClean="0">
              <a:solidFill>
                <a:srgbClr val="FF6600"/>
              </a:solidFill>
            </a:endParaRPr>
          </a:p>
        </p:txBody>
      </p:sp>
      <p:pic>
        <p:nvPicPr>
          <p:cNvPr id="6" name="Picture 2" descr="http://www.ondaregi.com/images/oficina-miribilla-1/oficina-miribilla-1-10.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372200" y="9909"/>
            <a:ext cx="2771800" cy="2087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14946052"/>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r>
              <a:rPr lang="de-AT"/>
              <a:t>Occupational accidents – gender differences</a:t>
            </a:r>
          </a:p>
        </p:txBody>
      </p:sp>
      <p:sp>
        <p:nvSpPr>
          <p:cNvPr id="78851" name="Rectangle 3"/>
          <p:cNvSpPr>
            <a:spLocks noGrp="1" noChangeArrowheads="1"/>
          </p:cNvSpPr>
          <p:nvPr>
            <p:ph type="body" idx="1"/>
          </p:nvPr>
        </p:nvSpPr>
        <p:spPr/>
        <p:txBody>
          <a:bodyPr/>
          <a:lstStyle/>
          <a:p>
            <a:r>
              <a:rPr lang="de-AT" sz="2000" b="0" dirty="0" err="1"/>
              <a:t>Causes</a:t>
            </a:r>
            <a:r>
              <a:rPr lang="de-AT" sz="2000" b="0" dirty="0"/>
              <a:t> </a:t>
            </a:r>
            <a:r>
              <a:rPr lang="de-AT" sz="2000" b="0" dirty="0" err="1"/>
              <a:t>and</a:t>
            </a:r>
            <a:r>
              <a:rPr lang="de-AT" sz="2000" b="0" dirty="0"/>
              <a:t> </a:t>
            </a:r>
            <a:r>
              <a:rPr lang="de-AT" sz="2000" b="0" dirty="0" err="1"/>
              <a:t>circumstances</a:t>
            </a:r>
            <a:r>
              <a:rPr lang="de-AT" sz="2000" b="0" dirty="0"/>
              <a:t> different due </a:t>
            </a:r>
            <a:r>
              <a:rPr lang="de-AT" sz="2000" b="0" dirty="0" err="1"/>
              <a:t>to</a:t>
            </a:r>
            <a:r>
              <a:rPr lang="de-AT" sz="2000" b="0" dirty="0"/>
              <a:t> </a:t>
            </a:r>
            <a:r>
              <a:rPr lang="de-AT" sz="2000" b="0" dirty="0" err="1"/>
              <a:t>employment</a:t>
            </a:r>
            <a:r>
              <a:rPr lang="de-AT" sz="2000" b="0" dirty="0"/>
              <a:t> in different </a:t>
            </a:r>
            <a:r>
              <a:rPr lang="de-AT" sz="2000" b="0" dirty="0" err="1"/>
              <a:t>sectors</a:t>
            </a:r>
            <a:r>
              <a:rPr lang="de-AT" sz="2000" b="0" dirty="0"/>
              <a:t> </a:t>
            </a:r>
            <a:r>
              <a:rPr lang="de-AT" sz="2000" b="0" dirty="0" err="1"/>
              <a:t>and</a:t>
            </a:r>
            <a:r>
              <a:rPr lang="de-AT" sz="2000" b="0" dirty="0"/>
              <a:t> </a:t>
            </a:r>
            <a:r>
              <a:rPr lang="de-AT" sz="2000" b="0" dirty="0" err="1"/>
              <a:t>occupations</a:t>
            </a:r>
            <a:endParaRPr lang="de-AT" sz="2000" b="0" dirty="0"/>
          </a:p>
          <a:p>
            <a:pPr lvl="1"/>
            <a:r>
              <a:rPr lang="de-AT" b="0" dirty="0"/>
              <a:t>Slips, </a:t>
            </a:r>
            <a:r>
              <a:rPr lang="de-AT" b="0" dirty="0" err="1"/>
              <a:t>trips</a:t>
            </a:r>
            <a:r>
              <a:rPr lang="de-AT" b="0" dirty="0"/>
              <a:t> </a:t>
            </a:r>
            <a:r>
              <a:rPr lang="de-AT" b="0" dirty="0" err="1"/>
              <a:t>and</a:t>
            </a:r>
            <a:r>
              <a:rPr lang="de-AT" b="0" dirty="0"/>
              <a:t> falls</a:t>
            </a:r>
          </a:p>
          <a:p>
            <a:pPr lvl="1"/>
            <a:r>
              <a:rPr lang="de-AT" b="0" dirty="0" err="1"/>
              <a:t>Accidents</a:t>
            </a:r>
            <a:r>
              <a:rPr lang="de-AT" b="0" dirty="0"/>
              <a:t> due </a:t>
            </a:r>
            <a:r>
              <a:rPr lang="de-AT" b="0" dirty="0" err="1"/>
              <a:t>to</a:t>
            </a:r>
            <a:r>
              <a:rPr lang="de-AT" b="0" dirty="0"/>
              <a:t> </a:t>
            </a:r>
            <a:r>
              <a:rPr lang="de-AT" b="0" dirty="0" err="1"/>
              <a:t>violence</a:t>
            </a:r>
            <a:endParaRPr lang="de-AT" b="0" dirty="0"/>
          </a:p>
          <a:p>
            <a:r>
              <a:rPr lang="de-AT" sz="2000" b="0" dirty="0" err="1"/>
              <a:t>Indications</a:t>
            </a:r>
            <a:r>
              <a:rPr lang="de-AT" sz="2000" b="0" dirty="0"/>
              <a:t> </a:t>
            </a:r>
            <a:r>
              <a:rPr lang="de-AT" sz="2000" b="0" dirty="0" err="1"/>
              <a:t>that</a:t>
            </a:r>
            <a:r>
              <a:rPr lang="de-AT" sz="2000" b="0" dirty="0"/>
              <a:t> </a:t>
            </a:r>
            <a:r>
              <a:rPr lang="de-AT" sz="2000" b="0" dirty="0" err="1"/>
              <a:t>some</a:t>
            </a:r>
            <a:r>
              <a:rPr lang="de-AT" sz="2000" b="0" dirty="0"/>
              <a:t> </a:t>
            </a:r>
            <a:r>
              <a:rPr lang="de-AT" sz="2000" b="0" dirty="0" err="1"/>
              <a:t>types</a:t>
            </a:r>
            <a:r>
              <a:rPr lang="de-AT" sz="2000" b="0" dirty="0"/>
              <a:t> </a:t>
            </a:r>
            <a:r>
              <a:rPr lang="de-AT" sz="2000" b="0" dirty="0" err="1"/>
              <a:t>of</a:t>
            </a:r>
            <a:r>
              <a:rPr lang="de-AT" sz="2000" b="0" dirty="0"/>
              <a:t> </a:t>
            </a:r>
            <a:r>
              <a:rPr lang="de-AT" sz="2000" b="0" dirty="0" err="1"/>
              <a:t>accidents</a:t>
            </a:r>
            <a:r>
              <a:rPr lang="de-AT" sz="2000" b="0" dirty="0"/>
              <a:t> </a:t>
            </a:r>
            <a:r>
              <a:rPr lang="de-AT" sz="2000" b="0" dirty="0" err="1"/>
              <a:t>more</a:t>
            </a:r>
            <a:r>
              <a:rPr lang="de-AT" sz="2000" b="0" dirty="0"/>
              <a:t> </a:t>
            </a:r>
            <a:r>
              <a:rPr lang="de-AT" sz="2000" b="0" dirty="0" err="1"/>
              <a:t>frequent</a:t>
            </a:r>
            <a:r>
              <a:rPr lang="de-AT" sz="2000" b="0" dirty="0"/>
              <a:t> in </a:t>
            </a:r>
            <a:r>
              <a:rPr lang="de-AT" sz="2000" b="0" dirty="0" err="1"/>
              <a:t>women</a:t>
            </a:r>
            <a:r>
              <a:rPr lang="de-AT" sz="2000" b="0" dirty="0"/>
              <a:t> </a:t>
            </a:r>
            <a:r>
              <a:rPr lang="de-AT" sz="2000" b="0" dirty="0" err="1"/>
              <a:t>working</a:t>
            </a:r>
            <a:r>
              <a:rPr lang="de-AT" sz="2000" b="0" dirty="0"/>
              <a:t> </a:t>
            </a:r>
            <a:r>
              <a:rPr lang="de-AT" sz="2000" b="0" dirty="0" err="1"/>
              <a:t>rotating</a:t>
            </a:r>
            <a:r>
              <a:rPr lang="de-AT" sz="2000" b="0" dirty="0"/>
              <a:t> </a:t>
            </a:r>
            <a:r>
              <a:rPr lang="de-AT" sz="2000" b="0" dirty="0" err="1"/>
              <a:t>shifts</a:t>
            </a:r>
            <a:r>
              <a:rPr lang="de-AT" sz="2000" b="0" dirty="0"/>
              <a:t>, e.g. </a:t>
            </a:r>
            <a:r>
              <a:rPr lang="de-AT" sz="2000" b="0" dirty="0" err="1"/>
              <a:t>health</a:t>
            </a:r>
            <a:r>
              <a:rPr lang="de-AT" sz="2000" b="0" dirty="0"/>
              <a:t> </a:t>
            </a:r>
            <a:r>
              <a:rPr lang="de-AT" sz="2000" b="0" dirty="0" err="1"/>
              <a:t>care</a:t>
            </a:r>
            <a:r>
              <a:rPr lang="de-AT" sz="2000" b="0" dirty="0"/>
              <a:t> – </a:t>
            </a:r>
            <a:r>
              <a:rPr lang="de-AT" sz="2000" b="0" dirty="0" err="1"/>
              <a:t>influence</a:t>
            </a:r>
            <a:r>
              <a:rPr lang="de-AT" sz="2000" b="0" dirty="0"/>
              <a:t> </a:t>
            </a:r>
            <a:r>
              <a:rPr lang="de-AT" sz="2000" b="0" dirty="0" err="1"/>
              <a:t>of</a:t>
            </a:r>
            <a:r>
              <a:rPr lang="de-AT" sz="2000" b="0" dirty="0"/>
              <a:t> </a:t>
            </a:r>
            <a:r>
              <a:rPr lang="de-AT" sz="2000" b="0" dirty="0" err="1"/>
              <a:t>living</a:t>
            </a:r>
            <a:r>
              <a:rPr lang="de-AT" sz="2000" b="0" dirty="0"/>
              <a:t> </a:t>
            </a:r>
            <a:r>
              <a:rPr lang="de-AT" sz="2000" b="0" dirty="0" err="1"/>
              <a:t>conditions</a:t>
            </a:r>
            <a:r>
              <a:rPr lang="de-AT" sz="2000" b="0" dirty="0"/>
              <a:t>?</a:t>
            </a:r>
          </a:p>
          <a:p>
            <a:r>
              <a:rPr lang="de-AT" sz="2000" b="0" dirty="0"/>
              <a:t>Accidents in some female-dominated sectors on the rise in some countries (</a:t>
            </a:r>
            <a:r>
              <a:rPr lang="de-AT" sz="2000" b="0" dirty="0" smtClean="0"/>
              <a:t>HORECA – young workers!)</a:t>
            </a:r>
            <a:endParaRPr lang="de-AT" sz="2000" b="0" dirty="0"/>
          </a:p>
          <a:p>
            <a:r>
              <a:rPr lang="de-AT" sz="2000" b="0" dirty="0" err="1"/>
              <a:t>Some</a:t>
            </a:r>
            <a:r>
              <a:rPr lang="de-AT" sz="2000" b="0" dirty="0"/>
              <a:t> </a:t>
            </a:r>
            <a:r>
              <a:rPr lang="de-AT" sz="2000" b="0" dirty="0" err="1"/>
              <a:t>female-dominated</a:t>
            </a:r>
            <a:r>
              <a:rPr lang="de-AT" sz="2000" b="0" dirty="0"/>
              <a:t> </a:t>
            </a:r>
            <a:r>
              <a:rPr lang="de-AT" sz="2000" b="0" dirty="0" err="1"/>
              <a:t>sectors</a:t>
            </a:r>
            <a:r>
              <a:rPr lang="de-AT" sz="2000" b="0" dirty="0"/>
              <a:t> (</a:t>
            </a:r>
            <a:r>
              <a:rPr lang="de-AT" sz="2000" b="0" dirty="0" err="1"/>
              <a:t>education</a:t>
            </a:r>
            <a:r>
              <a:rPr lang="de-AT" sz="2000" b="0" dirty="0"/>
              <a:t>, </a:t>
            </a:r>
            <a:r>
              <a:rPr lang="de-AT" sz="2000" b="0" dirty="0" err="1"/>
              <a:t>health</a:t>
            </a:r>
            <a:r>
              <a:rPr lang="de-AT" sz="2000" b="0" dirty="0"/>
              <a:t> </a:t>
            </a:r>
            <a:r>
              <a:rPr lang="de-AT" sz="2000" b="0" dirty="0" err="1"/>
              <a:t>care</a:t>
            </a:r>
            <a:r>
              <a:rPr lang="de-AT" sz="2000" b="0" dirty="0"/>
              <a:t>, </a:t>
            </a:r>
            <a:r>
              <a:rPr lang="de-AT" sz="2000" b="0" dirty="0" err="1"/>
              <a:t>public</a:t>
            </a:r>
            <a:r>
              <a:rPr lang="de-AT" sz="2000" b="0" dirty="0"/>
              <a:t> </a:t>
            </a:r>
            <a:r>
              <a:rPr lang="de-AT" sz="2000" b="0" dirty="0" err="1"/>
              <a:t>service</a:t>
            </a:r>
            <a:r>
              <a:rPr lang="de-AT" sz="2000" b="0" dirty="0"/>
              <a:t>) not </a:t>
            </a:r>
            <a:r>
              <a:rPr lang="de-AT" sz="2000" b="0" dirty="0" err="1"/>
              <a:t>or</a:t>
            </a:r>
            <a:r>
              <a:rPr lang="de-AT" sz="2000" b="0" dirty="0"/>
              <a:t> </a:t>
            </a:r>
            <a:r>
              <a:rPr lang="de-AT" sz="2000" b="0" dirty="0" err="1"/>
              <a:t>insufficiently</a:t>
            </a:r>
            <a:r>
              <a:rPr lang="de-AT" sz="2000" b="0" dirty="0"/>
              <a:t> </a:t>
            </a:r>
            <a:r>
              <a:rPr lang="de-AT" sz="2000" b="0" dirty="0" err="1"/>
              <a:t>addressed</a:t>
            </a:r>
            <a:r>
              <a:rPr lang="de-AT" sz="2000" b="0" dirty="0"/>
              <a:t> </a:t>
            </a:r>
          </a:p>
          <a:p>
            <a:r>
              <a:rPr lang="de-AT" sz="2000" b="0" dirty="0"/>
              <a:t>Informal </a:t>
            </a:r>
            <a:r>
              <a:rPr lang="de-AT" sz="2000" b="0" dirty="0" err="1"/>
              <a:t>work</a:t>
            </a:r>
            <a:r>
              <a:rPr lang="de-AT" sz="2000" b="0" dirty="0"/>
              <a:t> </a:t>
            </a:r>
            <a:r>
              <a:rPr lang="de-AT" sz="2000" b="0" dirty="0" err="1"/>
              <a:t>and</a:t>
            </a:r>
            <a:r>
              <a:rPr lang="de-AT" sz="2000" b="0" dirty="0"/>
              <a:t> mini-jobs – </a:t>
            </a:r>
            <a:r>
              <a:rPr lang="de-AT" sz="2000" b="0" dirty="0" err="1"/>
              <a:t>accidents</a:t>
            </a:r>
            <a:r>
              <a:rPr lang="de-AT" sz="2000" b="0" dirty="0"/>
              <a:t> not </a:t>
            </a:r>
            <a:r>
              <a:rPr lang="de-AT" sz="2000" b="0" dirty="0" err="1" smtClean="0"/>
              <a:t>assessed</a:t>
            </a:r>
            <a:r>
              <a:rPr lang="de-AT" sz="2000" b="0" dirty="0" smtClean="0"/>
              <a:t>/</a:t>
            </a:r>
            <a:r>
              <a:rPr lang="de-AT" sz="2000" b="0" dirty="0" err="1" smtClean="0"/>
              <a:t>recorded</a:t>
            </a:r>
            <a:endParaRPr lang="de-AT" sz="2000" b="0" dirty="0" smtClean="0"/>
          </a:p>
          <a:p>
            <a:endParaRPr lang="de-AT" sz="2000" b="0" dirty="0"/>
          </a:p>
        </p:txBody>
      </p:sp>
    </p:spTree>
    <p:extLst>
      <p:ext uri="{BB962C8B-B14F-4D97-AF65-F5344CB8AC3E}">
        <p14:creationId xmlns:p14="http://schemas.microsoft.com/office/powerpoint/2010/main" val="1566953131"/>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107950" y="115888"/>
            <a:ext cx="8856663" cy="1006475"/>
          </a:xfrm>
        </p:spPr>
        <p:txBody>
          <a:bodyPr/>
          <a:lstStyle/>
          <a:p>
            <a:r>
              <a:rPr lang="de-AT" sz="2000" dirty="0"/>
              <a:t>Women </a:t>
            </a:r>
            <a:r>
              <a:rPr lang="de-AT" sz="2000" dirty="0" err="1"/>
              <a:t>at</a:t>
            </a:r>
            <a:r>
              <a:rPr lang="de-AT" sz="2000" dirty="0"/>
              <a:t> </a:t>
            </a:r>
            <a:r>
              <a:rPr lang="de-AT" sz="2000" dirty="0" err="1"/>
              <a:t>work</a:t>
            </a:r>
            <a:r>
              <a:rPr lang="de-AT" sz="2000" b="0" dirty="0"/>
              <a:t> - </a:t>
            </a:r>
            <a:r>
              <a:rPr lang="de-AT" sz="2000" b="0" dirty="0" err="1"/>
              <a:t>Accident</a:t>
            </a:r>
            <a:r>
              <a:rPr lang="de-AT" sz="2000" b="0" dirty="0"/>
              <a:t> </a:t>
            </a:r>
            <a:r>
              <a:rPr lang="de-AT" sz="2000" b="0" dirty="0" err="1"/>
              <a:t>rates</a:t>
            </a:r>
            <a:r>
              <a:rPr lang="de-AT" sz="2000" b="0" dirty="0"/>
              <a:t> </a:t>
            </a:r>
            <a:r>
              <a:rPr lang="de-AT" sz="2000" b="0" dirty="0" err="1"/>
              <a:t>generally</a:t>
            </a:r>
            <a:r>
              <a:rPr lang="de-AT" sz="2000" b="0" dirty="0"/>
              <a:t> </a:t>
            </a:r>
            <a:r>
              <a:rPr lang="de-AT" sz="2000" b="0" dirty="0" err="1"/>
              <a:t>decreasing</a:t>
            </a:r>
            <a:r>
              <a:rPr lang="de-AT" sz="2000" b="0" dirty="0"/>
              <a:t>, but </a:t>
            </a:r>
            <a:r>
              <a:rPr lang="de-AT" sz="2000" b="0" dirty="0" err="1"/>
              <a:t>trends</a:t>
            </a:r>
            <a:r>
              <a:rPr lang="de-AT" sz="2000" b="0" dirty="0"/>
              <a:t> </a:t>
            </a:r>
            <a:r>
              <a:rPr lang="de-AT" sz="2000" b="0" dirty="0" err="1"/>
              <a:t>very</a:t>
            </a:r>
            <a:r>
              <a:rPr lang="de-AT" sz="2000" b="0" dirty="0"/>
              <a:t> different </a:t>
            </a:r>
            <a:r>
              <a:rPr lang="de-AT" sz="2000" b="0" dirty="0" err="1"/>
              <a:t>for</a:t>
            </a:r>
            <a:r>
              <a:rPr lang="de-AT" sz="2000" b="0" dirty="0"/>
              <a:t> </a:t>
            </a:r>
            <a:r>
              <a:rPr lang="de-AT" sz="2000" b="0" dirty="0" err="1"/>
              <a:t>women</a:t>
            </a:r>
            <a:r>
              <a:rPr lang="de-AT" sz="2000" b="0" dirty="0"/>
              <a:t> </a:t>
            </a:r>
            <a:r>
              <a:rPr lang="de-AT" sz="2000" b="0" dirty="0" err="1"/>
              <a:t>and</a:t>
            </a:r>
            <a:r>
              <a:rPr lang="de-AT" sz="2000" b="0" dirty="0"/>
              <a:t> </a:t>
            </a:r>
            <a:r>
              <a:rPr lang="de-AT" sz="2000" b="0" dirty="0" err="1"/>
              <a:t>men</a:t>
            </a:r>
            <a:r>
              <a:rPr lang="de-AT" sz="2000" b="0" dirty="0"/>
              <a:t>, </a:t>
            </a:r>
            <a:r>
              <a:rPr lang="de-AT" sz="2000" b="0" dirty="0" err="1" smtClean="0"/>
              <a:t>depending</a:t>
            </a:r>
            <a:r>
              <a:rPr lang="de-AT" sz="2000" b="0" dirty="0" smtClean="0"/>
              <a:t> </a:t>
            </a:r>
            <a:r>
              <a:rPr lang="de-AT" sz="2000" b="0" dirty="0"/>
              <a:t>on </a:t>
            </a:r>
            <a:r>
              <a:rPr lang="de-AT" sz="2000" b="0" dirty="0" err="1"/>
              <a:t>sector</a:t>
            </a:r>
            <a:endParaRPr lang="de-AT" sz="2000" b="0" dirty="0"/>
          </a:p>
        </p:txBody>
      </p:sp>
      <p:sp>
        <p:nvSpPr>
          <p:cNvPr id="32771" name="Rectangle 3"/>
          <p:cNvSpPr>
            <a:spLocks noGrp="1" noChangeArrowheads="1"/>
          </p:cNvSpPr>
          <p:nvPr>
            <p:ph type="body" sz="half" idx="1"/>
          </p:nvPr>
        </p:nvSpPr>
        <p:spPr>
          <a:xfrm>
            <a:off x="577850" y="1196752"/>
            <a:ext cx="8281987" cy="1152873"/>
          </a:xfrm>
        </p:spPr>
        <p:txBody>
          <a:bodyPr>
            <a:normAutofit fontScale="85000" lnSpcReduction="20000"/>
          </a:bodyPr>
          <a:lstStyle/>
          <a:p>
            <a:pPr>
              <a:lnSpc>
                <a:spcPct val="80000"/>
              </a:lnSpc>
            </a:pPr>
            <a:r>
              <a:rPr lang="de-AT" sz="1800" b="0" dirty="0" err="1">
                <a:solidFill>
                  <a:srgbClr val="FF3300"/>
                </a:solidFill>
              </a:rPr>
              <a:t>Health</a:t>
            </a:r>
            <a:r>
              <a:rPr lang="de-AT" sz="1800" b="0" dirty="0">
                <a:solidFill>
                  <a:srgbClr val="FF3300"/>
                </a:solidFill>
              </a:rPr>
              <a:t> </a:t>
            </a:r>
            <a:r>
              <a:rPr lang="de-AT" sz="1800" b="0" dirty="0" err="1">
                <a:solidFill>
                  <a:srgbClr val="FF3300"/>
                </a:solidFill>
              </a:rPr>
              <a:t>care</a:t>
            </a:r>
            <a:r>
              <a:rPr lang="de-AT" sz="1800" b="0" dirty="0">
                <a:solidFill>
                  <a:srgbClr val="FF3300"/>
                </a:solidFill>
              </a:rPr>
              <a:t> </a:t>
            </a:r>
            <a:r>
              <a:rPr lang="de-AT" sz="1800" b="0" dirty="0" err="1">
                <a:solidFill>
                  <a:srgbClr val="FF3300"/>
                </a:solidFill>
              </a:rPr>
              <a:t>and</a:t>
            </a:r>
            <a:r>
              <a:rPr lang="de-AT" sz="1800" b="0" dirty="0">
                <a:solidFill>
                  <a:srgbClr val="FF3300"/>
                </a:solidFill>
              </a:rPr>
              <a:t> </a:t>
            </a:r>
            <a:r>
              <a:rPr lang="de-AT" sz="1800" b="0" dirty="0" err="1">
                <a:solidFill>
                  <a:srgbClr val="FF3300"/>
                </a:solidFill>
              </a:rPr>
              <a:t>education</a:t>
            </a:r>
            <a:r>
              <a:rPr lang="de-AT" sz="1800" b="0" dirty="0">
                <a:solidFill>
                  <a:srgbClr val="FF3300"/>
                </a:solidFill>
              </a:rPr>
              <a:t> </a:t>
            </a:r>
            <a:r>
              <a:rPr lang="de-AT" sz="1800" b="0" dirty="0" err="1" smtClean="0">
                <a:solidFill>
                  <a:srgbClr val="FF3300"/>
                </a:solidFill>
              </a:rPr>
              <a:t>previously</a:t>
            </a:r>
            <a:r>
              <a:rPr lang="de-AT" sz="1800" b="0" dirty="0" smtClean="0">
                <a:solidFill>
                  <a:srgbClr val="FF3300"/>
                </a:solidFill>
              </a:rPr>
              <a:t> not </a:t>
            </a:r>
            <a:r>
              <a:rPr lang="de-AT" sz="1800" b="0" dirty="0" err="1">
                <a:solidFill>
                  <a:srgbClr val="FF3300"/>
                </a:solidFill>
              </a:rPr>
              <a:t>included</a:t>
            </a:r>
            <a:r>
              <a:rPr lang="de-AT" sz="1800" b="0" dirty="0">
                <a:solidFill>
                  <a:srgbClr val="FF3300"/>
                </a:solidFill>
              </a:rPr>
              <a:t> in top </a:t>
            </a:r>
            <a:r>
              <a:rPr lang="de-AT" sz="1800" b="0" dirty="0" err="1">
                <a:solidFill>
                  <a:srgbClr val="FF3300"/>
                </a:solidFill>
              </a:rPr>
              <a:t>accident</a:t>
            </a:r>
            <a:r>
              <a:rPr lang="de-AT" sz="1800" b="0" dirty="0">
                <a:solidFill>
                  <a:srgbClr val="FF3300"/>
                </a:solidFill>
              </a:rPr>
              <a:t> </a:t>
            </a:r>
            <a:r>
              <a:rPr lang="de-AT" sz="1800" b="0" dirty="0" err="1">
                <a:solidFill>
                  <a:srgbClr val="FF3300"/>
                </a:solidFill>
              </a:rPr>
              <a:t>sectors</a:t>
            </a:r>
            <a:r>
              <a:rPr lang="de-AT" sz="1800" b="0" dirty="0">
                <a:solidFill>
                  <a:srgbClr val="FF3300"/>
                </a:solidFill>
              </a:rPr>
              <a:t>!</a:t>
            </a:r>
          </a:p>
          <a:p>
            <a:pPr>
              <a:lnSpc>
                <a:spcPct val="80000"/>
              </a:lnSpc>
            </a:pPr>
            <a:r>
              <a:rPr lang="de-AT" sz="1800" b="0" dirty="0">
                <a:solidFill>
                  <a:srgbClr val="FF3300"/>
                </a:solidFill>
              </a:rPr>
              <a:t>Informal </a:t>
            </a:r>
            <a:r>
              <a:rPr lang="de-AT" sz="1800" b="0" dirty="0" err="1">
                <a:solidFill>
                  <a:srgbClr val="FF3300"/>
                </a:solidFill>
              </a:rPr>
              <a:t>work</a:t>
            </a:r>
            <a:r>
              <a:rPr lang="de-AT" sz="1800" b="0" dirty="0">
                <a:solidFill>
                  <a:srgbClr val="FF3300"/>
                </a:solidFill>
              </a:rPr>
              <a:t> – not </a:t>
            </a:r>
            <a:r>
              <a:rPr lang="de-AT" sz="1800" b="0" dirty="0" err="1">
                <a:solidFill>
                  <a:srgbClr val="FF3300"/>
                </a:solidFill>
              </a:rPr>
              <a:t>considered</a:t>
            </a:r>
            <a:r>
              <a:rPr lang="de-AT" sz="1800" b="0" dirty="0">
                <a:solidFill>
                  <a:srgbClr val="FF3300"/>
                </a:solidFill>
              </a:rPr>
              <a:t> in </a:t>
            </a:r>
            <a:r>
              <a:rPr lang="de-AT" sz="1800" b="0" dirty="0" err="1">
                <a:solidFill>
                  <a:srgbClr val="FF3300"/>
                </a:solidFill>
              </a:rPr>
              <a:t>accident</a:t>
            </a:r>
            <a:r>
              <a:rPr lang="de-AT" sz="1800" b="0" dirty="0">
                <a:solidFill>
                  <a:srgbClr val="FF3300"/>
                </a:solidFill>
              </a:rPr>
              <a:t> </a:t>
            </a:r>
            <a:r>
              <a:rPr lang="de-AT" sz="1800" b="0" dirty="0" err="1" smtClean="0">
                <a:solidFill>
                  <a:srgbClr val="FF3300"/>
                </a:solidFill>
              </a:rPr>
              <a:t>statistics</a:t>
            </a:r>
            <a:endParaRPr lang="de-AT" sz="1800" b="0" dirty="0" smtClean="0">
              <a:solidFill>
                <a:srgbClr val="FF3300"/>
              </a:solidFill>
            </a:endParaRPr>
          </a:p>
          <a:p>
            <a:pPr>
              <a:lnSpc>
                <a:spcPct val="80000"/>
              </a:lnSpc>
            </a:pPr>
            <a:r>
              <a:rPr lang="de-AT" b="0" dirty="0" err="1" smtClean="0">
                <a:solidFill>
                  <a:srgbClr val="FF3300"/>
                </a:solidFill>
              </a:rPr>
              <a:t>Many</a:t>
            </a:r>
            <a:r>
              <a:rPr lang="de-AT" b="0" dirty="0" smtClean="0">
                <a:solidFill>
                  <a:srgbClr val="FF3300"/>
                </a:solidFill>
              </a:rPr>
              <a:t> </a:t>
            </a:r>
            <a:r>
              <a:rPr lang="de-AT" b="0" dirty="0" err="1" smtClean="0">
                <a:solidFill>
                  <a:srgbClr val="FF3300"/>
                </a:solidFill>
              </a:rPr>
              <a:t>more</a:t>
            </a:r>
            <a:r>
              <a:rPr lang="de-AT" b="0" dirty="0" smtClean="0">
                <a:solidFill>
                  <a:srgbClr val="FF3300"/>
                </a:solidFill>
              </a:rPr>
              <a:t> </a:t>
            </a:r>
            <a:r>
              <a:rPr lang="de-AT" b="0" dirty="0" err="1" smtClean="0">
                <a:solidFill>
                  <a:srgbClr val="FF3300"/>
                </a:solidFill>
              </a:rPr>
              <a:t>women</a:t>
            </a:r>
            <a:r>
              <a:rPr lang="de-AT" b="0" dirty="0" smtClean="0">
                <a:solidFill>
                  <a:srgbClr val="FF3300"/>
                </a:solidFill>
              </a:rPr>
              <a:t> </a:t>
            </a:r>
            <a:r>
              <a:rPr lang="de-AT" b="0" dirty="0" err="1" smtClean="0">
                <a:solidFill>
                  <a:srgbClr val="FF3300"/>
                </a:solidFill>
              </a:rPr>
              <a:t>work</a:t>
            </a:r>
            <a:r>
              <a:rPr lang="de-AT" b="0" dirty="0" smtClean="0">
                <a:solidFill>
                  <a:srgbClr val="FF3300"/>
                </a:solidFill>
              </a:rPr>
              <a:t> </a:t>
            </a:r>
            <a:r>
              <a:rPr lang="de-AT" b="0" dirty="0" err="1" smtClean="0">
                <a:solidFill>
                  <a:srgbClr val="FF3300"/>
                </a:solidFill>
              </a:rPr>
              <a:t>part</a:t>
            </a:r>
            <a:r>
              <a:rPr lang="de-AT" b="0" dirty="0" smtClean="0">
                <a:solidFill>
                  <a:srgbClr val="FF3300"/>
                </a:solidFill>
              </a:rPr>
              <a:t>-time – </a:t>
            </a:r>
            <a:r>
              <a:rPr lang="de-AT" b="0" dirty="0" err="1" smtClean="0">
                <a:solidFill>
                  <a:srgbClr val="FF3300"/>
                </a:solidFill>
              </a:rPr>
              <a:t>adjust</a:t>
            </a:r>
            <a:r>
              <a:rPr lang="de-AT" b="0" dirty="0" smtClean="0">
                <a:solidFill>
                  <a:srgbClr val="FF3300"/>
                </a:solidFill>
              </a:rPr>
              <a:t> </a:t>
            </a:r>
            <a:r>
              <a:rPr lang="de-AT" b="0" dirty="0" err="1" smtClean="0">
                <a:solidFill>
                  <a:srgbClr val="FF3300"/>
                </a:solidFill>
              </a:rPr>
              <a:t>for</a:t>
            </a:r>
            <a:r>
              <a:rPr lang="de-AT" b="0" dirty="0" smtClean="0">
                <a:solidFill>
                  <a:srgbClr val="FF3300"/>
                </a:solidFill>
              </a:rPr>
              <a:t> </a:t>
            </a:r>
            <a:r>
              <a:rPr lang="de-AT" b="0" dirty="0" err="1" smtClean="0">
                <a:solidFill>
                  <a:srgbClr val="FF3300"/>
                </a:solidFill>
              </a:rPr>
              <a:t>working</a:t>
            </a:r>
            <a:r>
              <a:rPr lang="de-AT" b="0" dirty="0" smtClean="0">
                <a:solidFill>
                  <a:srgbClr val="FF3300"/>
                </a:solidFill>
              </a:rPr>
              <a:t> time</a:t>
            </a:r>
          </a:p>
          <a:p>
            <a:pPr>
              <a:lnSpc>
                <a:spcPct val="80000"/>
              </a:lnSpc>
            </a:pPr>
            <a:r>
              <a:rPr lang="de-AT" sz="1800" b="0" dirty="0" err="1" smtClean="0">
                <a:solidFill>
                  <a:srgbClr val="FF3300"/>
                </a:solidFill>
              </a:rPr>
              <a:t>Commuting</a:t>
            </a:r>
            <a:r>
              <a:rPr lang="de-AT" sz="1800" b="0" dirty="0" smtClean="0">
                <a:solidFill>
                  <a:srgbClr val="FF3300"/>
                </a:solidFill>
              </a:rPr>
              <a:t> </a:t>
            </a:r>
            <a:r>
              <a:rPr lang="de-AT" sz="1800" b="0" dirty="0" err="1" smtClean="0">
                <a:solidFill>
                  <a:srgbClr val="FF3300"/>
                </a:solidFill>
              </a:rPr>
              <a:t>accidents</a:t>
            </a:r>
            <a:r>
              <a:rPr lang="de-AT" sz="1800" b="0" dirty="0" smtClean="0">
                <a:solidFill>
                  <a:srgbClr val="FF3300"/>
                </a:solidFill>
              </a:rPr>
              <a:t> </a:t>
            </a:r>
            <a:r>
              <a:rPr lang="de-AT" sz="1800" b="0" dirty="0" err="1" smtClean="0">
                <a:solidFill>
                  <a:srgbClr val="FF3300"/>
                </a:solidFill>
              </a:rPr>
              <a:t>important</a:t>
            </a:r>
            <a:r>
              <a:rPr lang="de-AT" sz="1800" b="0" dirty="0" smtClean="0">
                <a:solidFill>
                  <a:srgbClr val="FF3300"/>
                </a:solidFill>
              </a:rPr>
              <a:t> </a:t>
            </a:r>
            <a:r>
              <a:rPr lang="de-AT" sz="1800" b="0" dirty="0" err="1" smtClean="0">
                <a:solidFill>
                  <a:srgbClr val="FF3300"/>
                </a:solidFill>
              </a:rPr>
              <a:t>for</a:t>
            </a:r>
            <a:r>
              <a:rPr lang="de-AT" sz="1800" b="0" dirty="0" smtClean="0">
                <a:solidFill>
                  <a:srgbClr val="FF3300"/>
                </a:solidFill>
              </a:rPr>
              <a:t> </a:t>
            </a:r>
            <a:r>
              <a:rPr lang="de-AT" sz="1800" b="0" dirty="0" err="1" smtClean="0">
                <a:solidFill>
                  <a:srgbClr val="FF3300"/>
                </a:solidFill>
              </a:rPr>
              <a:t>women</a:t>
            </a:r>
            <a:endParaRPr lang="de-AT" sz="1800" b="0" dirty="0" smtClean="0">
              <a:solidFill>
                <a:srgbClr val="FF3300"/>
              </a:solidFill>
            </a:endParaRPr>
          </a:p>
          <a:p>
            <a:pPr>
              <a:lnSpc>
                <a:spcPct val="80000"/>
              </a:lnSpc>
            </a:pPr>
            <a:r>
              <a:rPr lang="de-AT" b="0" dirty="0" err="1" smtClean="0">
                <a:solidFill>
                  <a:srgbClr val="FF3300"/>
                </a:solidFill>
              </a:rPr>
              <a:t>While</a:t>
            </a:r>
            <a:r>
              <a:rPr lang="de-AT" b="0" dirty="0" smtClean="0">
                <a:solidFill>
                  <a:srgbClr val="FF3300"/>
                </a:solidFill>
              </a:rPr>
              <a:t> </a:t>
            </a:r>
            <a:r>
              <a:rPr lang="de-AT" b="0" dirty="0" err="1" smtClean="0">
                <a:solidFill>
                  <a:srgbClr val="FF3300"/>
                </a:solidFill>
              </a:rPr>
              <a:t>accident</a:t>
            </a:r>
            <a:r>
              <a:rPr lang="de-AT" b="0" dirty="0" smtClean="0">
                <a:solidFill>
                  <a:srgbClr val="FF3300"/>
                </a:solidFill>
              </a:rPr>
              <a:t> </a:t>
            </a:r>
            <a:r>
              <a:rPr lang="de-AT" b="0" dirty="0" err="1" smtClean="0">
                <a:solidFill>
                  <a:srgbClr val="FF3300"/>
                </a:solidFill>
              </a:rPr>
              <a:t>rates</a:t>
            </a:r>
            <a:r>
              <a:rPr lang="de-AT" b="0" dirty="0" smtClean="0">
                <a:solidFill>
                  <a:srgbClr val="FF3300"/>
                </a:solidFill>
              </a:rPr>
              <a:t> </a:t>
            </a:r>
            <a:r>
              <a:rPr lang="de-AT" b="0" dirty="0" err="1" smtClean="0">
                <a:solidFill>
                  <a:srgbClr val="FF3300"/>
                </a:solidFill>
              </a:rPr>
              <a:t>are</a:t>
            </a:r>
            <a:r>
              <a:rPr lang="de-AT" b="0" dirty="0" smtClean="0">
                <a:solidFill>
                  <a:srgbClr val="FF3300"/>
                </a:solidFill>
              </a:rPr>
              <a:t> </a:t>
            </a:r>
            <a:r>
              <a:rPr lang="de-AT" b="0" dirty="0" err="1" smtClean="0">
                <a:solidFill>
                  <a:srgbClr val="FF3300"/>
                </a:solidFill>
              </a:rPr>
              <a:t>decreasing</a:t>
            </a:r>
            <a:r>
              <a:rPr lang="de-AT" b="0" dirty="0" smtClean="0">
                <a:solidFill>
                  <a:srgbClr val="FF3300"/>
                </a:solidFill>
              </a:rPr>
              <a:t> </a:t>
            </a:r>
            <a:r>
              <a:rPr lang="de-AT" b="0" dirty="0" err="1" smtClean="0">
                <a:solidFill>
                  <a:srgbClr val="FF3300"/>
                </a:solidFill>
              </a:rPr>
              <a:t>for</a:t>
            </a:r>
            <a:r>
              <a:rPr lang="de-AT" b="0" dirty="0" smtClean="0">
                <a:solidFill>
                  <a:srgbClr val="FF3300"/>
                </a:solidFill>
              </a:rPr>
              <a:t> </a:t>
            </a:r>
            <a:r>
              <a:rPr lang="de-AT" b="0" dirty="0" err="1" smtClean="0">
                <a:solidFill>
                  <a:srgbClr val="FF3300"/>
                </a:solidFill>
              </a:rPr>
              <a:t>men</a:t>
            </a:r>
            <a:r>
              <a:rPr lang="de-AT" b="0" dirty="0" smtClean="0">
                <a:solidFill>
                  <a:srgbClr val="FF3300"/>
                </a:solidFill>
              </a:rPr>
              <a:t> </a:t>
            </a:r>
            <a:r>
              <a:rPr lang="de-AT" b="0" dirty="0" err="1" smtClean="0">
                <a:solidFill>
                  <a:srgbClr val="FF3300"/>
                </a:solidFill>
              </a:rPr>
              <a:t>with</a:t>
            </a:r>
            <a:r>
              <a:rPr lang="de-AT" b="0" dirty="0" smtClean="0">
                <a:solidFill>
                  <a:srgbClr val="FF3300"/>
                </a:solidFill>
              </a:rPr>
              <a:t> </a:t>
            </a:r>
            <a:r>
              <a:rPr lang="de-AT" b="0" dirty="0" err="1" smtClean="0">
                <a:solidFill>
                  <a:srgbClr val="FF3300"/>
                </a:solidFill>
              </a:rPr>
              <a:t>age</a:t>
            </a:r>
            <a:r>
              <a:rPr lang="de-AT" b="0" dirty="0" smtClean="0">
                <a:solidFill>
                  <a:srgbClr val="FF3300"/>
                </a:solidFill>
              </a:rPr>
              <a:t>, </a:t>
            </a:r>
            <a:r>
              <a:rPr lang="de-AT" b="0" dirty="0" err="1" smtClean="0">
                <a:solidFill>
                  <a:srgbClr val="FF3300"/>
                </a:solidFill>
              </a:rPr>
              <a:t>they</a:t>
            </a:r>
            <a:r>
              <a:rPr lang="de-AT" b="0" dirty="0" smtClean="0">
                <a:solidFill>
                  <a:srgbClr val="FF3300"/>
                </a:solidFill>
              </a:rPr>
              <a:t> </a:t>
            </a:r>
            <a:r>
              <a:rPr lang="de-AT" b="0" dirty="0" err="1" smtClean="0">
                <a:solidFill>
                  <a:srgbClr val="FF3300"/>
                </a:solidFill>
              </a:rPr>
              <a:t>are</a:t>
            </a:r>
            <a:r>
              <a:rPr lang="de-AT" b="0" dirty="0" smtClean="0">
                <a:solidFill>
                  <a:srgbClr val="FF3300"/>
                </a:solidFill>
              </a:rPr>
              <a:t> not </a:t>
            </a:r>
            <a:r>
              <a:rPr lang="de-AT" b="0" dirty="0" err="1" smtClean="0">
                <a:solidFill>
                  <a:srgbClr val="FF3300"/>
                </a:solidFill>
              </a:rPr>
              <a:t>for</a:t>
            </a:r>
            <a:r>
              <a:rPr lang="de-AT" b="0" dirty="0" smtClean="0">
                <a:solidFill>
                  <a:srgbClr val="FF3300"/>
                </a:solidFill>
              </a:rPr>
              <a:t> </a:t>
            </a:r>
            <a:r>
              <a:rPr lang="de-AT" b="0" dirty="0" err="1" smtClean="0">
                <a:solidFill>
                  <a:srgbClr val="FF3300"/>
                </a:solidFill>
              </a:rPr>
              <a:t>women</a:t>
            </a:r>
            <a:r>
              <a:rPr lang="de-AT" b="0" dirty="0" smtClean="0">
                <a:solidFill>
                  <a:srgbClr val="FF3300"/>
                </a:solidFill>
              </a:rPr>
              <a:t>!</a:t>
            </a:r>
            <a:endParaRPr lang="de-AT" sz="1800" b="0" dirty="0">
              <a:solidFill>
                <a:srgbClr val="FF3300"/>
              </a:solidFill>
            </a:endParaRPr>
          </a:p>
          <a:p>
            <a:pPr>
              <a:lnSpc>
                <a:spcPct val="80000"/>
              </a:lnSpc>
            </a:pPr>
            <a:endParaRPr lang="de-AT" sz="1800" b="0" dirty="0">
              <a:solidFill>
                <a:srgbClr val="FF3300"/>
              </a:solidFill>
            </a:endParaRPr>
          </a:p>
        </p:txBody>
      </p:sp>
      <p:graphicFrame>
        <p:nvGraphicFramePr>
          <p:cNvPr id="32772" name="Object 4"/>
          <p:cNvGraphicFramePr>
            <a:graphicFrameLocks noGrp="1" noChangeAspect="1"/>
          </p:cNvGraphicFramePr>
          <p:nvPr>
            <p:ph sz="half" idx="2"/>
          </p:nvPr>
        </p:nvGraphicFramePr>
        <p:xfrm>
          <a:off x="260350" y="2276475"/>
          <a:ext cx="8883650" cy="3852863"/>
        </p:xfrm>
        <a:graphic>
          <a:graphicData uri="http://schemas.openxmlformats.org/presentationml/2006/ole">
            <mc:AlternateContent xmlns:mc="http://schemas.openxmlformats.org/markup-compatibility/2006">
              <mc:Choice xmlns:v="urn:schemas-microsoft-com:vml" Requires="v">
                <p:oleObj spid="_x0000_s2075" name="Chart" r:id="rId5" imgW="7924800" imgH="4143272" progId="Excel.Chart.8">
                  <p:embed/>
                </p:oleObj>
              </mc:Choice>
              <mc:Fallback>
                <p:oleObj name="Chart" r:id="rId5" imgW="7924800" imgH="4143272" progId="Excel.Chart.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0350" y="2276475"/>
                        <a:ext cx="8883650" cy="3852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2773" name="Rectangle 5"/>
          <p:cNvSpPr>
            <a:spLocks noChangeArrowheads="1"/>
          </p:cNvSpPr>
          <p:nvPr/>
        </p:nvSpPr>
        <p:spPr bwMode="auto">
          <a:xfrm>
            <a:off x="1187450" y="6092825"/>
            <a:ext cx="7062788"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50000"/>
              </a:spcBef>
            </a:pPr>
            <a:r>
              <a:rPr lang="en-GB" sz="1400">
                <a:solidFill>
                  <a:schemeClr val="accent2"/>
                </a:solidFill>
              </a:rPr>
              <a:t>Standardised incidence rate of accidents at work by economic activity, severity and sex </a:t>
            </a:r>
            <a:br>
              <a:rPr lang="en-GB" sz="1400">
                <a:solidFill>
                  <a:schemeClr val="accent2"/>
                </a:solidFill>
              </a:rPr>
            </a:br>
            <a:r>
              <a:rPr lang="en-GB" sz="1400">
                <a:solidFill>
                  <a:schemeClr val="accent2"/>
                </a:solidFill>
              </a:rPr>
              <a:t>(per 100 000 workers), EU-15, 1995-2006, ESAW, Eurostat</a:t>
            </a:r>
            <a:endParaRPr lang="de-AT" sz="1400">
              <a:solidFill>
                <a:schemeClr val="accent2"/>
              </a:solidFill>
            </a:endParaRPr>
          </a:p>
        </p:txBody>
      </p:sp>
      <p:sp>
        <p:nvSpPr>
          <p:cNvPr id="32774" name="Oval 6"/>
          <p:cNvSpPr>
            <a:spLocks noChangeArrowheads="1"/>
          </p:cNvSpPr>
          <p:nvPr/>
        </p:nvSpPr>
        <p:spPr bwMode="auto">
          <a:xfrm>
            <a:off x="2987675" y="2492375"/>
            <a:ext cx="1512888" cy="1223963"/>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2776" name="Text Box 8"/>
          <p:cNvSpPr txBox="1">
            <a:spLocks noChangeArrowheads="1"/>
          </p:cNvSpPr>
          <p:nvPr/>
        </p:nvSpPr>
        <p:spPr bwMode="auto">
          <a:xfrm>
            <a:off x="3708400" y="2565400"/>
            <a:ext cx="6477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de-AT" b="1">
                <a:solidFill>
                  <a:srgbClr val="008080"/>
                </a:solidFill>
              </a:rPr>
              <a:t>Men</a:t>
            </a:r>
          </a:p>
        </p:txBody>
      </p:sp>
      <p:sp>
        <p:nvSpPr>
          <p:cNvPr id="32777" name="Oval 9"/>
          <p:cNvSpPr>
            <a:spLocks noChangeArrowheads="1"/>
          </p:cNvSpPr>
          <p:nvPr/>
        </p:nvSpPr>
        <p:spPr bwMode="auto">
          <a:xfrm>
            <a:off x="5435600" y="3716338"/>
            <a:ext cx="1223963" cy="1585912"/>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2778" name="Text Box 10"/>
          <p:cNvSpPr txBox="1">
            <a:spLocks noChangeArrowheads="1"/>
          </p:cNvSpPr>
          <p:nvPr/>
        </p:nvSpPr>
        <p:spPr bwMode="auto">
          <a:xfrm>
            <a:off x="5364163" y="4797425"/>
            <a:ext cx="13684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de-AT" b="1" dirty="0">
                <a:solidFill>
                  <a:schemeClr val="accent4">
                    <a:lumMod val="75000"/>
                  </a:schemeClr>
                </a:solidFill>
              </a:rPr>
              <a:t>Women</a:t>
            </a:r>
          </a:p>
        </p:txBody>
      </p:sp>
    </p:spTree>
    <p:extLst>
      <p:ext uri="{BB962C8B-B14F-4D97-AF65-F5344CB8AC3E}">
        <p14:creationId xmlns:p14="http://schemas.microsoft.com/office/powerpoint/2010/main" val="25571723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88640"/>
            <a:ext cx="8856663" cy="427037"/>
          </a:xfrm>
        </p:spPr>
        <p:txBody>
          <a:bodyPr/>
          <a:lstStyle/>
          <a:p>
            <a:r>
              <a:rPr lang="de-AT" dirty="0"/>
              <a:t>Women </a:t>
            </a:r>
            <a:r>
              <a:rPr lang="de-AT" dirty="0" err="1"/>
              <a:t>at</a:t>
            </a:r>
            <a:r>
              <a:rPr lang="de-AT" dirty="0"/>
              <a:t> </a:t>
            </a:r>
            <a:r>
              <a:rPr lang="de-AT" dirty="0" err="1"/>
              <a:t>work</a:t>
            </a:r>
            <a:r>
              <a:rPr lang="de-AT" b="0" dirty="0"/>
              <a:t> - </a:t>
            </a:r>
            <a:r>
              <a:rPr lang="de-AT" b="0" dirty="0" err="1"/>
              <a:t>Accident</a:t>
            </a:r>
            <a:r>
              <a:rPr lang="de-AT" b="0" dirty="0"/>
              <a:t> </a:t>
            </a:r>
            <a:r>
              <a:rPr lang="de-AT" b="0" dirty="0" err="1"/>
              <a:t>rates</a:t>
            </a:r>
            <a:r>
              <a:rPr lang="de-AT" b="0" dirty="0"/>
              <a:t> </a:t>
            </a:r>
            <a:r>
              <a:rPr lang="de-AT" b="0" dirty="0" err="1"/>
              <a:t>generally</a:t>
            </a:r>
            <a:r>
              <a:rPr lang="de-AT" b="0" dirty="0"/>
              <a:t> </a:t>
            </a:r>
            <a:r>
              <a:rPr lang="de-AT" b="0" dirty="0" err="1"/>
              <a:t>decreasing</a:t>
            </a:r>
            <a:r>
              <a:rPr lang="de-AT" b="0" dirty="0"/>
              <a:t>, but </a:t>
            </a:r>
            <a:r>
              <a:rPr lang="de-AT" b="0" dirty="0" err="1"/>
              <a:t>trends</a:t>
            </a:r>
            <a:r>
              <a:rPr lang="de-AT" b="0" dirty="0"/>
              <a:t> </a:t>
            </a:r>
            <a:r>
              <a:rPr lang="de-AT" b="0" dirty="0" err="1"/>
              <a:t>very</a:t>
            </a:r>
            <a:r>
              <a:rPr lang="de-AT" b="0" dirty="0"/>
              <a:t> different </a:t>
            </a:r>
            <a:r>
              <a:rPr lang="de-AT" b="0" dirty="0" err="1"/>
              <a:t>for</a:t>
            </a:r>
            <a:r>
              <a:rPr lang="de-AT" b="0" dirty="0"/>
              <a:t> </a:t>
            </a:r>
            <a:r>
              <a:rPr lang="de-AT" b="0" dirty="0" err="1"/>
              <a:t>women</a:t>
            </a:r>
            <a:r>
              <a:rPr lang="de-AT" b="0" dirty="0"/>
              <a:t> </a:t>
            </a:r>
            <a:r>
              <a:rPr lang="de-AT" b="0" dirty="0" err="1"/>
              <a:t>and</a:t>
            </a:r>
            <a:r>
              <a:rPr lang="de-AT" b="0" dirty="0"/>
              <a:t> </a:t>
            </a:r>
            <a:r>
              <a:rPr lang="de-AT" b="0" dirty="0" err="1"/>
              <a:t>men</a:t>
            </a:r>
            <a:r>
              <a:rPr lang="de-AT" b="0" dirty="0"/>
              <a:t>, </a:t>
            </a:r>
            <a:r>
              <a:rPr lang="de-AT" b="0" dirty="0" err="1"/>
              <a:t>depending</a:t>
            </a:r>
            <a:r>
              <a:rPr lang="de-AT" b="0" dirty="0"/>
              <a:t> on </a:t>
            </a:r>
            <a:r>
              <a:rPr lang="de-AT" b="0" dirty="0" err="1"/>
              <a:t>sector</a:t>
            </a:r>
            <a:endParaRPr lang="en-GB" dirty="0"/>
          </a:p>
        </p:txBody>
      </p:sp>
      <p:sp>
        <p:nvSpPr>
          <p:cNvPr id="3" name="Text Placeholder 2"/>
          <p:cNvSpPr>
            <a:spLocks noGrp="1"/>
          </p:cNvSpPr>
          <p:nvPr>
            <p:ph type="body" sz="half" idx="1"/>
          </p:nvPr>
        </p:nvSpPr>
        <p:spPr>
          <a:xfrm>
            <a:off x="539552" y="980728"/>
            <a:ext cx="8352928" cy="2263775"/>
          </a:xfrm>
        </p:spPr>
        <p:txBody>
          <a:bodyPr/>
          <a:lstStyle/>
          <a:p>
            <a:r>
              <a:rPr lang="en-GB" dirty="0" smtClean="0"/>
              <a:t>New NACE coding for industrial sectors reflects better sectors where accident rates high for female workers</a:t>
            </a:r>
          </a:p>
          <a:p>
            <a:r>
              <a:rPr lang="en-GB" dirty="0" smtClean="0"/>
              <a:t>Accident rates for women relevant in service sectors (transport, HORECA, waste management, health and social work) and administrative jobs, and in manufacturing and agriculture</a:t>
            </a:r>
          </a:p>
        </p:txBody>
      </p:sp>
      <p:graphicFrame>
        <p:nvGraphicFramePr>
          <p:cNvPr id="8" name="Content Placeholder 7" title="Incidence rate of non-fatal accidents, by gender"/>
          <p:cNvGraphicFramePr>
            <a:graphicFrameLocks noGrp="1"/>
          </p:cNvGraphicFramePr>
          <p:nvPr>
            <p:ph sz="half" idx="2"/>
            <p:extLst>
              <p:ext uri="{D42A27DB-BD31-4B8C-83A1-F6EECF244321}">
                <p14:modId xmlns:p14="http://schemas.microsoft.com/office/powerpoint/2010/main" val="2419760913"/>
              </p:ext>
            </p:extLst>
          </p:nvPr>
        </p:nvGraphicFramePr>
        <p:xfrm>
          <a:off x="0" y="2564904"/>
          <a:ext cx="9036496" cy="3600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972118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611560" y="179388"/>
            <a:ext cx="6949703" cy="490537"/>
          </a:xfrm>
          <a:prstGeom prst="rect">
            <a:avLst/>
          </a:prstGeom>
        </p:spPr>
        <p:txBody>
          <a:bodyPr vert="horz" lIns="91440" tIns="45720" rIns="91440" bIns="45720" rtlCol="0" anchor="ctr">
            <a:noAutofit/>
          </a:bodyPr>
          <a:lstStyle>
            <a:lvl1pPr algn="l" defTabSz="457200" rtl="0" eaLnBrk="1" latinLnBrk="0" hangingPunct="1">
              <a:spcBef>
                <a:spcPct val="0"/>
              </a:spcBef>
              <a:buNone/>
              <a:defRPr sz="2400" b="1" i="0" kern="1200" baseline="0">
                <a:solidFill>
                  <a:schemeClr val="tx2"/>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de-DE" dirty="0" smtClean="0"/>
              <a:t>Transport </a:t>
            </a:r>
            <a:r>
              <a:rPr lang="de-DE" dirty="0" err="1" smtClean="0"/>
              <a:t>accidents</a:t>
            </a:r>
            <a:r>
              <a:rPr lang="de-DE" dirty="0" smtClean="0"/>
              <a:t> – </a:t>
            </a:r>
            <a:r>
              <a:rPr lang="de-DE" dirty="0" err="1" smtClean="0"/>
              <a:t>by</a:t>
            </a:r>
            <a:r>
              <a:rPr lang="de-DE" dirty="0" smtClean="0"/>
              <a:t> </a:t>
            </a:r>
            <a:r>
              <a:rPr lang="de-DE" dirty="0" err="1" smtClean="0"/>
              <a:t>gender</a:t>
            </a:r>
            <a:endParaRPr lang="de-DE" dirty="0" smtClean="0"/>
          </a:p>
          <a:p>
            <a:r>
              <a:rPr lang="de-DE" dirty="0" smtClean="0"/>
              <a:t>A </a:t>
            </a:r>
            <a:r>
              <a:rPr lang="de-DE" dirty="0" err="1" smtClean="0"/>
              <a:t>much</a:t>
            </a:r>
            <a:r>
              <a:rPr lang="de-DE" dirty="0" smtClean="0"/>
              <a:t> </a:t>
            </a:r>
            <a:r>
              <a:rPr lang="de-DE" dirty="0" err="1" smtClean="0"/>
              <a:t>higher</a:t>
            </a:r>
            <a:r>
              <a:rPr lang="de-DE" dirty="0" smtClean="0"/>
              <a:t> </a:t>
            </a:r>
            <a:r>
              <a:rPr lang="de-DE" dirty="0" err="1" smtClean="0"/>
              <a:t>injury</a:t>
            </a:r>
            <a:r>
              <a:rPr lang="de-DE" dirty="0" smtClean="0"/>
              <a:t> </a:t>
            </a:r>
            <a:r>
              <a:rPr lang="de-DE" dirty="0" err="1" smtClean="0"/>
              <a:t>risk</a:t>
            </a:r>
            <a:r>
              <a:rPr lang="de-DE" dirty="0" smtClean="0"/>
              <a:t> </a:t>
            </a:r>
            <a:r>
              <a:rPr lang="de-DE" dirty="0" err="1" smtClean="0"/>
              <a:t>for</a:t>
            </a:r>
            <a:r>
              <a:rPr lang="de-DE" dirty="0" smtClean="0"/>
              <a:t> </a:t>
            </a:r>
            <a:r>
              <a:rPr lang="de-DE" dirty="0" err="1" smtClean="0"/>
              <a:t>women</a:t>
            </a:r>
            <a:r>
              <a:rPr lang="de-DE" dirty="0" smtClean="0"/>
              <a:t> </a:t>
            </a:r>
          </a:p>
        </p:txBody>
      </p:sp>
      <p:graphicFrame>
        <p:nvGraphicFramePr>
          <p:cNvPr id="5" name="Chart 4"/>
          <p:cNvGraphicFramePr>
            <a:graphicFrameLocks/>
          </p:cNvGraphicFramePr>
          <p:nvPr>
            <p:extLst>
              <p:ext uri="{D42A27DB-BD31-4B8C-83A1-F6EECF244321}">
                <p14:modId xmlns:p14="http://schemas.microsoft.com/office/powerpoint/2010/main" val="153011786"/>
              </p:ext>
            </p:extLst>
          </p:nvPr>
        </p:nvGraphicFramePr>
        <p:xfrm>
          <a:off x="467544" y="1268760"/>
          <a:ext cx="5040560" cy="4824536"/>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5"/>
          <p:cNvSpPr/>
          <p:nvPr/>
        </p:nvSpPr>
        <p:spPr>
          <a:xfrm>
            <a:off x="5436096" y="1340768"/>
            <a:ext cx="3384376" cy="3970318"/>
          </a:xfrm>
          <a:prstGeom prst="rect">
            <a:avLst/>
          </a:prstGeom>
        </p:spPr>
        <p:txBody>
          <a:bodyPr wrap="square">
            <a:spAutoFit/>
          </a:bodyPr>
          <a:lstStyle/>
          <a:p>
            <a:pPr marL="285750" indent="-285750">
              <a:buFont typeface="Arial" pitchFamily="34" charset="0"/>
              <a:buChar char="•"/>
            </a:pPr>
            <a:r>
              <a:rPr lang="en-GB" dirty="0"/>
              <a:t>Commercial traffic is riskier than general </a:t>
            </a:r>
            <a:r>
              <a:rPr lang="en-GB" dirty="0" smtClean="0"/>
              <a:t>traffic</a:t>
            </a:r>
          </a:p>
          <a:p>
            <a:pPr marL="285750" indent="-285750">
              <a:buFont typeface="Arial" pitchFamily="34" charset="0"/>
              <a:buChar char="•"/>
            </a:pPr>
            <a:r>
              <a:rPr lang="en-GB" dirty="0" smtClean="0"/>
              <a:t>Commuting more </a:t>
            </a:r>
            <a:r>
              <a:rPr lang="en-GB" dirty="0"/>
              <a:t>dangerous than </a:t>
            </a:r>
            <a:r>
              <a:rPr lang="en-GB" dirty="0" smtClean="0"/>
              <a:t>business routes</a:t>
            </a:r>
          </a:p>
          <a:p>
            <a:pPr marL="285750" indent="-285750">
              <a:buFont typeface="Arial" pitchFamily="34" charset="0"/>
              <a:buChar char="•"/>
            </a:pPr>
            <a:r>
              <a:rPr lang="en-GB" dirty="0" smtClean="0"/>
              <a:t>Modal </a:t>
            </a:r>
            <a:r>
              <a:rPr lang="en-GB" dirty="0"/>
              <a:t>choice strongly relevant-for example highest risk for motorcycles, pedestrians, cyclists</a:t>
            </a:r>
            <a:r>
              <a:rPr lang="en-GB" dirty="0" smtClean="0"/>
              <a:t>, and emergency services</a:t>
            </a:r>
          </a:p>
          <a:p>
            <a:pPr marL="285750" indent="-285750">
              <a:buFont typeface="Arial" pitchFamily="34" charset="0"/>
              <a:buChar char="•"/>
            </a:pPr>
            <a:r>
              <a:rPr lang="en-GB" dirty="0" smtClean="0"/>
              <a:t>Women </a:t>
            </a:r>
            <a:r>
              <a:rPr lang="en-GB" dirty="0"/>
              <a:t>are at higher risk of </a:t>
            </a:r>
            <a:r>
              <a:rPr lang="en-GB" dirty="0" smtClean="0"/>
              <a:t>injury</a:t>
            </a:r>
          </a:p>
          <a:p>
            <a:pPr marL="285750" indent="-285750">
              <a:buFont typeface="Arial" pitchFamily="34" charset="0"/>
              <a:buChar char="•"/>
            </a:pPr>
            <a:r>
              <a:rPr lang="en-GB" dirty="0" smtClean="0"/>
              <a:t>Risk decreases </a:t>
            </a:r>
            <a:r>
              <a:rPr lang="en-GB" dirty="0"/>
              <a:t>with </a:t>
            </a:r>
            <a:r>
              <a:rPr lang="en-GB" dirty="0" smtClean="0"/>
              <a:t>age</a:t>
            </a:r>
          </a:p>
          <a:p>
            <a:pPr marL="285750" indent="-285750">
              <a:buFont typeface="Arial" pitchFamily="34" charset="0"/>
              <a:buChar char="•"/>
            </a:pPr>
            <a:r>
              <a:rPr lang="en-GB" dirty="0" smtClean="0"/>
              <a:t>Depends on times </a:t>
            </a:r>
            <a:r>
              <a:rPr lang="en-GB" dirty="0"/>
              <a:t>of day, seasons relevant</a:t>
            </a:r>
          </a:p>
        </p:txBody>
      </p:sp>
    </p:spTree>
    <p:extLst>
      <p:ext uri="{BB962C8B-B14F-4D97-AF65-F5344CB8AC3E}">
        <p14:creationId xmlns:p14="http://schemas.microsoft.com/office/powerpoint/2010/main" val="112653142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pPr eaLnBrk="1" hangingPunct="1"/>
            <a:r>
              <a:rPr lang="en-GB" smtClean="0">
                <a:cs typeface="Trebuchet MS" pitchFamily="34" charset="0"/>
              </a:rPr>
              <a:t>Women’s exposure to dangerous substances remains largely unexplored</a:t>
            </a:r>
          </a:p>
        </p:txBody>
      </p:sp>
      <p:graphicFrame>
        <p:nvGraphicFramePr>
          <p:cNvPr id="5" name="Content Placeholder 4"/>
          <p:cNvGraphicFramePr>
            <a:graphicFrameLocks noGrp="1"/>
          </p:cNvGraphicFramePr>
          <p:nvPr>
            <p:ph sz="half" idx="1"/>
            <p:extLst>
              <p:ext uri="{D42A27DB-BD31-4B8C-83A1-F6EECF244321}">
                <p14:modId xmlns:p14="http://schemas.microsoft.com/office/powerpoint/2010/main" val="2268156521"/>
              </p:ext>
            </p:extLst>
          </p:nvPr>
        </p:nvGraphicFramePr>
        <p:xfrm>
          <a:off x="611188" y="1125538"/>
          <a:ext cx="8267700" cy="5375569"/>
        </p:xfrm>
        <a:graphic>
          <a:graphicData uri="http://schemas.openxmlformats.org/drawingml/2006/table">
            <a:tbl>
              <a:tblPr/>
              <a:tblGrid>
                <a:gridCol w="1944687"/>
                <a:gridCol w="1943100"/>
                <a:gridCol w="2233613"/>
                <a:gridCol w="2146300"/>
              </a:tblGrid>
              <a:tr h="6858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dirty="0" smtClean="0">
                          <a:ln>
                            <a:noFill/>
                          </a:ln>
                          <a:solidFill>
                            <a:srgbClr val="FFFFFF"/>
                          </a:solidFill>
                          <a:effectLst/>
                          <a:latin typeface="Arial" pitchFamily="34" charset="0"/>
                        </a:rPr>
                        <a:t>Substance</a:t>
                      </a:r>
                    </a:p>
                  </a:txBody>
                  <a:tcPr marT="45708" marB="4570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smtClean="0">
                          <a:ln>
                            <a:noFill/>
                          </a:ln>
                          <a:solidFill>
                            <a:srgbClr val="FFFFFF"/>
                          </a:solidFill>
                          <a:effectLst/>
                          <a:latin typeface="Arial" pitchFamily="34" charset="0"/>
                        </a:rPr>
                        <a:t>Source</a:t>
                      </a:r>
                    </a:p>
                  </a:txBody>
                  <a:tcPr marT="45708" marB="4570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smtClean="0">
                          <a:ln>
                            <a:noFill/>
                          </a:ln>
                          <a:solidFill>
                            <a:srgbClr val="FFFFFF"/>
                          </a:solidFill>
                          <a:effectLst/>
                          <a:latin typeface="Arial" pitchFamily="34" charset="0"/>
                        </a:rPr>
                        <a:t>Circumstances</a:t>
                      </a:r>
                    </a:p>
                  </a:txBody>
                  <a:tcPr marT="45708" marB="4570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smtClean="0">
                          <a:ln>
                            <a:noFill/>
                          </a:ln>
                          <a:solidFill>
                            <a:srgbClr val="FFFFFF"/>
                          </a:solidFill>
                          <a:effectLst/>
                          <a:latin typeface="Arial" pitchFamily="34" charset="0"/>
                        </a:rPr>
                        <a:t>Occupation, task</a:t>
                      </a:r>
                    </a:p>
                  </a:txBody>
                  <a:tcPr marT="45708" marB="4570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154565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dirty="0" smtClean="0">
                          <a:ln>
                            <a:noFill/>
                          </a:ln>
                          <a:solidFill>
                            <a:srgbClr val="000000"/>
                          </a:solidFill>
                          <a:effectLst/>
                          <a:latin typeface="Arial Narrow" pitchFamily="34" charset="0"/>
                        </a:rPr>
                        <a:t>Pesticides &amp; storage chemicals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dirty="0" smtClean="0">
                        <a:ln>
                          <a:noFill/>
                        </a:ln>
                        <a:solidFill>
                          <a:srgbClr val="000000"/>
                        </a:solidFill>
                        <a:effectLst/>
                        <a:latin typeface="Arial Narrow" pitchFamily="34" charset="0"/>
                      </a:endParaRPr>
                    </a:p>
                  </a:txBody>
                  <a:tcPr marT="45708" marB="4570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DDE"/>
                    </a:solidFill>
                  </a:tcPr>
                </a:tc>
                <a:tc>
                  <a:txBody>
                    <a:bodyPr/>
                    <a:lstStyle/>
                    <a:p>
                      <a:pPr marL="0" marR="0" lvl="0" indent="0" algn="l" defTabSz="457200" rtl="0" eaLnBrk="1" fontAlgn="base" latinLnBrk="0" hangingPunct="1">
                        <a:lnSpc>
                          <a:spcPct val="100000"/>
                        </a:lnSpc>
                        <a:spcBef>
                          <a:spcPct val="0"/>
                        </a:spcBef>
                        <a:spcAft>
                          <a:spcPct val="0"/>
                        </a:spcAft>
                        <a:buClrTx/>
                        <a:buSzTx/>
                        <a:buFont typeface="Arial" pitchFamily="34" charset="0"/>
                        <a:buNone/>
                        <a:tabLst/>
                      </a:pPr>
                      <a:r>
                        <a:rPr kumimoji="0" lang="en-GB" sz="1800" b="0" i="0" u="none" strike="noStrike" cap="none" normalizeH="0" baseline="0" dirty="0" smtClean="0">
                          <a:ln>
                            <a:noFill/>
                          </a:ln>
                          <a:solidFill>
                            <a:srgbClr val="000000"/>
                          </a:solidFill>
                          <a:effectLst/>
                          <a:latin typeface="Arial Narrow" pitchFamily="34" charset="0"/>
                        </a:rPr>
                        <a:t>Foodstuff</a:t>
                      </a:r>
                    </a:p>
                    <a:p>
                      <a:pPr marL="0" marR="0" lvl="0" indent="0" algn="l" defTabSz="457200" rtl="0" eaLnBrk="1" fontAlgn="base" latinLnBrk="0" hangingPunct="1">
                        <a:lnSpc>
                          <a:spcPct val="100000"/>
                        </a:lnSpc>
                        <a:spcBef>
                          <a:spcPct val="0"/>
                        </a:spcBef>
                        <a:spcAft>
                          <a:spcPct val="0"/>
                        </a:spcAft>
                        <a:buClrTx/>
                        <a:buSzTx/>
                        <a:buFont typeface="Arial" pitchFamily="34" charset="0"/>
                        <a:buNone/>
                        <a:tabLst/>
                      </a:pPr>
                      <a:r>
                        <a:rPr kumimoji="0" lang="en-GB" sz="1800" b="0" i="0" u="none" strike="noStrike" cap="none" normalizeH="0" baseline="0" dirty="0" smtClean="0">
                          <a:ln>
                            <a:noFill/>
                          </a:ln>
                          <a:solidFill>
                            <a:srgbClr val="000000"/>
                          </a:solidFill>
                          <a:effectLst/>
                          <a:latin typeface="Arial Narrow" pitchFamily="34" charset="0"/>
                        </a:rPr>
                        <a:t>Storage</a:t>
                      </a:r>
                    </a:p>
                    <a:p>
                      <a:pPr marL="0" marR="0" lvl="0" indent="0" algn="l" defTabSz="457200" rtl="0" eaLnBrk="1" fontAlgn="base" latinLnBrk="0" hangingPunct="1">
                        <a:lnSpc>
                          <a:spcPct val="100000"/>
                        </a:lnSpc>
                        <a:spcBef>
                          <a:spcPct val="0"/>
                        </a:spcBef>
                        <a:spcAft>
                          <a:spcPct val="0"/>
                        </a:spcAft>
                        <a:buClrTx/>
                        <a:buSzTx/>
                        <a:buFont typeface="Arial" pitchFamily="34" charset="0"/>
                        <a:buNone/>
                        <a:tabLst/>
                      </a:pPr>
                      <a:r>
                        <a:rPr kumimoji="0" lang="en-GB" sz="1800" b="0" i="0" u="none" strike="noStrike" cap="none" normalizeH="0" baseline="0" dirty="0" smtClean="0">
                          <a:ln>
                            <a:noFill/>
                          </a:ln>
                          <a:solidFill>
                            <a:srgbClr val="000000"/>
                          </a:solidFill>
                          <a:effectLst/>
                          <a:latin typeface="Arial Narrow" pitchFamily="34" charset="0"/>
                        </a:rPr>
                        <a:t>Plants</a:t>
                      </a:r>
                    </a:p>
                    <a:p>
                      <a:pPr marL="0" marR="0" lvl="0" indent="0" algn="l" defTabSz="457200" rtl="0" eaLnBrk="1" fontAlgn="base" latinLnBrk="0" hangingPunct="1">
                        <a:lnSpc>
                          <a:spcPct val="100000"/>
                        </a:lnSpc>
                        <a:spcBef>
                          <a:spcPct val="0"/>
                        </a:spcBef>
                        <a:spcAft>
                          <a:spcPct val="0"/>
                        </a:spcAft>
                        <a:buClrTx/>
                        <a:buSzTx/>
                        <a:buFont typeface="Arial" pitchFamily="34" charset="0"/>
                        <a:buNone/>
                        <a:tabLst/>
                      </a:pPr>
                      <a:r>
                        <a:rPr kumimoji="0" lang="en-GB" sz="1800" b="0" i="0" u="none" strike="noStrike" cap="none" normalizeH="0" baseline="0" dirty="0" smtClean="0">
                          <a:ln>
                            <a:noFill/>
                          </a:ln>
                          <a:solidFill>
                            <a:srgbClr val="000000"/>
                          </a:solidFill>
                          <a:effectLst/>
                          <a:latin typeface="Arial Narrow" pitchFamily="34" charset="0"/>
                        </a:rPr>
                        <a:t>Animals</a:t>
                      </a:r>
                    </a:p>
                  </a:txBody>
                  <a:tcPr marT="45708" marB="4570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DDE"/>
                    </a:solidFill>
                  </a:tcPr>
                </a:tc>
                <a:tc>
                  <a:txBody>
                    <a:bodyPr/>
                    <a:lstStyle/>
                    <a:p>
                      <a:pPr marL="285750" marR="0" lvl="0" indent="-285750" algn="l" defTabSz="457200" rtl="0" eaLnBrk="1" fontAlgn="base" latinLnBrk="0" hangingPunct="1">
                        <a:lnSpc>
                          <a:spcPct val="100000"/>
                        </a:lnSpc>
                        <a:spcBef>
                          <a:spcPct val="0"/>
                        </a:spcBef>
                        <a:spcAft>
                          <a:spcPct val="0"/>
                        </a:spcAft>
                        <a:buClrTx/>
                        <a:buSzTx/>
                        <a:buFont typeface="Arial" pitchFamily="34" charset="0"/>
                        <a:buChar char="•"/>
                        <a:tabLst/>
                      </a:pPr>
                      <a:r>
                        <a:rPr kumimoji="0" lang="en-GB" sz="1800" b="0" i="0" u="none" strike="noStrike" cap="none" normalizeH="0" baseline="0" dirty="0" smtClean="0">
                          <a:ln>
                            <a:noFill/>
                          </a:ln>
                          <a:solidFill>
                            <a:srgbClr val="000000"/>
                          </a:solidFill>
                          <a:effectLst/>
                          <a:latin typeface="Arial Narrow" pitchFamily="34" charset="0"/>
                        </a:rPr>
                        <a:t>Agriculture and farming</a:t>
                      </a:r>
                    </a:p>
                    <a:p>
                      <a:pPr marL="285750" marR="0" lvl="0" indent="-285750" algn="l" defTabSz="457200" rtl="0" eaLnBrk="1" fontAlgn="base" latinLnBrk="0" hangingPunct="1">
                        <a:lnSpc>
                          <a:spcPct val="100000"/>
                        </a:lnSpc>
                        <a:spcBef>
                          <a:spcPct val="0"/>
                        </a:spcBef>
                        <a:spcAft>
                          <a:spcPct val="0"/>
                        </a:spcAft>
                        <a:buClrTx/>
                        <a:buSzTx/>
                        <a:buFont typeface="Arial" pitchFamily="34" charset="0"/>
                        <a:buChar char="•"/>
                        <a:tabLst/>
                      </a:pPr>
                      <a:r>
                        <a:rPr kumimoji="0" lang="en-GB" sz="1800" b="0" i="0" u="none" strike="noStrike" cap="none" normalizeH="0" baseline="0" dirty="0" smtClean="0">
                          <a:ln>
                            <a:noFill/>
                          </a:ln>
                          <a:solidFill>
                            <a:srgbClr val="000000"/>
                          </a:solidFill>
                          <a:effectLst/>
                          <a:latin typeface="Arial Narrow" pitchFamily="34" charset="0"/>
                        </a:rPr>
                        <a:t>Horticulture</a:t>
                      </a:r>
                    </a:p>
                    <a:p>
                      <a:pPr marL="285750" marR="0" lvl="0" indent="-285750" algn="l" defTabSz="457200" rtl="0" eaLnBrk="1" fontAlgn="base" latinLnBrk="0" hangingPunct="1">
                        <a:lnSpc>
                          <a:spcPct val="100000"/>
                        </a:lnSpc>
                        <a:spcBef>
                          <a:spcPct val="0"/>
                        </a:spcBef>
                        <a:spcAft>
                          <a:spcPct val="0"/>
                        </a:spcAft>
                        <a:buClrTx/>
                        <a:buSzTx/>
                        <a:buFont typeface="Arial" pitchFamily="34" charset="0"/>
                        <a:buChar char="•"/>
                        <a:tabLst/>
                      </a:pPr>
                      <a:r>
                        <a:rPr kumimoji="0" lang="en-GB" sz="1800" b="0" i="0" u="none" strike="noStrike" cap="none" normalizeH="0" baseline="0" dirty="0" smtClean="0">
                          <a:ln>
                            <a:noFill/>
                          </a:ln>
                          <a:solidFill>
                            <a:srgbClr val="000000"/>
                          </a:solidFill>
                          <a:effectLst/>
                          <a:latin typeface="Arial Narrow" pitchFamily="34" charset="0"/>
                        </a:rPr>
                        <a:t>Workers who handle goods from containers and in storage areas</a:t>
                      </a:r>
                    </a:p>
                  </a:txBody>
                  <a:tcPr marT="45708" marB="4570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DDE"/>
                    </a:solidFill>
                  </a:tcPr>
                </a:tc>
                <a:tc>
                  <a:txBody>
                    <a:bodyPr/>
                    <a:lstStyle/>
                    <a:p>
                      <a:pPr marL="285750" marR="0" lvl="0" indent="-285750" algn="l" defTabSz="457200" rtl="0" eaLnBrk="1" fontAlgn="base" latinLnBrk="0" hangingPunct="1">
                        <a:lnSpc>
                          <a:spcPct val="100000"/>
                        </a:lnSpc>
                        <a:spcBef>
                          <a:spcPct val="0"/>
                        </a:spcBef>
                        <a:spcAft>
                          <a:spcPct val="0"/>
                        </a:spcAft>
                        <a:buClrTx/>
                        <a:buSzTx/>
                        <a:buFont typeface="Arial" pitchFamily="34" charset="0"/>
                        <a:buChar char="•"/>
                        <a:tabLst/>
                      </a:pPr>
                      <a:r>
                        <a:rPr kumimoji="0" lang="en-GB" sz="1800" b="0" i="0" u="none" strike="noStrike" cap="none" normalizeH="0" baseline="0" dirty="0" smtClean="0">
                          <a:ln>
                            <a:noFill/>
                          </a:ln>
                          <a:solidFill>
                            <a:srgbClr val="000000"/>
                          </a:solidFill>
                          <a:effectLst/>
                          <a:latin typeface="Arial Narrow" pitchFamily="34" charset="0"/>
                        </a:rPr>
                        <a:t>Farmers &amp; agricultural workers</a:t>
                      </a:r>
                    </a:p>
                    <a:p>
                      <a:pPr marL="285750" marR="0" lvl="0" indent="-285750" algn="l" defTabSz="457200" rtl="0" eaLnBrk="1" fontAlgn="base" latinLnBrk="0" hangingPunct="1">
                        <a:lnSpc>
                          <a:spcPct val="100000"/>
                        </a:lnSpc>
                        <a:spcBef>
                          <a:spcPct val="0"/>
                        </a:spcBef>
                        <a:spcAft>
                          <a:spcPct val="0"/>
                        </a:spcAft>
                        <a:buClrTx/>
                        <a:buSzTx/>
                        <a:buFont typeface="Arial" pitchFamily="34" charset="0"/>
                        <a:buChar char="•"/>
                        <a:tabLst/>
                      </a:pPr>
                      <a:r>
                        <a:rPr kumimoji="0" lang="en-GB" sz="1800" b="0" i="0" u="none" strike="noStrike" cap="none" normalizeH="0" baseline="0" dirty="0" smtClean="0">
                          <a:ln>
                            <a:noFill/>
                          </a:ln>
                          <a:solidFill>
                            <a:srgbClr val="000000"/>
                          </a:solidFill>
                          <a:effectLst/>
                          <a:latin typeface="Arial Narrow" pitchFamily="34" charset="0"/>
                        </a:rPr>
                        <a:t>Gardeners</a:t>
                      </a:r>
                    </a:p>
                    <a:p>
                      <a:pPr marL="285750" marR="0" lvl="0" indent="-285750" algn="l" defTabSz="457200" rtl="0" eaLnBrk="1" fontAlgn="base" latinLnBrk="0" hangingPunct="1">
                        <a:lnSpc>
                          <a:spcPct val="100000"/>
                        </a:lnSpc>
                        <a:spcBef>
                          <a:spcPct val="0"/>
                        </a:spcBef>
                        <a:spcAft>
                          <a:spcPct val="0"/>
                        </a:spcAft>
                        <a:buClrTx/>
                        <a:buSzTx/>
                        <a:buFont typeface="Arial" pitchFamily="34" charset="0"/>
                        <a:buChar char="•"/>
                        <a:tabLst/>
                      </a:pPr>
                      <a:r>
                        <a:rPr kumimoji="0" lang="en-GB" sz="1800" b="0" i="0" u="none" strike="noStrike" cap="none" normalizeH="0" baseline="0" dirty="0" smtClean="0">
                          <a:ln>
                            <a:noFill/>
                          </a:ln>
                          <a:solidFill>
                            <a:srgbClr val="000000"/>
                          </a:solidFill>
                          <a:effectLst/>
                          <a:latin typeface="Arial Narrow" pitchFamily="34" charset="0"/>
                        </a:rPr>
                        <a:t>Retail</a:t>
                      </a:r>
                    </a:p>
                    <a:p>
                      <a:pPr marL="285750" marR="0" lvl="0" indent="-285750" algn="l" defTabSz="457200" rtl="0" eaLnBrk="1" fontAlgn="base" latinLnBrk="0" hangingPunct="1">
                        <a:lnSpc>
                          <a:spcPct val="100000"/>
                        </a:lnSpc>
                        <a:spcBef>
                          <a:spcPct val="0"/>
                        </a:spcBef>
                        <a:spcAft>
                          <a:spcPct val="0"/>
                        </a:spcAft>
                        <a:buClrTx/>
                        <a:buSzTx/>
                        <a:buFont typeface="Arial" pitchFamily="34" charset="0"/>
                        <a:buChar char="•"/>
                        <a:tabLst/>
                      </a:pPr>
                      <a:r>
                        <a:rPr kumimoji="0" lang="en-GB" sz="1800" b="0" i="0" u="none" strike="noStrike" cap="none" normalizeH="0" baseline="0" dirty="0" smtClean="0">
                          <a:ln>
                            <a:noFill/>
                          </a:ln>
                          <a:solidFill>
                            <a:srgbClr val="000000"/>
                          </a:solidFill>
                          <a:effectLst/>
                          <a:latin typeface="Arial Narrow" pitchFamily="34" charset="0"/>
                        </a:rPr>
                        <a:t>Cleaners</a:t>
                      </a:r>
                    </a:p>
                  </a:txBody>
                  <a:tcPr marT="45708" marB="4570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DDE"/>
                    </a:solidFill>
                  </a:tcPr>
                </a:tc>
              </a:tr>
              <a:tr h="2286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dirty="0" smtClean="0">
                          <a:ln>
                            <a:noFill/>
                          </a:ln>
                          <a:solidFill>
                            <a:srgbClr val="000000"/>
                          </a:solidFill>
                          <a:effectLst/>
                          <a:latin typeface="Arial Narrow" pitchFamily="34" charset="0"/>
                        </a:rPr>
                        <a:t>Exhaust fumes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dirty="0" smtClean="0">
                        <a:ln>
                          <a:noFill/>
                        </a:ln>
                        <a:solidFill>
                          <a:srgbClr val="000000"/>
                        </a:solidFill>
                        <a:effectLst/>
                        <a:latin typeface="Arial Narrow"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dirty="0" smtClean="0">
                          <a:ln>
                            <a:noFill/>
                          </a:ln>
                          <a:solidFill>
                            <a:srgbClr val="000000"/>
                          </a:solidFill>
                          <a:effectLst/>
                          <a:latin typeface="Arial Narrow" pitchFamily="34" charset="0"/>
                        </a:rPr>
                        <a:t>Diesel exhaust and particles</a:t>
                      </a:r>
                    </a:p>
                  </a:txBody>
                  <a:tcPr marT="45708" marB="4570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8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Arial Narrow" pitchFamily="34" charset="0"/>
                        </a:rPr>
                        <a:t>Exhaust from combustion engine, incl. diesel and other engines on trucks, ships, trains and buses</a:t>
                      </a:r>
                    </a:p>
                  </a:txBody>
                  <a:tcPr marT="45708" marB="4570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8EF"/>
                    </a:solidFill>
                  </a:tcPr>
                </a:tc>
                <a:tc>
                  <a:txBody>
                    <a:bodyPr/>
                    <a:lstStyle/>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pPr>
                      <a:r>
                        <a:rPr kumimoji="0" lang="en-GB" sz="1800" b="0" i="0" u="none" strike="noStrike" cap="none" normalizeH="0" baseline="0" dirty="0" smtClean="0">
                          <a:ln>
                            <a:noFill/>
                          </a:ln>
                          <a:solidFill>
                            <a:srgbClr val="000000"/>
                          </a:solidFill>
                          <a:effectLst/>
                          <a:latin typeface="Arial Narrow" pitchFamily="34" charset="0"/>
                        </a:rPr>
                        <a:t>Unintentional contact when loading and unloading</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pPr>
                      <a:r>
                        <a:rPr kumimoji="0" lang="en-GB" sz="1800" b="0" i="0" u="none" strike="noStrike" cap="none" normalizeH="0" baseline="0" dirty="0" smtClean="0">
                          <a:ln>
                            <a:noFill/>
                          </a:ln>
                          <a:solidFill>
                            <a:srgbClr val="000000"/>
                          </a:solidFill>
                          <a:effectLst/>
                          <a:latin typeface="Arial Narrow" pitchFamily="34" charset="0"/>
                        </a:rPr>
                        <a:t>Maintenance</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pPr>
                      <a:r>
                        <a:rPr kumimoji="0" lang="en-GB" sz="1800" b="0" i="0" u="none" strike="noStrike" cap="none" normalizeH="0" baseline="0" dirty="0" smtClean="0">
                          <a:ln>
                            <a:noFill/>
                          </a:ln>
                          <a:solidFill>
                            <a:srgbClr val="000000"/>
                          </a:solidFill>
                          <a:effectLst/>
                          <a:latin typeface="Arial Narrow" pitchFamily="34" charset="0"/>
                        </a:rPr>
                        <a:t>Refuelling</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pPr>
                      <a:r>
                        <a:rPr kumimoji="0" lang="en-GB" sz="1800" b="0" i="0" u="none" strike="noStrike" cap="none" normalizeH="0" baseline="0" dirty="0" smtClean="0">
                          <a:ln>
                            <a:noFill/>
                          </a:ln>
                          <a:solidFill>
                            <a:srgbClr val="000000"/>
                          </a:solidFill>
                          <a:effectLst/>
                          <a:latin typeface="Arial Narrow" pitchFamily="34" charset="0"/>
                        </a:rPr>
                        <a:t>Parking areas of vehicles</a:t>
                      </a:r>
                    </a:p>
                  </a:txBody>
                  <a:tcPr marT="45708" marB="4570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8EF"/>
                    </a:solidFill>
                  </a:tcPr>
                </a:tc>
                <a:tc>
                  <a:txBody>
                    <a:bodyPr/>
                    <a:lstStyle/>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pPr>
                      <a:r>
                        <a:rPr kumimoji="0" lang="en-GB" sz="1800" b="0" i="0" u="none" strike="noStrike" cap="none" normalizeH="0" baseline="0" smtClean="0">
                          <a:ln>
                            <a:noFill/>
                          </a:ln>
                          <a:solidFill>
                            <a:srgbClr val="000000"/>
                          </a:solidFill>
                          <a:effectLst/>
                          <a:latin typeface="Arial Narrow" pitchFamily="34" charset="0"/>
                        </a:rPr>
                        <a:t>Maintenance workers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pPr>
                      <a:r>
                        <a:rPr kumimoji="0" lang="en-GB" sz="1800" b="0" i="0" u="none" strike="noStrike" cap="none" normalizeH="0" baseline="0" smtClean="0">
                          <a:ln>
                            <a:noFill/>
                          </a:ln>
                          <a:solidFill>
                            <a:srgbClr val="000000"/>
                          </a:solidFill>
                          <a:effectLst/>
                          <a:latin typeface="Arial Narrow" pitchFamily="34" charset="0"/>
                        </a:rPr>
                        <a:t>Retail workers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pPr>
                      <a:r>
                        <a:rPr kumimoji="0" lang="en-GB" sz="1800" b="0" i="0" u="none" strike="noStrike" cap="none" normalizeH="0" baseline="0" smtClean="0">
                          <a:ln>
                            <a:noFill/>
                          </a:ln>
                          <a:solidFill>
                            <a:srgbClr val="000000"/>
                          </a:solidFill>
                          <a:effectLst/>
                          <a:latin typeface="Arial Narrow" pitchFamily="34" charset="0"/>
                        </a:rPr>
                        <a:t>Drivers, delivery and cargo workers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pPr>
                      <a:r>
                        <a:rPr kumimoji="0" lang="en-GB" sz="1800" b="0" i="0" u="none" strike="noStrike" cap="none" normalizeH="0" baseline="0" smtClean="0">
                          <a:ln>
                            <a:noFill/>
                          </a:ln>
                          <a:solidFill>
                            <a:srgbClr val="000000"/>
                          </a:solidFill>
                          <a:effectLst/>
                          <a:latin typeface="Arial Narrow" pitchFamily="34" charset="0"/>
                        </a:rPr>
                        <a:t>Workers on mission</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pPr>
                      <a:r>
                        <a:rPr kumimoji="0" lang="en-GB" sz="1800" b="0" i="0" u="none" strike="noStrike" cap="none" normalizeH="0" baseline="0" smtClean="0">
                          <a:ln>
                            <a:noFill/>
                          </a:ln>
                          <a:solidFill>
                            <a:srgbClr val="000000"/>
                          </a:solidFill>
                          <a:effectLst/>
                          <a:latin typeface="Arial Narrow" pitchFamily="34" charset="0"/>
                        </a:rPr>
                        <a:t>Transport workers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pPr>
                      <a:r>
                        <a:rPr kumimoji="0" lang="de-AT" sz="1800" b="0" i="0" u="none" strike="noStrike" cap="none" normalizeH="0" baseline="0" smtClean="0">
                          <a:ln>
                            <a:noFill/>
                          </a:ln>
                          <a:solidFill>
                            <a:srgbClr val="000000"/>
                          </a:solidFill>
                          <a:effectLst/>
                          <a:latin typeface="Arial Narrow" pitchFamily="34" charset="0"/>
                        </a:rPr>
                        <a:t>Emergency workers</a:t>
                      </a:r>
                      <a:endParaRPr kumimoji="0" lang="en-GB" sz="1800" b="0" i="0" u="none" strike="noStrike" cap="none" normalizeH="0" baseline="0" smtClean="0">
                        <a:ln>
                          <a:noFill/>
                        </a:ln>
                        <a:solidFill>
                          <a:srgbClr val="000000"/>
                        </a:solidFill>
                        <a:effectLst/>
                        <a:latin typeface="Arial Narrow" pitchFamily="34" charset="0"/>
                      </a:endParaRPr>
                    </a:p>
                  </a:txBody>
                  <a:tcPr marT="45708" marB="4570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8EF"/>
                    </a:solidFill>
                  </a:tcPr>
                </a:tc>
              </a:tr>
              <a:tr h="392113">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000000"/>
                        </a:solidFill>
                        <a:effectLst/>
                        <a:latin typeface="Arial" pitchFamily="34" charset="0"/>
                      </a:endParaRPr>
                    </a:p>
                  </a:txBody>
                  <a:tcPr marT="45708" marB="4570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DDE"/>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000000"/>
                        </a:solidFill>
                        <a:effectLst/>
                        <a:latin typeface="Arial" pitchFamily="34" charset="0"/>
                      </a:endParaRPr>
                    </a:p>
                  </a:txBody>
                  <a:tcPr marT="45708" marB="4570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DDE"/>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000000"/>
                        </a:solidFill>
                        <a:effectLst/>
                        <a:latin typeface="Arial" pitchFamily="34" charset="0"/>
                      </a:endParaRPr>
                    </a:p>
                  </a:txBody>
                  <a:tcPr marT="45708" marB="4570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DDE"/>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000000"/>
                        </a:solidFill>
                        <a:effectLst/>
                        <a:latin typeface="Arial" pitchFamily="34" charset="0"/>
                      </a:endParaRPr>
                    </a:p>
                  </a:txBody>
                  <a:tcPr marT="45708" marB="4570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DDE"/>
                    </a:solidFill>
                  </a:tcPr>
                </a:tc>
              </a:tr>
            </a:tbl>
          </a:graphicData>
        </a:graphic>
      </p:graphicFrame>
    </p:spTree>
    <p:extLst>
      <p:ext uri="{BB962C8B-B14F-4D97-AF65-F5344CB8AC3E}">
        <p14:creationId xmlns:p14="http://schemas.microsoft.com/office/powerpoint/2010/main" val="485886756"/>
      </p:ext>
    </p:extLst>
  </p:cSld>
  <p:clrMapOvr>
    <a:masterClrMapping/>
  </p:clrMapOvr>
  <p:transition spd="slow"/>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pPr eaLnBrk="1" hangingPunct="1"/>
            <a:r>
              <a:rPr lang="en-GB" smtClean="0">
                <a:cs typeface="Trebuchet MS" pitchFamily="34" charset="0"/>
              </a:rPr>
              <a:t>Women’s exposure to dangerous substances remains largely unexplored</a:t>
            </a:r>
          </a:p>
        </p:txBody>
      </p:sp>
      <p:graphicFrame>
        <p:nvGraphicFramePr>
          <p:cNvPr id="5" name="Content Placeholder 4"/>
          <p:cNvGraphicFramePr>
            <a:graphicFrameLocks noGrp="1"/>
          </p:cNvGraphicFramePr>
          <p:nvPr>
            <p:ph sz="half" idx="1"/>
            <p:extLst>
              <p:ext uri="{D42A27DB-BD31-4B8C-83A1-F6EECF244321}">
                <p14:modId xmlns:p14="http://schemas.microsoft.com/office/powerpoint/2010/main" val="3538575988"/>
              </p:ext>
            </p:extLst>
          </p:nvPr>
        </p:nvGraphicFramePr>
        <p:xfrm>
          <a:off x="395536" y="908720"/>
          <a:ext cx="8496944" cy="6198553"/>
        </p:xfrm>
        <a:graphic>
          <a:graphicData uri="http://schemas.openxmlformats.org/drawingml/2006/table">
            <a:tbl>
              <a:tblPr/>
              <a:tblGrid>
                <a:gridCol w="1554479"/>
                <a:gridCol w="1998125"/>
                <a:gridCol w="2352052"/>
                <a:gridCol w="2592288"/>
              </a:tblGrid>
              <a:tr h="6858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dirty="0" smtClean="0">
                          <a:ln>
                            <a:noFill/>
                          </a:ln>
                          <a:solidFill>
                            <a:srgbClr val="FFFFFF"/>
                          </a:solidFill>
                          <a:effectLst/>
                          <a:latin typeface="Arial" pitchFamily="34" charset="0"/>
                        </a:rPr>
                        <a:t>Substance</a:t>
                      </a:r>
                    </a:p>
                  </a:txBody>
                  <a:tcPr marT="45708" marB="4570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smtClean="0">
                          <a:ln>
                            <a:noFill/>
                          </a:ln>
                          <a:solidFill>
                            <a:srgbClr val="FFFFFF"/>
                          </a:solidFill>
                          <a:effectLst/>
                          <a:latin typeface="Arial" pitchFamily="34" charset="0"/>
                        </a:rPr>
                        <a:t>Source</a:t>
                      </a:r>
                    </a:p>
                  </a:txBody>
                  <a:tcPr marT="45708" marB="4570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smtClean="0">
                          <a:ln>
                            <a:noFill/>
                          </a:ln>
                          <a:solidFill>
                            <a:srgbClr val="FFFFFF"/>
                          </a:solidFill>
                          <a:effectLst/>
                          <a:latin typeface="Arial" pitchFamily="34" charset="0"/>
                        </a:rPr>
                        <a:t>Circumstances</a:t>
                      </a:r>
                    </a:p>
                  </a:txBody>
                  <a:tcPr marT="45708" marB="4570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smtClean="0">
                          <a:ln>
                            <a:noFill/>
                          </a:ln>
                          <a:solidFill>
                            <a:srgbClr val="FFFFFF"/>
                          </a:solidFill>
                          <a:effectLst/>
                          <a:latin typeface="Arial" pitchFamily="34" charset="0"/>
                        </a:rPr>
                        <a:t>Occupation, task</a:t>
                      </a:r>
                    </a:p>
                  </a:txBody>
                  <a:tcPr marT="45708" marB="4570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1689670">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GB" sz="1600" b="0" i="0" u="none" strike="noStrike" kern="1200" cap="none" normalizeH="0" baseline="0" dirty="0">
                          <a:ln>
                            <a:noFill/>
                          </a:ln>
                          <a:solidFill>
                            <a:srgbClr val="000000"/>
                          </a:solidFill>
                          <a:effectLst/>
                          <a:latin typeface="Arial Narrow" pitchFamily="34" charset="0"/>
                          <a:ea typeface="+mn-ea"/>
                          <a:cs typeface="+mn-cs"/>
                        </a:rPr>
                        <a:t>Solvents</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DDE"/>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GB" sz="1600" b="0" i="0" u="none" strike="noStrike" kern="1200" cap="none" normalizeH="0" baseline="0" dirty="0">
                          <a:ln>
                            <a:noFill/>
                          </a:ln>
                          <a:solidFill>
                            <a:srgbClr val="000000"/>
                          </a:solidFill>
                          <a:effectLst/>
                          <a:latin typeface="Arial Narrow" pitchFamily="34" charset="0"/>
                          <a:ea typeface="+mn-ea"/>
                          <a:cs typeface="+mn-cs"/>
                        </a:rPr>
                        <a:t>Cleaning products</a:t>
                      </a:r>
                    </a:p>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GB" sz="1600" b="0" i="0" u="none" strike="noStrike" kern="1200" cap="none" normalizeH="0" baseline="0" dirty="0">
                          <a:ln>
                            <a:noFill/>
                          </a:ln>
                          <a:solidFill>
                            <a:srgbClr val="000000"/>
                          </a:solidFill>
                          <a:effectLst/>
                          <a:latin typeface="Arial Narrow" pitchFamily="34" charset="0"/>
                          <a:ea typeface="+mn-ea"/>
                          <a:cs typeface="+mn-cs"/>
                        </a:rPr>
                        <a:t>Fuels</a:t>
                      </a:r>
                    </a:p>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GB" sz="1600" b="0" i="0" u="none" strike="noStrike" kern="1200" cap="none" normalizeH="0" baseline="0" dirty="0">
                          <a:ln>
                            <a:noFill/>
                          </a:ln>
                          <a:solidFill>
                            <a:srgbClr val="000000"/>
                          </a:solidFill>
                          <a:effectLst/>
                          <a:latin typeface="Arial Narrow" pitchFamily="34" charset="0"/>
                          <a:ea typeface="+mn-ea"/>
                          <a:cs typeface="+mn-cs"/>
                        </a:rPr>
                        <a:t>Ambient air</a:t>
                      </a:r>
                    </a:p>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GB" sz="1600" b="0" i="0" u="none" strike="noStrike" kern="1200" cap="none" normalizeH="0" baseline="0" dirty="0">
                          <a:ln>
                            <a:noFill/>
                          </a:ln>
                          <a:solidFill>
                            <a:srgbClr val="000000"/>
                          </a:solidFill>
                          <a:effectLst/>
                          <a:latin typeface="Arial Narrow" pitchFamily="34" charset="0"/>
                          <a:ea typeface="+mn-ea"/>
                          <a:cs typeface="+mn-cs"/>
                        </a:rPr>
                        <a:t>Paints, inks, glues and varnishes</a:t>
                      </a:r>
                    </a:p>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GB" sz="1600" b="0" i="0" u="none" strike="noStrike" kern="1200" cap="none" normalizeH="0" baseline="0" dirty="0">
                          <a:ln>
                            <a:noFill/>
                          </a:ln>
                          <a:solidFill>
                            <a:srgbClr val="000000"/>
                          </a:solidFill>
                          <a:effectLst/>
                          <a:latin typeface="Arial Narrow" pitchFamily="34" charset="0"/>
                          <a:ea typeface="+mn-ea"/>
                          <a:cs typeface="+mn-cs"/>
                        </a:rPr>
                        <a:t>Cosmetics</a:t>
                      </a:r>
                    </a:p>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GB" sz="1600" b="0" i="0" u="none" strike="noStrike" kern="1200" cap="none" normalizeH="0" baseline="0" dirty="0">
                          <a:ln>
                            <a:noFill/>
                          </a:ln>
                          <a:solidFill>
                            <a:srgbClr val="000000"/>
                          </a:solidFill>
                          <a:effectLst/>
                          <a:latin typeface="Arial Narrow" pitchFamily="34" charset="0"/>
                          <a:ea typeface="+mn-ea"/>
                          <a:cs typeface="+mn-cs"/>
                        </a:rPr>
                        <a:t>Resins and glues</a:t>
                      </a:r>
                    </a:p>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GB" sz="1600" b="0" i="0" u="none" strike="noStrike" kern="1200" cap="none" normalizeH="0" baseline="0" dirty="0">
                          <a:ln>
                            <a:noFill/>
                          </a:ln>
                          <a:solidFill>
                            <a:srgbClr val="000000"/>
                          </a:solidFill>
                          <a:effectLst/>
                          <a:latin typeface="Arial Narrow" pitchFamily="34" charset="0"/>
                          <a:ea typeface="+mn-ea"/>
                          <a:cs typeface="+mn-cs"/>
                        </a:rPr>
                        <a:t>Drugs</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DDE"/>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GB" sz="1600" b="0" i="0" u="none" strike="noStrike" kern="1200" cap="none" normalizeH="0" baseline="0" dirty="0">
                          <a:ln>
                            <a:noFill/>
                          </a:ln>
                          <a:solidFill>
                            <a:srgbClr val="000000"/>
                          </a:solidFill>
                          <a:effectLst/>
                          <a:latin typeface="Arial Narrow" pitchFamily="34" charset="0"/>
                          <a:ea typeface="+mn-ea"/>
                          <a:cs typeface="+mn-cs"/>
                        </a:rPr>
                        <a:t>Cleaning</a:t>
                      </a:r>
                    </a:p>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GB" sz="1600" b="0" i="0" u="none" strike="noStrike" kern="1200" cap="none" normalizeH="0" baseline="0" dirty="0">
                          <a:ln>
                            <a:noFill/>
                          </a:ln>
                          <a:solidFill>
                            <a:srgbClr val="000000"/>
                          </a:solidFill>
                          <a:effectLst/>
                          <a:latin typeface="Arial Narrow" pitchFamily="34" charset="0"/>
                          <a:ea typeface="+mn-ea"/>
                          <a:cs typeface="+mn-cs"/>
                        </a:rPr>
                        <a:t>Dry-cleaning of textiles</a:t>
                      </a:r>
                    </a:p>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GB" sz="1600" b="0" i="0" u="none" strike="noStrike" kern="1200" cap="none" normalizeH="0" baseline="0" dirty="0">
                          <a:ln>
                            <a:noFill/>
                          </a:ln>
                          <a:solidFill>
                            <a:srgbClr val="000000"/>
                          </a:solidFill>
                          <a:effectLst/>
                          <a:latin typeface="Arial Narrow" pitchFamily="34" charset="0"/>
                          <a:ea typeface="+mn-ea"/>
                          <a:cs typeface="+mn-cs"/>
                        </a:rPr>
                        <a:t>Printing</a:t>
                      </a:r>
                    </a:p>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GB" sz="1600" b="0" i="0" u="none" strike="noStrike" kern="1200" cap="none" normalizeH="0" baseline="0" dirty="0">
                          <a:ln>
                            <a:noFill/>
                          </a:ln>
                          <a:solidFill>
                            <a:srgbClr val="000000"/>
                          </a:solidFill>
                          <a:effectLst/>
                          <a:latin typeface="Arial Narrow" pitchFamily="34" charset="0"/>
                          <a:ea typeface="+mn-ea"/>
                          <a:cs typeface="+mn-cs"/>
                        </a:rPr>
                        <a:t>Laboratory work</a:t>
                      </a:r>
                    </a:p>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GB" sz="1600" b="0" i="0" u="none" strike="noStrike" kern="1200" cap="none" normalizeH="0" baseline="0" dirty="0">
                          <a:ln>
                            <a:noFill/>
                          </a:ln>
                          <a:solidFill>
                            <a:srgbClr val="000000"/>
                          </a:solidFill>
                          <a:effectLst/>
                          <a:latin typeface="Arial Narrow" pitchFamily="34" charset="0"/>
                          <a:ea typeface="+mn-ea"/>
                          <a:cs typeface="+mn-cs"/>
                        </a:rPr>
                        <a:t>Handling medication</a:t>
                      </a:r>
                    </a:p>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GB" sz="1600" b="0" i="0" u="none" strike="noStrike" kern="1200" cap="none" normalizeH="0" baseline="0" dirty="0">
                          <a:ln>
                            <a:noFill/>
                          </a:ln>
                          <a:solidFill>
                            <a:srgbClr val="000000"/>
                          </a:solidFill>
                          <a:effectLst/>
                          <a:latin typeface="Arial Narrow" pitchFamily="34" charset="0"/>
                          <a:ea typeface="+mn-ea"/>
                          <a:cs typeface="+mn-cs"/>
                        </a:rPr>
                        <a:t>Fabrication of dental and optometric devices</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DDE"/>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GB" sz="1600" b="0" i="0" u="none" strike="noStrike" kern="1200" cap="none" normalizeH="0" baseline="0" dirty="0">
                          <a:ln>
                            <a:noFill/>
                          </a:ln>
                          <a:solidFill>
                            <a:srgbClr val="000000"/>
                          </a:solidFill>
                          <a:effectLst/>
                          <a:latin typeface="Arial Narrow" pitchFamily="34" charset="0"/>
                          <a:ea typeface="+mn-ea"/>
                          <a:cs typeface="+mn-cs"/>
                        </a:rPr>
                        <a:t>Manufacturing</a:t>
                      </a:r>
                    </a:p>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GB" sz="1600" b="0" i="0" u="none" strike="noStrike" kern="1200" cap="none" normalizeH="0" baseline="0" dirty="0">
                          <a:ln>
                            <a:noFill/>
                          </a:ln>
                          <a:solidFill>
                            <a:srgbClr val="000000"/>
                          </a:solidFill>
                          <a:effectLst/>
                          <a:latin typeface="Arial Narrow" pitchFamily="34" charset="0"/>
                          <a:ea typeface="+mn-ea"/>
                          <a:cs typeface="+mn-cs"/>
                        </a:rPr>
                        <a:t>Leather industry</a:t>
                      </a:r>
                    </a:p>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GB" sz="1600" b="0" i="0" u="none" strike="noStrike" kern="1200" cap="none" normalizeH="0" baseline="0" dirty="0">
                          <a:ln>
                            <a:noFill/>
                          </a:ln>
                          <a:solidFill>
                            <a:srgbClr val="000000"/>
                          </a:solidFill>
                          <a:effectLst/>
                          <a:latin typeface="Arial Narrow" pitchFamily="34" charset="0"/>
                          <a:ea typeface="+mn-ea"/>
                          <a:cs typeface="+mn-cs"/>
                        </a:rPr>
                        <a:t>Textile industry</a:t>
                      </a:r>
                    </a:p>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GB" sz="1600" b="0" i="0" u="none" strike="noStrike" kern="1200" cap="none" normalizeH="0" baseline="0" dirty="0">
                          <a:ln>
                            <a:noFill/>
                          </a:ln>
                          <a:solidFill>
                            <a:srgbClr val="000000"/>
                          </a:solidFill>
                          <a:effectLst/>
                          <a:latin typeface="Arial Narrow" pitchFamily="34" charset="0"/>
                          <a:ea typeface="+mn-ea"/>
                          <a:cs typeface="+mn-cs"/>
                        </a:rPr>
                        <a:t>Cleaners and dry-cleaners</a:t>
                      </a:r>
                    </a:p>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GB" sz="1600" b="0" i="0" u="none" strike="noStrike" kern="1200" cap="none" normalizeH="0" baseline="0" dirty="0">
                          <a:ln>
                            <a:noFill/>
                          </a:ln>
                          <a:solidFill>
                            <a:srgbClr val="000000"/>
                          </a:solidFill>
                          <a:effectLst/>
                          <a:latin typeface="Arial Narrow" pitchFamily="34" charset="0"/>
                          <a:ea typeface="+mn-ea"/>
                          <a:cs typeface="+mn-cs"/>
                        </a:rPr>
                        <a:t>Hairdressers</a:t>
                      </a:r>
                    </a:p>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GB" sz="1600" b="0" i="0" u="none" strike="noStrike" kern="1200" cap="none" normalizeH="0" baseline="0" dirty="0">
                          <a:ln>
                            <a:noFill/>
                          </a:ln>
                          <a:solidFill>
                            <a:srgbClr val="000000"/>
                          </a:solidFill>
                          <a:effectLst/>
                          <a:latin typeface="Arial Narrow" pitchFamily="34" charset="0"/>
                          <a:ea typeface="+mn-ea"/>
                          <a:cs typeface="+mn-cs"/>
                        </a:rPr>
                        <a:t>Service workers on ships, trains, buses</a:t>
                      </a:r>
                    </a:p>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GB" sz="1600" b="0" i="0" u="none" strike="noStrike" kern="1200" cap="none" normalizeH="0" baseline="0" dirty="0">
                          <a:ln>
                            <a:noFill/>
                          </a:ln>
                          <a:solidFill>
                            <a:srgbClr val="000000"/>
                          </a:solidFill>
                          <a:effectLst/>
                          <a:latin typeface="Arial Narrow" pitchFamily="34" charset="0"/>
                          <a:ea typeface="+mn-ea"/>
                          <a:cs typeface="+mn-cs"/>
                        </a:rPr>
                        <a:t>Printing</a:t>
                      </a:r>
                    </a:p>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GB" sz="1600" b="0" i="0" u="none" strike="noStrike" kern="1200" cap="none" normalizeH="0" baseline="0" dirty="0">
                          <a:ln>
                            <a:noFill/>
                          </a:ln>
                          <a:solidFill>
                            <a:srgbClr val="000000"/>
                          </a:solidFill>
                          <a:effectLst/>
                          <a:latin typeface="Arial Narrow" pitchFamily="34" charset="0"/>
                          <a:ea typeface="+mn-ea"/>
                          <a:cs typeface="+mn-cs"/>
                        </a:rPr>
                        <a:t>Laboratory work, pharmacists, chemists</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DDE"/>
                    </a:solidFill>
                  </a:tcPr>
                </a:tc>
              </a:tr>
              <a:tr h="2286000">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GB" sz="1600" b="0" i="0" u="none" strike="noStrike" kern="1200" cap="none" normalizeH="0" baseline="0" dirty="0">
                          <a:ln>
                            <a:noFill/>
                          </a:ln>
                          <a:solidFill>
                            <a:srgbClr val="000000"/>
                          </a:solidFill>
                          <a:effectLst/>
                          <a:latin typeface="Arial Narrow" pitchFamily="34" charset="0"/>
                          <a:ea typeface="+mn-ea"/>
                          <a:cs typeface="+mn-cs"/>
                        </a:rPr>
                        <a:t>Biological and infectious agents</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8EF"/>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GB" sz="1600" b="0" i="0" u="none" strike="noStrike" kern="1200" cap="none" normalizeH="0" baseline="0" dirty="0">
                          <a:ln>
                            <a:noFill/>
                          </a:ln>
                          <a:solidFill>
                            <a:srgbClr val="000000"/>
                          </a:solidFill>
                          <a:effectLst/>
                          <a:latin typeface="Arial Narrow" pitchFamily="34" charset="0"/>
                          <a:ea typeface="+mn-ea"/>
                          <a:cs typeface="+mn-cs"/>
                        </a:rPr>
                        <a:t>Animals</a:t>
                      </a:r>
                    </a:p>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GB" sz="1600" b="0" i="0" u="none" strike="noStrike" kern="1200" cap="none" normalizeH="0" baseline="0" dirty="0">
                          <a:ln>
                            <a:noFill/>
                          </a:ln>
                          <a:solidFill>
                            <a:srgbClr val="000000"/>
                          </a:solidFill>
                          <a:effectLst/>
                          <a:latin typeface="Arial Narrow" pitchFamily="34" charset="0"/>
                          <a:ea typeface="+mn-ea"/>
                          <a:cs typeface="+mn-cs"/>
                        </a:rPr>
                        <a:t>Foodstuffs, perishable goods</a:t>
                      </a:r>
                    </a:p>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GB" sz="1600" b="0" i="0" u="none" strike="noStrike" kern="1200" cap="none" normalizeH="0" baseline="0" dirty="0">
                          <a:ln>
                            <a:noFill/>
                          </a:ln>
                          <a:solidFill>
                            <a:srgbClr val="000000"/>
                          </a:solidFill>
                          <a:effectLst/>
                          <a:latin typeface="Arial Narrow" pitchFamily="34" charset="0"/>
                          <a:ea typeface="+mn-ea"/>
                          <a:cs typeface="+mn-cs"/>
                        </a:rPr>
                        <a:t>Insects and other vectors</a:t>
                      </a:r>
                    </a:p>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GB" sz="1600" b="0" i="0" u="none" strike="noStrike" kern="1200" cap="none" normalizeH="0" baseline="0" dirty="0">
                          <a:ln>
                            <a:noFill/>
                          </a:ln>
                          <a:solidFill>
                            <a:srgbClr val="000000"/>
                          </a:solidFill>
                          <a:effectLst/>
                          <a:latin typeface="Arial Narrow" pitchFamily="34" charset="0"/>
                          <a:ea typeface="+mn-ea"/>
                          <a:cs typeface="+mn-cs"/>
                        </a:rPr>
                        <a:t>Contact with passengers, patients, clients</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8EF"/>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GB" sz="1600" b="0" i="0" u="none" strike="noStrike" kern="1200" cap="none" normalizeH="0" baseline="0" dirty="0">
                          <a:ln>
                            <a:noFill/>
                          </a:ln>
                          <a:solidFill>
                            <a:srgbClr val="000000"/>
                          </a:solidFill>
                          <a:effectLst/>
                          <a:latin typeface="Arial Narrow" pitchFamily="34" charset="0"/>
                          <a:ea typeface="+mn-ea"/>
                          <a:cs typeface="+mn-cs"/>
                        </a:rPr>
                        <a:t>Cleaning</a:t>
                      </a:r>
                    </a:p>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GB" sz="1600" b="0" i="0" u="none" strike="noStrike" kern="1200" cap="none" normalizeH="0" baseline="0" dirty="0">
                          <a:ln>
                            <a:noFill/>
                          </a:ln>
                          <a:solidFill>
                            <a:srgbClr val="000000"/>
                          </a:solidFill>
                          <a:effectLst/>
                          <a:latin typeface="Arial Narrow" pitchFamily="34" charset="0"/>
                          <a:ea typeface="+mn-ea"/>
                          <a:cs typeface="+mn-cs"/>
                        </a:rPr>
                        <a:t>Contact with foodstuffs</a:t>
                      </a:r>
                    </a:p>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GB" sz="1600" b="0" i="0" u="none" strike="noStrike" kern="1200" cap="none" normalizeH="0" baseline="0" dirty="0">
                          <a:ln>
                            <a:noFill/>
                          </a:ln>
                          <a:solidFill>
                            <a:srgbClr val="000000"/>
                          </a:solidFill>
                          <a:effectLst/>
                          <a:latin typeface="Arial Narrow" pitchFamily="34" charset="0"/>
                          <a:ea typeface="+mn-ea"/>
                          <a:cs typeface="+mn-cs"/>
                        </a:rPr>
                        <a:t>Contact with infected clients and goods</a:t>
                      </a:r>
                    </a:p>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GB" sz="1600" b="0" i="0" u="none" strike="noStrike" kern="1200" cap="none" normalizeH="0" baseline="0" dirty="0">
                          <a:ln>
                            <a:noFill/>
                          </a:ln>
                          <a:solidFill>
                            <a:srgbClr val="000000"/>
                          </a:solidFill>
                          <a:effectLst/>
                          <a:latin typeface="Arial Narrow" pitchFamily="34" charset="0"/>
                          <a:ea typeface="+mn-ea"/>
                          <a:cs typeface="+mn-cs"/>
                        </a:rPr>
                        <a:t>Contact with animals</a:t>
                      </a:r>
                    </a:p>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GB" sz="1600" b="0" i="0" u="none" strike="noStrike" kern="1200" cap="none" normalizeH="0" baseline="0" dirty="0">
                          <a:ln>
                            <a:noFill/>
                          </a:ln>
                          <a:solidFill>
                            <a:srgbClr val="000000"/>
                          </a:solidFill>
                          <a:effectLst/>
                          <a:latin typeface="Arial Narrow" pitchFamily="34" charset="0"/>
                          <a:ea typeface="+mn-ea"/>
                          <a:cs typeface="+mn-cs"/>
                        </a:rPr>
                        <a:t>Cuts and stings</a:t>
                      </a:r>
                    </a:p>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GB" sz="1600" b="0" i="0" u="none" strike="noStrike" kern="1200" cap="none" normalizeH="0" baseline="0" dirty="0">
                          <a:ln>
                            <a:noFill/>
                          </a:ln>
                          <a:solidFill>
                            <a:srgbClr val="000000"/>
                          </a:solidFill>
                          <a:effectLst/>
                          <a:latin typeface="Arial Narrow" pitchFamily="34" charset="0"/>
                          <a:ea typeface="+mn-ea"/>
                          <a:cs typeface="+mn-cs"/>
                        </a:rPr>
                        <a:t>Contact with infectious agents when travelling abroad</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8EF"/>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GB" sz="1600" b="0" i="0" u="none" strike="noStrike" kern="1200" cap="none" normalizeH="0" baseline="0" dirty="0">
                          <a:ln>
                            <a:noFill/>
                          </a:ln>
                          <a:solidFill>
                            <a:srgbClr val="000000"/>
                          </a:solidFill>
                          <a:effectLst/>
                          <a:latin typeface="Arial Narrow" pitchFamily="34" charset="0"/>
                          <a:ea typeface="+mn-ea"/>
                          <a:cs typeface="+mn-cs"/>
                        </a:rPr>
                        <a:t>Farmers and agricultural workers</a:t>
                      </a:r>
                    </a:p>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GB" sz="1600" b="0" i="0" u="none" strike="noStrike" kern="1200" cap="none" normalizeH="0" baseline="0" dirty="0">
                          <a:ln>
                            <a:noFill/>
                          </a:ln>
                          <a:solidFill>
                            <a:srgbClr val="000000"/>
                          </a:solidFill>
                          <a:effectLst/>
                          <a:latin typeface="Arial Narrow" pitchFamily="34" charset="0"/>
                          <a:ea typeface="+mn-ea"/>
                          <a:cs typeface="+mn-cs"/>
                        </a:rPr>
                        <a:t>Cleaners</a:t>
                      </a:r>
                    </a:p>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GB" sz="1600" b="0" i="0" u="none" strike="noStrike" kern="1200" cap="none" normalizeH="0" baseline="0" dirty="0">
                          <a:ln>
                            <a:noFill/>
                          </a:ln>
                          <a:solidFill>
                            <a:srgbClr val="000000"/>
                          </a:solidFill>
                          <a:effectLst/>
                          <a:latin typeface="Arial Narrow" pitchFamily="34" charset="0"/>
                          <a:ea typeface="+mn-ea"/>
                          <a:cs typeface="+mn-cs"/>
                        </a:rPr>
                        <a:t>Service and maintenance workers</a:t>
                      </a:r>
                    </a:p>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GB" sz="1600" b="0" i="0" u="none" strike="noStrike" kern="1200" cap="none" normalizeH="0" baseline="0" dirty="0">
                          <a:ln>
                            <a:noFill/>
                          </a:ln>
                          <a:solidFill>
                            <a:srgbClr val="000000"/>
                          </a:solidFill>
                          <a:effectLst/>
                          <a:latin typeface="Arial Narrow" pitchFamily="34" charset="0"/>
                          <a:ea typeface="+mn-ea"/>
                          <a:cs typeface="+mn-cs"/>
                        </a:rPr>
                        <a:t>Healthcare staff</a:t>
                      </a:r>
                    </a:p>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GB" sz="1600" b="0" i="0" u="none" strike="noStrike" kern="1200" cap="none" normalizeH="0" baseline="0" dirty="0">
                          <a:ln>
                            <a:noFill/>
                          </a:ln>
                          <a:solidFill>
                            <a:srgbClr val="000000"/>
                          </a:solidFill>
                          <a:effectLst/>
                          <a:latin typeface="Arial Narrow" pitchFamily="34" charset="0"/>
                          <a:ea typeface="+mn-ea"/>
                          <a:cs typeface="+mn-cs"/>
                        </a:rPr>
                        <a:t>Hairdressers</a:t>
                      </a:r>
                    </a:p>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GB" sz="1600" b="0" i="0" u="none" strike="noStrike" kern="1200" cap="none" normalizeH="0" baseline="0" dirty="0">
                          <a:ln>
                            <a:noFill/>
                          </a:ln>
                          <a:solidFill>
                            <a:srgbClr val="000000"/>
                          </a:solidFill>
                          <a:effectLst/>
                          <a:latin typeface="Arial Narrow" pitchFamily="34" charset="0"/>
                          <a:ea typeface="+mn-ea"/>
                          <a:cs typeface="+mn-cs"/>
                        </a:rPr>
                        <a:t>Catering staff</a:t>
                      </a:r>
                    </a:p>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GB" sz="1600" b="0" i="0" u="none" strike="noStrike" kern="1200" cap="none" normalizeH="0" baseline="0" dirty="0">
                          <a:ln>
                            <a:noFill/>
                          </a:ln>
                          <a:solidFill>
                            <a:srgbClr val="000000"/>
                          </a:solidFill>
                          <a:effectLst/>
                          <a:latin typeface="Arial Narrow" pitchFamily="34" charset="0"/>
                          <a:ea typeface="+mn-ea"/>
                          <a:cs typeface="+mn-cs"/>
                        </a:rPr>
                        <a:t>Teachers and nursery school workers</a:t>
                      </a:r>
                    </a:p>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GB" sz="1600" b="0" i="0" u="none" strike="noStrike" kern="1200" cap="none" normalizeH="0" baseline="0" dirty="0">
                          <a:ln>
                            <a:noFill/>
                          </a:ln>
                          <a:solidFill>
                            <a:srgbClr val="000000"/>
                          </a:solidFill>
                          <a:effectLst/>
                          <a:latin typeface="Arial Narrow" pitchFamily="34" charset="0"/>
                          <a:ea typeface="+mn-ea"/>
                          <a:cs typeface="+mn-cs"/>
                        </a:rPr>
                        <a:t>Retail workers</a:t>
                      </a:r>
                    </a:p>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GB" sz="1600" b="0" i="0" u="none" strike="noStrike" kern="1200" cap="none" normalizeH="0" baseline="0" dirty="0">
                          <a:ln>
                            <a:noFill/>
                          </a:ln>
                          <a:solidFill>
                            <a:srgbClr val="000000"/>
                          </a:solidFill>
                          <a:effectLst/>
                          <a:latin typeface="Arial Narrow" pitchFamily="34" charset="0"/>
                          <a:ea typeface="+mn-ea"/>
                          <a:cs typeface="+mn-cs"/>
                        </a:rPr>
                        <a:t>Home care</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8EF"/>
                    </a:solidFill>
                  </a:tcPr>
                </a:tc>
              </a:tr>
              <a:tr h="392113">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000000"/>
                        </a:solidFill>
                        <a:effectLst/>
                        <a:latin typeface="Arial" pitchFamily="34" charset="0"/>
                      </a:endParaRPr>
                    </a:p>
                  </a:txBody>
                  <a:tcPr marT="45708" marB="4570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DDE"/>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000000"/>
                        </a:solidFill>
                        <a:effectLst/>
                        <a:latin typeface="Arial" pitchFamily="34" charset="0"/>
                      </a:endParaRPr>
                    </a:p>
                  </a:txBody>
                  <a:tcPr marT="45708" marB="4570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DDE"/>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000000"/>
                        </a:solidFill>
                        <a:effectLst/>
                        <a:latin typeface="Arial" pitchFamily="34" charset="0"/>
                      </a:endParaRPr>
                    </a:p>
                  </a:txBody>
                  <a:tcPr marT="45708" marB="4570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DDE"/>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dirty="0" smtClean="0">
                        <a:ln>
                          <a:noFill/>
                        </a:ln>
                        <a:solidFill>
                          <a:srgbClr val="000000"/>
                        </a:solidFill>
                        <a:effectLst/>
                        <a:latin typeface="Arial" pitchFamily="34" charset="0"/>
                      </a:endParaRPr>
                    </a:p>
                  </a:txBody>
                  <a:tcPr marT="45708" marB="4570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DDE"/>
                    </a:solidFill>
                  </a:tcPr>
                </a:tc>
              </a:tr>
            </a:tbl>
          </a:graphicData>
        </a:graphic>
      </p:graphicFrame>
    </p:spTree>
    <p:extLst>
      <p:ext uri="{BB962C8B-B14F-4D97-AF65-F5344CB8AC3E}">
        <p14:creationId xmlns:p14="http://schemas.microsoft.com/office/powerpoint/2010/main" val="2347656167"/>
      </p:ext>
    </p:extLst>
  </p:cSld>
  <p:clrMapOvr>
    <a:masterClrMapping/>
  </p:clrMapOvr>
  <p:transition spd="slow"/>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107950" y="188913"/>
            <a:ext cx="8856663" cy="685800"/>
          </a:xfrm>
        </p:spPr>
        <p:txBody>
          <a:bodyPr/>
          <a:lstStyle/>
          <a:p>
            <a:pPr eaLnBrk="1" hangingPunct="1"/>
            <a:r>
              <a:rPr lang="de-AT" dirty="0" smtClean="0">
                <a:cs typeface="Trebuchet MS" pitchFamily="34" charset="0"/>
              </a:rPr>
              <a:t>EU-OSHA </a:t>
            </a:r>
            <a:r>
              <a:rPr lang="de-AT" dirty="0" err="1" smtClean="0">
                <a:cs typeface="Trebuchet MS" pitchFamily="34" charset="0"/>
              </a:rPr>
              <a:t>publications</a:t>
            </a:r>
            <a:r>
              <a:rPr lang="de-AT" dirty="0" smtClean="0">
                <a:cs typeface="Trebuchet MS" pitchFamily="34" charset="0"/>
              </a:rPr>
              <a:t> </a:t>
            </a:r>
            <a:r>
              <a:rPr lang="de-AT" dirty="0" err="1" smtClean="0">
                <a:cs typeface="Trebuchet MS" pitchFamily="34" charset="0"/>
              </a:rPr>
              <a:t>highlighting</a:t>
            </a:r>
            <a:r>
              <a:rPr lang="de-AT" dirty="0" smtClean="0">
                <a:cs typeface="Trebuchet MS" pitchFamily="34" charset="0"/>
              </a:rPr>
              <a:t> </a:t>
            </a:r>
            <a:r>
              <a:rPr lang="de-AT" dirty="0" err="1" smtClean="0">
                <a:cs typeface="Trebuchet MS" pitchFamily="34" charset="0"/>
              </a:rPr>
              <a:t>chemical</a:t>
            </a:r>
            <a:r>
              <a:rPr lang="de-AT" dirty="0" smtClean="0">
                <a:cs typeface="Trebuchet MS" pitchFamily="34" charset="0"/>
              </a:rPr>
              <a:t> </a:t>
            </a:r>
            <a:r>
              <a:rPr lang="de-AT" dirty="0" err="1" smtClean="0">
                <a:cs typeface="Trebuchet MS" pitchFamily="34" charset="0"/>
              </a:rPr>
              <a:t>and</a:t>
            </a:r>
            <a:r>
              <a:rPr lang="de-AT" dirty="0" smtClean="0">
                <a:cs typeface="Trebuchet MS" pitchFamily="34" charset="0"/>
              </a:rPr>
              <a:t> </a:t>
            </a:r>
            <a:r>
              <a:rPr lang="de-AT" dirty="0" err="1" smtClean="0">
                <a:cs typeface="Trebuchet MS" pitchFamily="34" charset="0"/>
              </a:rPr>
              <a:t>biological</a:t>
            </a:r>
            <a:r>
              <a:rPr lang="de-AT" dirty="0" smtClean="0">
                <a:cs typeface="Trebuchet MS" pitchFamily="34" charset="0"/>
              </a:rPr>
              <a:t> </a:t>
            </a:r>
            <a:r>
              <a:rPr lang="de-AT" dirty="0" err="1" smtClean="0">
                <a:cs typeface="Trebuchet MS" pitchFamily="34" charset="0"/>
              </a:rPr>
              <a:t>risks</a:t>
            </a:r>
            <a:r>
              <a:rPr lang="de-AT" dirty="0" smtClean="0">
                <a:cs typeface="Trebuchet MS" pitchFamily="34" charset="0"/>
              </a:rPr>
              <a:t> </a:t>
            </a:r>
            <a:r>
              <a:rPr lang="de-AT" dirty="0" err="1" smtClean="0">
                <a:cs typeface="Trebuchet MS" pitchFamily="34" charset="0"/>
              </a:rPr>
              <a:t>to</a:t>
            </a:r>
            <a:r>
              <a:rPr lang="de-AT" dirty="0" smtClean="0">
                <a:cs typeface="Trebuchet MS" pitchFamily="34" charset="0"/>
              </a:rPr>
              <a:t> </a:t>
            </a:r>
            <a:r>
              <a:rPr lang="de-AT" dirty="0" err="1" smtClean="0">
                <a:cs typeface="Trebuchet MS" pitchFamily="34" charset="0"/>
              </a:rPr>
              <a:t>women</a:t>
            </a:r>
            <a:r>
              <a:rPr lang="de-AT" dirty="0" smtClean="0">
                <a:cs typeface="Trebuchet MS" pitchFamily="34" charset="0"/>
              </a:rPr>
              <a:t/>
            </a:r>
            <a:br>
              <a:rPr lang="de-AT" dirty="0" smtClean="0">
                <a:cs typeface="Trebuchet MS" pitchFamily="34" charset="0"/>
              </a:rPr>
            </a:br>
            <a:r>
              <a:rPr lang="de-AT" dirty="0" err="1" smtClean="0">
                <a:cs typeface="Trebuchet MS" pitchFamily="34" charset="0"/>
              </a:rPr>
              <a:t>Combined</a:t>
            </a:r>
            <a:r>
              <a:rPr lang="de-AT" dirty="0" smtClean="0">
                <a:cs typeface="Trebuchet MS" pitchFamily="34" charset="0"/>
              </a:rPr>
              <a:t> </a:t>
            </a:r>
            <a:r>
              <a:rPr lang="de-AT" dirty="0" err="1" smtClean="0">
                <a:cs typeface="Trebuchet MS" pitchFamily="34" charset="0"/>
              </a:rPr>
              <a:t>exposures</a:t>
            </a:r>
            <a:r>
              <a:rPr lang="de-AT" dirty="0" smtClean="0">
                <a:cs typeface="Trebuchet MS" pitchFamily="34" charset="0"/>
              </a:rPr>
              <a:t>!</a:t>
            </a:r>
            <a:endParaRPr lang="en-GB" dirty="0" smtClean="0">
              <a:cs typeface="Trebuchet MS" pitchFamily="34" charset="0"/>
            </a:endParaRPr>
          </a:p>
        </p:txBody>
      </p:sp>
      <p:sp>
        <p:nvSpPr>
          <p:cNvPr id="21507" name="Content Placeholder 2"/>
          <p:cNvSpPr>
            <a:spLocks noGrp="1"/>
          </p:cNvSpPr>
          <p:nvPr>
            <p:ph sz="half" idx="1"/>
          </p:nvPr>
        </p:nvSpPr>
        <p:spPr>
          <a:xfrm>
            <a:off x="438150" y="1196752"/>
            <a:ext cx="8310563" cy="5256436"/>
          </a:xfrm>
        </p:spPr>
        <p:txBody>
          <a:bodyPr rtlCol="0">
            <a:normAutofit lnSpcReduction="10000"/>
          </a:bodyPr>
          <a:lstStyle/>
          <a:p>
            <a:pPr>
              <a:buClr>
                <a:srgbClr val="FF0000"/>
              </a:buClr>
              <a:buSzPct val="128000"/>
              <a:buFont typeface="Arial" panose="020B0604020202020204" pitchFamily="34" charset="0"/>
              <a:buChar char="!"/>
              <a:defRPr/>
            </a:pPr>
            <a:r>
              <a:rPr lang="de-AT" dirty="0">
                <a:solidFill>
                  <a:srgbClr val="FF0000"/>
                </a:solidFill>
              </a:rPr>
              <a:t>Monitoring of cancer risk factors and work-related cancer</a:t>
            </a:r>
            <a:r>
              <a:rPr lang="de-AT" b="0" dirty="0">
                <a:solidFill>
                  <a:srgbClr val="FF0000"/>
                </a:solidFill>
              </a:rPr>
              <a:t>: exposures to women overlooked, part-time women excluded from some studies</a:t>
            </a:r>
          </a:p>
          <a:p>
            <a:pPr marL="252000" indent="-252000" eaLnBrk="1" fontAlgn="auto" hangingPunct="1">
              <a:spcAft>
                <a:spcPts val="0"/>
              </a:spcAft>
              <a:defRPr/>
            </a:pPr>
            <a:r>
              <a:rPr lang="de-AT" dirty="0" smtClean="0"/>
              <a:t>Noise in figures – OSH in figures report </a:t>
            </a:r>
            <a:br>
              <a:rPr lang="de-AT" dirty="0" smtClean="0"/>
            </a:br>
            <a:r>
              <a:rPr lang="de-AT" dirty="0" smtClean="0"/>
              <a:t>– </a:t>
            </a:r>
            <a:r>
              <a:rPr lang="de-AT" b="0" dirty="0" smtClean="0"/>
              <a:t>highlights exposures in food and textile manufacturing, education, health care and other service professions</a:t>
            </a:r>
          </a:p>
          <a:p>
            <a:pPr marL="252000" indent="-252000" eaLnBrk="1" fontAlgn="auto" hangingPunct="1">
              <a:spcAft>
                <a:spcPts val="0"/>
              </a:spcAft>
              <a:defRPr/>
            </a:pPr>
            <a:r>
              <a:rPr lang="de-AT" dirty="0" err="1" smtClean="0"/>
              <a:t>Combined</a:t>
            </a:r>
            <a:r>
              <a:rPr lang="de-AT" dirty="0" smtClean="0"/>
              <a:t> </a:t>
            </a:r>
            <a:r>
              <a:rPr lang="de-AT" dirty="0" err="1" smtClean="0"/>
              <a:t>exposures</a:t>
            </a:r>
            <a:r>
              <a:rPr lang="de-AT" dirty="0" smtClean="0"/>
              <a:t> </a:t>
            </a:r>
            <a:r>
              <a:rPr lang="de-AT" dirty="0" err="1" smtClean="0"/>
              <a:t>to</a:t>
            </a:r>
            <a:r>
              <a:rPr lang="de-AT" dirty="0" smtClean="0"/>
              <a:t> </a:t>
            </a:r>
            <a:r>
              <a:rPr lang="de-AT" dirty="0" err="1" smtClean="0"/>
              <a:t>noise</a:t>
            </a:r>
            <a:r>
              <a:rPr lang="de-AT" dirty="0" smtClean="0"/>
              <a:t> </a:t>
            </a:r>
            <a:r>
              <a:rPr lang="de-AT" dirty="0" err="1" smtClean="0"/>
              <a:t>and</a:t>
            </a:r>
            <a:r>
              <a:rPr lang="de-AT" dirty="0" smtClean="0"/>
              <a:t> </a:t>
            </a:r>
            <a:r>
              <a:rPr lang="de-AT" dirty="0" err="1" smtClean="0"/>
              <a:t>ototoxic</a:t>
            </a:r>
            <a:r>
              <a:rPr lang="de-AT" dirty="0" smtClean="0"/>
              <a:t> </a:t>
            </a:r>
            <a:r>
              <a:rPr lang="de-AT" dirty="0" err="1" smtClean="0"/>
              <a:t>substances</a:t>
            </a:r>
            <a:r>
              <a:rPr lang="de-AT" dirty="0" smtClean="0"/>
              <a:t> – </a:t>
            </a:r>
            <a:r>
              <a:rPr lang="de-AT" dirty="0" err="1" smtClean="0"/>
              <a:t>literature</a:t>
            </a:r>
            <a:r>
              <a:rPr lang="de-AT" dirty="0" smtClean="0"/>
              <a:t> </a:t>
            </a:r>
            <a:r>
              <a:rPr lang="de-AT" dirty="0" err="1" smtClean="0"/>
              <a:t>review</a:t>
            </a:r>
            <a:endParaRPr lang="de-AT" dirty="0" smtClean="0"/>
          </a:p>
          <a:p>
            <a:pPr marL="252000" indent="-252000" eaLnBrk="1" fontAlgn="auto" hangingPunct="1">
              <a:spcAft>
                <a:spcPts val="0"/>
              </a:spcAft>
              <a:defRPr/>
            </a:pPr>
            <a:r>
              <a:rPr lang="de-AT" dirty="0" smtClean="0"/>
              <a:t>Transport sector – OSH in figures report – </a:t>
            </a:r>
            <a:r>
              <a:rPr lang="de-AT" b="0" dirty="0" smtClean="0"/>
              <a:t>highlights overlooked exposures to women in general, in particular women in service tasks (restauration, cleaning)</a:t>
            </a:r>
          </a:p>
          <a:p>
            <a:pPr marL="252000" indent="-252000" eaLnBrk="1" fontAlgn="auto" hangingPunct="1">
              <a:spcAft>
                <a:spcPts val="0"/>
              </a:spcAft>
              <a:defRPr/>
            </a:pPr>
            <a:r>
              <a:rPr lang="de-AT" dirty="0" smtClean="0"/>
              <a:t>Factsheets on respiratory and skin sensitisers, </a:t>
            </a:r>
            <a:r>
              <a:rPr lang="de-AT" b="0" dirty="0" smtClean="0"/>
              <a:t>highlight exposures to biological agents in service sectors, health care, etc.</a:t>
            </a:r>
          </a:p>
          <a:p>
            <a:pPr marL="252000" indent="-252000" eaLnBrk="1" fontAlgn="auto" hangingPunct="1">
              <a:spcAft>
                <a:spcPts val="0"/>
              </a:spcAft>
              <a:defRPr/>
            </a:pPr>
            <a:r>
              <a:rPr lang="de-AT" dirty="0" smtClean="0"/>
              <a:t>Reports on </a:t>
            </a:r>
            <a:r>
              <a:rPr lang="de-AT" dirty="0" err="1" smtClean="0"/>
              <a:t>cleaners</a:t>
            </a:r>
            <a:r>
              <a:rPr lang="de-AT" dirty="0" smtClean="0"/>
              <a:t> – </a:t>
            </a:r>
            <a:r>
              <a:rPr lang="de-AT" b="0" dirty="0" err="1" smtClean="0"/>
              <a:t>highlight</a:t>
            </a:r>
            <a:r>
              <a:rPr lang="de-AT" b="0" dirty="0" smtClean="0"/>
              <a:t> </a:t>
            </a:r>
            <a:r>
              <a:rPr lang="de-AT" b="0" dirty="0" err="1" smtClean="0"/>
              <a:t>exposures</a:t>
            </a:r>
            <a:r>
              <a:rPr lang="de-AT" b="0" dirty="0" smtClean="0"/>
              <a:t> </a:t>
            </a:r>
            <a:r>
              <a:rPr lang="de-AT" b="0" dirty="0" err="1" smtClean="0"/>
              <a:t>to</a:t>
            </a:r>
            <a:r>
              <a:rPr lang="de-AT" b="0" dirty="0" smtClean="0"/>
              <a:t> </a:t>
            </a:r>
            <a:r>
              <a:rPr lang="de-AT" b="0" dirty="0" err="1" smtClean="0"/>
              <a:t>precarious</a:t>
            </a:r>
            <a:r>
              <a:rPr lang="de-AT" b="0" dirty="0" smtClean="0"/>
              <a:t> </a:t>
            </a:r>
            <a:r>
              <a:rPr lang="de-AT" b="0" dirty="0" err="1" smtClean="0"/>
              <a:t>workers</a:t>
            </a:r>
            <a:r>
              <a:rPr lang="de-AT" b="0" dirty="0" smtClean="0"/>
              <a:t> </a:t>
            </a:r>
            <a:r>
              <a:rPr lang="de-AT" b="0" dirty="0" err="1" smtClean="0"/>
              <a:t>and</a:t>
            </a:r>
            <a:r>
              <a:rPr lang="de-AT" b="0" dirty="0" smtClean="0"/>
              <a:t> lack </a:t>
            </a:r>
            <a:r>
              <a:rPr lang="de-AT" b="0" dirty="0" err="1" smtClean="0"/>
              <a:t>of</a:t>
            </a:r>
            <a:r>
              <a:rPr lang="de-AT" b="0" dirty="0" smtClean="0"/>
              <a:t> </a:t>
            </a:r>
            <a:r>
              <a:rPr lang="de-AT" b="0" dirty="0" err="1" smtClean="0"/>
              <a:t>training</a:t>
            </a:r>
            <a:r>
              <a:rPr lang="de-AT" b="0" dirty="0" smtClean="0"/>
              <a:t> </a:t>
            </a:r>
            <a:r>
              <a:rPr lang="de-AT" b="0" dirty="0" err="1" smtClean="0"/>
              <a:t>and</a:t>
            </a:r>
            <a:r>
              <a:rPr lang="de-AT" b="0" dirty="0" smtClean="0"/>
              <a:t> </a:t>
            </a:r>
            <a:r>
              <a:rPr lang="de-AT" b="0" dirty="0" err="1" smtClean="0"/>
              <a:t>information</a:t>
            </a:r>
            <a:endParaRPr lang="de-AT" b="0" dirty="0" smtClean="0"/>
          </a:p>
          <a:p>
            <a:pPr marL="252000" indent="-252000" eaLnBrk="1" fontAlgn="auto" hangingPunct="1">
              <a:spcAft>
                <a:spcPts val="0"/>
              </a:spcAft>
              <a:defRPr/>
            </a:pPr>
            <a:r>
              <a:rPr lang="de-AT" dirty="0" smtClean="0"/>
              <a:t>Report on HORECA </a:t>
            </a:r>
            <a:r>
              <a:rPr lang="de-AT" dirty="0" err="1" smtClean="0"/>
              <a:t>and</a:t>
            </a:r>
            <a:r>
              <a:rPr lang="de-AT" dirty="0" smtClean="0"/>
              <a:t> </a:t>
            </a:r>
            <a:r>
              <a:rPr lang="de-AT" dirty="0" err="1" smtClean="0"/>
              <a:t>efacts</a:t>
            </a:r>
            <a:r>
              <a:rPr lang="de-AT" dirty="0" smtClean="0"/>
              <a:t> on </a:t>
            </a:r>
            <a:r>
              <a:rPr lang="de-AT" dirty="0" err="1" smtClean="0"/>
              <a:t>Dangerous</a:t>
            </a:r>
            <a:r>
              <a:rPr lang="de-AT" dirty="0" smtClean="0"/>
              <a:t> </a:t>
            </a:r>
            <a:r>
              <a:rPr lang="de-AT" dirty="0" err="1" smtClean="0"/>
              <a:t>substances</a:t>
            </a:r>
            <a:r>
              <a:rPr lang="de-AT" dirty="0" smtClean="0"/>
              <a:t> in HORECA – </a:t>
            </a:r>
            <a:r>
              <a:rPr lang="de-AT" b="0" dirty="0" err="1" smtClean="0"/>
              <a:t>highlights</a:t>
            </a:r>
            <a:r>
              <a:rPr lang="de-AT" b="0" dirty="0" smtClean="0"/>
              <a:t> multiple </a:t>
            </a:r>
            <a:r>
              <a:rPr lang="de-AT" b="0" dirty="0" err="1" smtClean="0"/>
              <a:t>exposures</a:t>
            </a:r>
            <a:r>
              <a:rPr lang="de-AT" b="0" dirty="0" smtClean="0"/>
              <a:t> </a:t>
            </a:r>
            <a:r>
              <a:rPr lang="de-AT" b="0" dirty="0" err="1" smtClean="0"/>
              <a:t>and</a:t>
            </a:r>
            <a:r>
              <a:rPr lang="de-AT" b="0" dirty="0" smtClean="0"/>
              <a:t> lack </a:t>
            </a:r>
            <a:r>
              <a:rPr lang="de-AT" b="0" dirty="0" err="1" smtClean="0"/>
              <a:t>of</a:t>
            </a:r>
            <a:r>
              <a:rPr lang="de-AT" b="0" dirty="0" smtClean="0"/>
              <a:t> </a:t>
            </a:r>
            <a:r>
              <a:rPr lang="de-AT" b="0" dirty="0" err="1" smtClean="0"/>
              <a:t>information</a:t>
            </a:r>
            <a:endParaRPr lang="de-AT" b="0" dirty="0" smtClean="0"/>
          </a:p>
          <a:p>
            <a:pPr marL="252000" indent="-252000" eaLnBrk="1" fontAlgn="auto" hangingPunct="1">
              <a:spcAft>
                <a:spcPts val="0"/>
              </a:spcAft>
              <a:defRPr/>
            </a:pPr>
            <a:r>
              <a:rPr lang="en-GB" dirty="0" smtClean="0"/>
              <a:t>Legionella and legionnaires’ disease: European policies and good practices, Report and Factsheet 100</a:t>
            </a:r>
          </a:p>
          <a:p>
            <a:pPr marL="252000" indent="-252000" eaLnBrk="1" fontAlgn="auto" hangingPunct="1">
              <a:spcAft>
                <a:spcPts val="0"/>
              </a:spcAft>
              <a:defRPr/>
            </a:pPr>
            <a:endParaRPr lang="de-AT" dirty="0" smtClean="0"/>
          </a:p>
          <a:p>
            <a:pPr marL="252000" indent="-252000" eaLnBrk="1" fontAlgn="auto" hangingPunct="1">
              <a:spcAft>
                <a:spcPts val="0"/>
              </a:spcAft>
              <a:defRPr/>
            </a:pPr>
            <a:endParaRPr lang="de-AT" dirty="0" smtClean="0"/>
          </a:p>
          <a:p>
            <a:pPr marL="252000" indent="-252000" eaLnBrk="1" fontAlgn="auto" hangingPunct="1">
              <a:spcAft>
                <a:spcPts val="0"/>
              </a:spcAft>
              <a:defRPr/>
            </a:pPr>
            <a:endParaRPr lang="en-GB" dirty="0" smtClean="0"/>
          </a:p>
        </p:txBody>
      </p:sp>
    </p:spTree>
    <p:extLst>
      <p:ext uri="{BB962C8B-B14F-4D97-AF65-F5344CB8AC3E}">
        <p14:creationId xmlns:p14="http://schemas.microsoft.com/office/powerpoint/2010/main" val="376790333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8" name="Rectangle 4"/>
          <p:cNvSpPr>
            <a:spLocks noGrp="1" noChangeArrowheads="1"/>
          </p:cNvSpPr>
          <p:nvPr>
            <p:ph type="title"/>
          </p:nvPr>
        </p:nvSpPr>
        <p:spPr/>
        <p:txBody>
          <a:bodyPr/>
          <a:lstStyle/>
          <a:p>
            <a:r>
              <a:rPr lang="de-AT"/>
              <a:t>Women at work – younger women</a:t>
            </a:r>
          </a:p>
        </p:txBody>
      </p:sp>
      <p:sp>
        <p:nvSpPr>
          <p:cNvPr id="72709" name="Rectangle 5"/>
          <p:cNvSpPr>
            <a:spLocks noGrp="1" noChangeArrowheads="1"/>
          </p:cNvSpPr>
          <p:nvPr>
            <p:ph type="body" sz="half" idx="1"/>
          </p:nvPr>
        </p:nvSpPr>
        <p:spPr>
          <a:xfrm>
            <a:off x="467544" y="1196752"/>
            <a:ext cx="4064000" cy="4681537"/>
          </a:xfrm>
        </p:spPr>
        <p:txBody>
          <a:bodyPr/>
          <a:lstStyle/>
          <a:p>
            <a:pPr algn="ctr">
              <a:lnSpc>
                <a:spcPct val="80000"/>
              </a:lnSpc>
              <a:buFont typeface="Wingdings" pitchFamily="2" charset="2"/>
              <a:buNone/>
            </a:pPr>
            <a:r>
              <a:rPr lang="en-GB" sz="1800" u="sng" dirty="0">
                <a:solidFill>
                  <a:schemeClr val="accent4">
                    <a:lumMod val="75000"/>
                  </a:schemeClr>
                </a:solidFill>
              </a:rPr>
              <a:t>Employment trend</a:t>
            </a:r>
          </a:p>
          <a:p>
            <a:pPr algn="just">
              <a:lnSpc>
                <a:spcPct val="80000"/>
              </a:lnSpc>
            </a:pPr>
            <a:r>
              <a:rPr lang="en-GB" sz="1800" dirty="0">
                <a:solidFill>
                  <a:schemeClr val="accent4">
                    <a:lumMod val="75000"/>
                  </a:schemeClr>
                </a:solidFill>
              </a:rPr>
              <a:t>Unemployment</a:t>
            </a:r>
            <a:r>
              <a:rPr lang="en-GB" sz="1800" b="0" dirty="0">
                <a:solidFill>
                  <a:schemeClr val="accent4">
                    <a:lumMod val="75000"/>
                  </a:schemeClr>
                </a:solidFill>
              </a:rPr>
              <a:t> </a:t>
            </a:r>
            <a:r>
              <a:rPr lang="en-GB" sz="1800" dirty="0">
                <a:solidFill>
                  <a:schemeClr val="accent4">
                    <a:lumMod val="75000"/>
                  </a:schemeClr>
                </a:solidFill>
              </a:rPr>
              <a:t>gap</a:t>
            </a:r>
            <a:r>
              <a:rPr lang="en-GB" sz="1800" b="0" dirty="0">
                <a:solidFill>
                  <a:schemeClr val="accent4">
                    <a:lumMod val="75000"/>
                  </a:schemeClr>
                </a:solidFill>
              </a:rPr>
              <a:t> </a:t>
            </a:r>
            <a:r>
              <a:rPr lang="en-GB" sz="1800" b="0" dirty="0" err="1">
                <a:solidFill>
                  <a:schemeClr val="accent4">
                    <a:lumMod val="75000"/>
                  </a:schemeClr>
                </a:solidFill>
              </a:rPr>
              <a:t>betw</a:t>
            </a:r>
            <a:r>
              <a:rPr lang="en-GB" sz="1800" b="0" dirty="0">
                <a:solidFill>
                  <a:schemeClr val="accent4">
                    <a:lumMod val="75000"/>
                  </a:schemeClr>
                </a:solidFill>
              </a:rPr>
              <a:t>. young men and women has clearly </a:t>
            </a:r>
            <a:r>
              <a:rPr lang="en-GB" sz="1800" dirty="0">
                <a:solidFill>
                  <a:schemeClr val="accent4">
                    <a:lumMod val="75000"/>
                  </a:schemeClr>
                </a:solidFill>
              </a:rPr>
              <a:t>diminished</a:t>
            </a:r>
            <a:r>
              <a:rPr lang="en-GB" sz="1800" b="0" dirty="0">
                <a:solidFill>
                  <a:schemeClr val="accent4">
                    <a:lumMod val="75000"/>
                  </a:schemeClr>
                </a:solidFill>
              </a:rPr>
              <a:t>, in some countries unemployment of young men has even become slightly higher.</a:t>
            </a:r>
          </a:p>
          <a:p>
            <a:pPr algn="just">
              <a:lnSpc>
                <a:spcPct val="80000"/>
              </a:lnSpc>
            </a:pPr>
            <a:r>
              <a:rPr lang="de-AT" sz="1800" dirty="0">
                <a:solidFill>
                  <a:schemeClr val="accent4">
                    <a:lumMod val="75000"/>
                  </a:schemeClr>
                </a:solidFill>
              </a:rPr>
              <a:t>Younger </a:t>
            </a:r>
            <a:r>
              <a:rPr lang="de-AT" sz="1800" dirty="0" err="1">
                <a:solidFill>
                  <a:schemeClr val="accent4">
                    <a:lumMod val="75000"/>
                  </a:schemeClr>
                </a:solidFill>
              </a:rPr>
              <a:t>women</a:t>
            </a:r>
            <a:r>
              <a:rPr lang="de-AT" sz="1800" b="0" dirty="0">
                <a:solidFill>
                  <a:schemeClr val="accent4">
                    <a:lumMod val="75000"/>
                  </a:schemeClr>
                </a:solidFill>
              </a:rPr>
              <a:t> </a:t>
            </a:r>
            <a:r>
              <a:rPr lang="de-AT" sz="1800" b="0" dirty="0" err="1">
                <a:solidFill>
                  <a:schemeClr val="accent4">
                    <a:lumMod val="75000"/>
                  </a:schemeClr>
                </a:solidFill>
              </a:rPr>
              <a:t>work</a:t>
            </a:r>
            <a:r>
              <a:rPr lang="de-AT" sz="1800" b="0" dirty="0">
                <a:solidFill>
                  <a:schemeClr val="accent4">
                    <a:lumMod val="75000"/>
                  </a:schemeClr>
                </a:solidFill>
              </a:rPr>
              <a:t> </a:t>
            </a:r>
            <a:r>
              <a:rPr lang="de-AT" sz="1800" b="0" dirty="0" err="1">
                <a:solidFill>
                  <a:schemeClr val="accent4">
                    <a:lumMod val="75000"/>
                  </a:schemeClr>
                </a:solidFill>
              </a:rPr>
              <a:t>more</a:t>
            </a:r>
            <a:r>
              <a:rPr lang="de-AT" sz="1800" b="0" dirty="0">
                <a:solidFill>
                  <a:schemeClr val="accent4">
                    <a:lumMod val="75000"/>
                  </a:schemeClr>
                </a:solidFill>
              </a:rPr>
              <a:t> </a:t>
            </a:r>
            <a:r>
              <a:rPr lang="de-AT" sz="1800" dirty="0">
                <a:solidFill>
                  <a:schemeClr val="accent4">
                    <a:lumMod val="75000"/>
                  </a:schemeClr>
                </a:solidFill>
              </a:rPr>
              <a:t>in </a:t>
            </a:r>
            <a:r>
              <a:rPr lang="de-AT" sz="1800" dirty="0" err="1">
                <a:solidFill>
                  <a:schemeClr val="accent4">
                    <a:lumMod val="75000"/>
                  </a:schemeClr>
                </a:solidFill>
              </a:rPr>
              <a:t>retail</a:t>
            </a:r>
            <a:r>
              <a:rPr lang="de-AT" sz="1800" dirty="0">
                <a:solidFill>
                  <a:schemeClr val="accent4">
                    <a:lumMod val="75000"/>
                  </a:schemeClr>
                </a:solidFill>
              </a:rPr>
              <a:t> </a:t>
            </a:r>
            <a:r>
              <a:rPr lang="de-AT" sz="1800" dirty="0" err="1">
                <a:solidFill>
                  <a:schemeClr val="accent4">
                    <a:lumMod val="75000"/>
                  </a:schemeClr>
                </a:solidFill>
              </a:rPr>
              <a:t>and</a:t>
            </a:r>
            <a:r>
              <a:rPr lang="de-AT" sz="1800" dirty="0">
                <a:solidFill>
                  <a:schemeClr val="accent4">
                    <a:lumMod val="75000"/>
                  </a:schemeClr>
                </a:solidFill>
              </a:rPr>
              <a:t> HORECA</a:t>
            </a:r>
          </a:p>
          <a:p>
            <a:pPr algn="just">
              <a:lnSpc>
                <a:spcPct val="80000"/>
              </a:lnSpc>
            </a:pPr>
            <a:r>
              <a:rPr lang="de-AT" sz="1800" b="0" dirty="0">
                <a:solidFill>
                  <a:schemeClr val="accent4">
                    <a:lumMod val="75000"/>
                  </a:schemeClr>
                </a:solidFill>
              </a:rPr>
              <a:t>Younger </a:t>
            </a:r>
            <a:r>
              <a:rPr lang="de-AT" sz="1800" b="0" dirty="0" err="1">
                <a:solidFill>
                  <a:schemeClr val="accent4">
                    <a:lumMod val="75000"/>
                  </a:schemeClr>
                </a:solidFill>
              </a:rPr>
              <a:t>women</a:t>
            </a:r>
            <a:r>
              <a:rPr lang="de-AT" sz="1800" b="0" dirty="0">
                <a:solidFill>
                  <a:schemeClr val="accent4">
                    <a:lumMod val="75000"/>
                  </a:schemeClr>
                </a:solidFill>
              </a:rPr>
              <a:t> </a:t>
            </a:r>
            <a:r>
              <a:rPr lang="de-AT" sz="1800" b="0" dirty="0" err="1">
                <a:solidFill>
                  <a:schemeClr val="accent4">
                    <a:lumMod val="75000"/>
                  </a:schemeClr>
                </a:solidFill>
              </a:rPr>
              <a:t>work</a:t>
            </a:r>
            <a:r>
              <a:rPr lang="de-AT" sz="1800" b="0" dirty="0">
                <a:solidFill>
                  <a:schemeClr val="accent4">
                    <a:lumMod val="75000"/>
                  </a:schemeClr>
                </a:solidFill>
              </a:rPr>
              <a:t> </a:t>
            </a:r>
            <a:r>
              <a:rPr lang="de-AT" sz="1800" b="0" dirty="0" err="1">
                <a:solidFill>
                  <a:schemeClr val="accent4">
                    <a:lumMod val="75000"/>
                  </a:schemeClr>
                </a:solidFill>
              </a:rPr>
              <a:t>more</a:t>
            </a:r>
            <a:r>
              <a:rPr lang="de-AT" sz="1800" b="0" dirty="0">
                <a:solidFill>
                  <a:schemeClr val="accent4">
                    <a:lumMod val="75000"/>
                  </a:schemeClr>
                </a:solidFill>
              </a:rPr>
              <a:t> in </a:t>
            </a:r>
            <a:r>
              <a:rPr lang="de-AT" sz="1800" dirty="0" err="1">
                <a:solidFill>
                  <a:schemeClr val="accent4">
                    <a:lumMod val="75000"/>
                  </a:schemeClr>
                </a:solidFill>
              </a:rPr>
              <a:t>low-qualified</a:t>
            </a:r>
            <a:r>
              <a:rPr lang="de-AT" sz="1800" dirty="0">
                <a:solidFill>
                  <a:schemeClr val="accent4">
                    <a:lumMod val="75000"/>
                  </a:schemeClr>
                </a:solidFill>
              </a:rPr>
              <a:t> </a:t>
            </a:r>
            <a:r>
              <a:rPr lang="de-AT" sz="1800" dirty="0" err="1">
                <a:solidFill>
                  <a:schemeClr val="accent4">
                    <a:lumMod val="75000"/>
                  </a:schemeClr>
                </a:solidFill>
              </a:rPr>
              <a:t>jobs</a:t>
            </a:r>
            <a:r>
              <a:rPr lang="de-AT" sz="1800" dirty="0">
                <a:solidFill>
                  <a:schemeClr val="accent4">
                    <a:lumMod val="75000"/>
                  </a:schemeClr>
                </a:solidFill>
              </a:rPr>
              <a:t> </a:t>
            </a:r>
            <a:r>
              <a:rPr lang="de-AT" sz="1800" dirty="0" err="1">
                <a:solidFill>
                  <a:schemeClr val="accent4">
                    <a:lumMod val="75000"/>
                  </a:schemeClr>
                </a:solidFill>
              </a:rPr>
              <a:t>and</a:t>
            </a:r>
            <a:r>
              <a:rPr lang="de-AT" sz="1800" dirty="0">
                <a:solidFill>
                  <a:schemeClr val="accent4">
                    <a:lumMod val="75000"/>
                  </a:schemeClr>
                </a:solidFill>
              </a:rPr>
              <a:t> on </a:t>
            </a:r>
            <a:r>
              <a:rPr lang="de-AT" sz="1800" dirty="0" err="1">
                <a:solidFill>
                  <a:schemeClr val="accent4">
                    <a:lumMod val="75000"/>
                  </a:schemeClr>
                </a:solidFill>
              </a:rPr>
              <a:t>temporary</a:t>
            </a:r>
            <a:r>
              <a:rPr lang="de-AT" sz="1800" dirty="0">
                <a:solidFill>
                  <a:schemeClr val="accent4">
                    <a:lumMod val="75000"/>
                  </a:schemeClr>
                </a:solidFill>
              </a:rPr>
              <a:t> </a:t>
            </a:r>
            <a:r>
              <a:rPr lang="de-AT" sz="1800" dirty="0" err="1">
                <a:solidFill>
                  <a:schemeClr val="accent4">
                    <a:lumMod val="75000"/>
                  </a:schemeClr>
                </a:solidFill>
              </a:rPr>
              <a:t>contracts</a:t>
            </a:r>
            <a:endParaRPr lang="de-AT" sz="1800" dirty="0">
              <a:solidFill>
                <a:schemeClr val="accent4">
                  <a:lumMod val="75000"/>
                </a:schemeClr>
              </a:solidFill>
            </a:endParaRPr>
          </a:p>
          <a:p>
            <a:pPr algn="just">
              <a:lnSpc>
                <a:spcPct val="80000"/>
              </a:lnSpc>
            </a:pPr>
            <a:r>
              <a:rPr lang="de-AT" sz="1800" b="0" dirty="0">
                <a:solidFill>
                  <a:schemeClr val="accent4">
                    <a:lumMod val="75000"/>
                  </a:schemeClr>
                </a:solidFill>
              </a:rPr>
              <a:t>Gender </a:t>
            </a:r>
            <a:r>
              <a:rPr lang="de-AT" sz="1800" b="0" dirty="0" err="1">
                <a:solidFill>
                  <a:schemeClr val="accent4">
                    <a:lumMod val="75000"/>
                  </a:schemeClr>
                </a:solidFill>
              </a:rPr>
              <a:t>pay</a:t>
            </a:r>
            <a:r>
              <a:rPr lang="de-AT" sz="1800" b="0" dirty="0">
                <a:solidFill>
                  <a:schemeClr val="accent4">
                    <a:lumMod val="75000"/>
                  </a:schemeClr>
                </a:solidFill>
              </a:rPr>
              <a:t> </a:t>
            </a:r>
            <a:r>
              <a:rPr lang="de-AT" sz="1800" b="0" dirty="0" err="1">
                <a:solidFill>
                  <a:schemeClr val="accent4">
                    <a:lumMod val="75000"/>
                  </a:schemeClr>
                </a:solidFill>
              </a:rPr>
              <a:t>gap</a:t>
            </a:r>
            <a:r>
              <a:rPr lang="de-AT" sz="1800" b="0" dirty="0">
                <a:solidFill>
                  <a:schemeClr val="accent4">
                    <a:lumMod val="75000"/>
                  </a:schemeClr>
                </a:solidFill>
              </a:rPr>
              <a:t> </a:t>
            </a:r>
            <a:r>
              <a:rPr lang="de-AT" sz="1800" b="0" dirty="0" err="1">
                <a:solidFill>
                  <a:schemeClr val="accent4">
                    <a:lumMod val="75000"/>
                  </a:schemeClr>
                </a:solidFill>
              </a:rPr>
              <a:t>already</a:t>
            </a:r>
            <a:r>
              <a:rPr lang="de-AT" sz="1800" b="0" dirty="0">
                <a:solidFill>
                  <a:schemeClr val="accent4">
                    <a:lumMod val="75000"/>
                  </a:schemeClr>
                </a:solidFill>
              </a:rPr>
              <a:t> </a:t>
            </a:r>
            <a:r>
              <a:rPr lang="de-AT" sz="1800" b="0" dirty="0" err="1">
                <a:solidFill>
                  <a:schemeClr val="accent4">
                    <a:lumMod val="75000"/>
                  </a:schemeClr>
                </a:solidFill>
              </a:rPr>
              <a:t>at</a:t>
            </a:r>
            <a:r>
              <a:rPr lang="de-AT" sz="1800" b="0" dirty="0">
                <a:solidFill>
                  <a:schemeClr val="accent4">
                    <a:lumMod val="75000"/>
                  </a:schemeClr>
                </a:solidFill>
              </a:rPr>
              <a:t> </a:t>
            </a:r>
            <a:r>
              <a:rPr lang="de-AT" sz="1800" b="0" dirty="0" err="1">
                <a:solidFill>
                  <a:schemeClr val="accent4">
                    <a:lumMod val="75000"/>
                  </a:schemeClr>
                </a:solidFill>
              </a:rPr>
              <a:t>the</a:t>
            </a:r>
            <a:r>
              <a:rPr lang="de-AT" sz="1800" b="0" dirty="0">
                <a:solidFill>
                  <a:schemeClr val="accent4">
                    <a:lumMod val="75000"/>
                  </a:schemeClr>
                </a:solidFill>
              </a:rPr>
              <a:t> </a:t>
            </a:r>
            <a:r>
              <a:rPr lang="de-AT" sz="1800" b="0" dirty="0" err="1">
                <a:solidFill>
                  <a:schemeClr val="accent4">
                    <a:lumMod val="75000"/>
                  </a:schemeClr>
                </a:solidFill>
              </a:rPr>
              <a:t>start</a:t>
            </a:r>
            <a:r>
              <a:rPr lang="de-AT" sz="1800" b="0" dirty="0">
                <a:solidFill>
                  <a:schemeClr val="accent4">
                    <a:lumMod val="75000"/>
                  </a:schemeClr>
                </a:solidFill>
              </a:rPr>
              <a:t> </a:t>
            </a:r>
            <a:r>
              <a:rPr lang="de-AT" sz="1800" b="0" dirty="0" err="1">
                <a:solidFill>
                  <a:schemeClr val="accent4">
                    <a:lumMod val="75000"/>
                  </a:schemeClr>
                </a:solidFill>
              </a:rPr>
              <a:t>of</a:t>
            </a:r>
            <a:r>
              <a:rPr lang="de-AT" sz="1800" b="0" dirty="0">
                <a:solidFill>
                  <a:schemeClr val="accent4">
                    <a:lumMod val="75000"/>
                  </a:schemeClr>
                </a:solidFill>
              </a:rPr>
              <a:t> </a:t>
            </a:r>
            <a:r>
              <a:rPr lang="de-AT" sz="1800" b="0" dirty="0" err="1">
                <a:solidFill>
                  <a:schemeClr val="accent4">
                    <a:lumMod val="75000"/>
                  </a:schemeClr>
                </a:solidFill>
              </a:rPr>
              <a:t>career</a:t>
            </a:r>
            <a:r>
              <a:rPr lang="de-AT" sz="1800" b="0" dirty="0">
                <a:solidFill>
                  <a:schemeClr val="accent4">
                    <a:lumMod val="75000"/>
                  </a:schemeClr>
                </a:solidFill>
              </a:rPr>
              <a:t> </a:t>
            </a:r>
          </a:p>
          <a:p>
            <a:pPr algn="just">
              <a:lnSpc>
                <a:spcPct val="80000"/>
              </a:lnSpc>
            </a:pPr>
            <a:r>
              <a:rPr lang="en-GB" sz="1800" dirty="0">
                <a:solidFill>
                  <a:schemeClr val="accent4">
                    <a:lumMod val="75000"/>
                  </a:schemeClr>
                </a:solidFill>
              </a:rPr>
              <a:t>Employment gap</a:t>
            </a:r>
            <a:r>
              <a:rPr lang="en-GB" sz="1800" b="0" dirty="0">
                <a:solidFill>
                  <a:schemeClr val="accent4">
                    <a:lumMod val="75000"/>
                  </a:schemeClr>
                </a:solidFill>
              </a:rPr>
              <a:t> particularly </a:t>
            </a:r>
            <a:r>
              <a:rPr lang="en-GB" sz="1800" dirty="0">
                <a:solidFill>
                  <a:schemeClr val="accent4">
                    <a:lumMod val="75000"/>
                  </a:schemeClr>
                </a:solidFill>
              </a:rPr>
              <a:t>high for mothers aged 15 - 24</a:t>
            </a:r>
            <a:r>
              <a:rPr lang="en-GB" sz="1800" b="0" dirty="0">
                <a:solidFill>
                  <a:schemeClr val="accent4">
                    <a:lumMod val="75000"/>
                  </a:schemeClr>
                </a:solidFill>
              </a:rPr>
              <a:t> with very young and  with children in school age </a:t>
            </a:r>
            <a:endParaRPr lang="de-AT" sz="1800" b="0" dirty="0">
              <a:solidFill>
                <a:schemeClr val="accent4">
                  <a:lumMod val="75000"/>
                </a:schemeClr>
              </a:solidFill>
            </a:endParaRPr>
          </a:p>
        </p:txBody>
      </p:sp>
      <p:sp>
        <p:nvSpPr>
          <p:cNvPr id="72710" name="Rectangle 6"/>
          <p:cNvSpPr>
            <a:spLocks noGrp="1" noChangeArrowheads="1"/>
          </p:cNvSpPr>
          <p:nvPr>
            <p:ph type="body" sz="half" idx="2"/>
          </p:nvPr>
        </p:nvSpPr>
        <p:spPr>
          <a:xfrm>
            <a:off x="4788024" y="1196752"/>
            <a:ext cx="4065587" cy="5327650"/>
          </a:xfrm>
        </p:spPr>
        <p:txBody>
          <a:bodyPr/>
          <a:lstStyle/>
          <a:p>
            <a:pPr algn="ctr">
              <a:lnSpc>
                <a:spcPct val="80000"/>
              </a:lnSpc>
              <a:buFont typeface="Wingdings" pitchFamily="2" charset="2"/>
              <a:buNone/>
            </a:pPr>
            <a:r>
              <a:rPr lang="de-AT" sz="2000" u="sng" dirty="0">
                <a:solidFill>
                  <a:srgbClr val="00529F"/>
                </a:solidFill>
              </a:rPr>
              <a:t>OSH </a:t>
            </a:r>
            <a:r>
              <a:rPr lang="de-AT" sz="2000" u="sng" dirty="0" err="1">
                <a:solidFill>
                  <a:srgbClr val="00529F"/>
                </a:solidFill>
              </a:rPr>
              <a:t>implications</a:t>
            </a:r>
            <a:endParaRPr lang="de-AT" sz="2000" u="sng" dirty="0">
              <a:solidFill>
                <a:srgbClr val="00529F"/>
              </a:solidFill>
            </a:endParaRPr>
          </a:p>
          <a:p>
            <a:pPr algn="just">
              <a:lnSpc>
                <a:spcPct val="80000"/>
              </a:lnSpc>
              <a:buClr>
                <a:schemeClr val="accent2"/>
              </a:buClr>
            </a:pPr>
            <a:r>
              <a:rPr lang="de-AT" sz="1800" dirty="0">
                <a:solidFill>
                  <a:srgbClr val="00529F"/>
                </a:solidFill>
              </a:rPr>
              <a:t>Different </a:t>
            </a:r>
            <a:r>
              <a:rPr lang="de-AT" sz="1800" dirty="0" err="1">
                <a:solidFill>
                  <a:srgbClr val="00529F"/>
                </a:solidFill>
              </a:rPr>
              <a:t>risks</a:t>
            </a:r>
            <a:r>
              <a:rPr lang="de-AT" sz="1800" dirty="0">
                <a:solidFill>
                  <a:srgbClr val="00529F"/>
                </a:solidFill>
              </a:rPr>
              <a:t> </a:t>
            </a:r>
            <a:r>
              <a:rPr lang="de-AT" sz="1800" dirty="0" err="1">
                <a:solidFill>
                  <a:srgbClr val="00529F"/>
                </a:solidFill>
              </a:rPr>
              <a:t>and</a:t>
            </a:r>
            <a:r>
              <a:rPr lang="de-AT" sz="1800" dirty="0">
                <a:solidFill>
                  <a:srgbClr val="00529F"/>
                </a:solidFill>
              </a:rPr>
              <a:t> </a:t>
            </a:r>
            <a:r>
              <a:rPr lang="de-AT" sz="1800" dirty="0" err="1">
                <a:solidFill>
                  <a:srgbClr val="00529F"/>
                </a:solidFill>
              </a:rPr>
              <a:t>trends</a:t>
            </a:r>
            <a:r>
              <a:rPr lang="de-AT" sz="1800" b="0" dirty="0">
                <a:solidFill>
                  <a:srgbClr val="00529F"/>
                </a:solidFill>
              </a:rPr>
              <a:t> </a:t>
            </a:r>
            <a:r>
              <a:rPr lang="de-AT" sz="1800" b="0" dirty="0" err="1">
                <a:solidFill>
                  <a:srgbClr val="00529F"/>
                </a:solidFill>
              </a:rPr>
              <a:t>for</a:t>
            </a:r>
            <a:r>
              <a:rPr lang="de-AT" sz="1800" b="0" dirty="0">
                <a:solidFill>
                  <a:srgbClr val="00529F"/>
                </a:solidFill>
              </a:rPr>
              <a:t> different </a:t>
            </a:r>
            <a:r>
              <a:rPr lang="de-AT" sz="1800" b="0" dirty="0" err="1">
                <a:solidFill>
                  <a:srgbClr val="00529F"/>
                </a:solidFill>
              </a:rPr>
              <a:t>age</a:t>
            </a:r>
            <a:r>
              <a:rPr lang="de-AT" sz="1800" b="0" dirty="0">
                <a:solidFill>
                  <a:srgbClr val="00529F"/>
                </a:solidFill>
              </a:rPr>
              <a:t> </a:t>
            </a:r>
            <a:r>
              <a:rPr lang="de-AT" sz="1800" b="0" dirty="0" err="1">
                <a:solidFill>
                  <a:srgbClr val="00529F"/>
                </a:solidFill>
              </a:rPr>
              <a:t>groups</a:t>
            </a:r>
            <a:r>
              <a:rPr lang="de-AT" sz="1800" b="0" dirty="0">
                <a:solidFill>
                  <a:srgbClr val="00529F"/>
                </a:solidFill>
              </a:rPr>
              <a:t> </a:t>
            </a:r>
            <a:r>
              <a:rPr lang="de-AT" sz="1800" b="0" dirty="0">
                <a:solidFill>
                  <a:srgbClr val="00529F"/>
                </a:solidFill>
                <a:latin typeface="Arial"/>
              </a:rPr>
              <a:t>–</a:t>
            </a:r>
            <a:r>
              <a:rPr lang="de-AT" sz="1800" b="0" dirty="0">
                <a:solidFill>
                  <a:srgbClr val="00529F"/>
                </a:solidFill>
              </a:rPr>
              <a:t> </a:t>
            </a:r>
            <a:r>
              <a:rPr lang="de-AT" sz="1800" b="0" dirty="0" err="1">
                <a:solidFill>
                  <a:srgbClr val="00529F"/>
                </a:solidFill>
              </a:rPr>
              <a:t>prevention</a:t>
            </a:r>
            <a:r>
              <a:rPr lang="de-AT" sz="1800" b="0" dirty="0">
                <a:solidFill>
                  <a:srgbClr val="00529F"/>
                </a:solidFill>
              </a:rPr>
              <a:t> </a:t>
            </a:r>
            <a:r>
              <a:rPr lang="de-AT" sz="1800" b="0" dirty="0" err="1">
                <a:solidFill>
                  <a:srgbClr val="00529F"/>
                </a:solidFill>
              </a:rPr>
              <a:t>should</a:t>
            </a:r>
            <a:r>
              <a:rPr lang="de-AT" sz="1800" b="0" dirty="0">
                <a:solidFill>
                  <a:srgbClr val="00529F"/>
                </a:solidFill>
              </a:rPr>
              <a:t> </a:t>
            </a:r>
            <a:r>
              <a:rPr lang="de-AT" sz="1800" b="0" dirty="0" err="1">
                <a:solidFill>
                  <a:srgbClr val="00529F"/>
                </a:solidFill>
              </a:rPr>
              <a:t>be</a:t>
            </a:r>
            <a:r>
              <a:rPr lang="de-AT" sz="1800" b="0" dirty="0">
                <a:solidFill>
                  <a:srgbClr val="00529F"/>
                </a:solidFill>
              </a:rPr>
              <a:t> </a:t>
            </a:r>
            <a:r>
              <a:rPr lang="de-AT" sz="1800" b="0" dirty="0" err="1">
                <a:solidFill>
                  <a:srgbClr val="00529F"/>
                </a:solidFill>
              </a:rPr>
              <a:t>tailored</a:t>
            </a:r>
            <a:endParaRPr lang="de-AT" sz="1800" b="0" dirty="0">
              <a:solidFill>
                <a:srgbClr val="00529F"/>
              </a:solidFill>
            </a:endParaRPr>
          </a:p>
          <a:p>
            <a:pPr algn="just">
              <a:lnSpc>
                <a:spcPct val="80000"/>
              </a:lnSpc>
              <a:buClr>
                <a:schemeClr val="accent2"/>
              </a:buClr>
            </a:pPr>
            <a:r>
              <a:rPr lang="de-AT" sz="1800" dirty="0">
                <a:solidFill>
                  <a:srgbClr val="00529F"/>
                </a:solidFill>
              </a:rPr>
              <a:t>Lack </a:t>
            </a:r>
            <a:r>
              <a:rPr lang="de-AT" sz="1800" dirty="0" err="1">
                <a:solidFill>
                  <a:srgbClr val="00529F"/>
                </a:solidFill>
              </a:rPr>
              <a:t>of</a:t>
            </a:r>
            <a:r>
              <a:rPr lang="de-AT" sz="1800" dirty="0">
                <a:solidFill>
                  <a:srgbClr val="00529F"/>
                </a:solidFill>
              </a:rPr>
              <a:t> </a:t>
            </a:r>
            <a:r>
              <a:rPr lang="de-AT" sz="1800" dirty="0" err="1">
                <a:solidFill>
                  <a:srgbClr val="00529F"/>
                </a:solidFill>
              </a:rPr>
              <a:t>experience</a:t>
            </a:r>
            <a:r>
              <a:rPr lang="de-AT" sz="1800" b="0" dirty="0">
                <a:solidFill>
                  <a:srgbClr val="00529F"/>
                </a:solidFill>
              </a:rPr>
              <a:t> </a:t>
            </a:r>
            <a:r>
              <a:rPr lang="de-AT" sz="1800" b="0" dirty="0" err="1">
                <a:solidFill>
                  <a:srgbClr val="00529F"/>
                </a:solidFill>
              </a:rPr>
              <a:t>and</a:t>
            </a:r>
            <a:r>
              <a:rPr lang="de-AT" sz="1800" b="0" dirty="0">
                <a:solidFill>
                  <a:srgbClr val="00529F"/>
                </a:solidFill>
              </a:rPr>
              <a:t> </a:t>
            </a:r>
            <a:r>
              <a:rPr lang="de-AT" sz="1800" b="0" dirty="0" err="1">
                <a:solidFill>
                  <a:srgbClr val="00529F"/>
                </a:solidFill>
              </a:rPr>
              <a:t>training</a:t>
            </a:r>
            <a:r>
              <a:rPr lang="de-AT" sz="1800" b="0" dirty="0">
                <a:solidFill>
                  <a:srgbClr val="00529F"/>
                </a:solidFill>
              </a:rPr>
              <a:t> </a:t>
            </a:r>
            <a:r>
              <a:rPr lang="de-AT" sz="1800" b="0" dirty="0" err="1">
                <a:solidFill>
                  <a:srgbClr val="00529F"/>
                </a:solidFill>
              </a:rPr>
              <a:t>of</a:t>
            </a:r>
            <a:r>
              <a:rPr lang="de-AT" sz="1800" b="0" dirty="0">
                <a:solidFill>
                  <a:srgbClr val="00529F"/>
                </a:solidFill>
              </a:rPr>
              <a:t> </a:t>
            </a:r>
            <a:r>
              <a:rPr lang="de-AT" sz="1800" b="0" dirty="0" err="1">
                <a:solidFill>
                  <a:srgbClr val="00529F"/>
                </a:solidFill>
              </a:rPr>
              <a:t>young</a:t>
            </a:r>
            <a:r>
              <a:rPr lang="de-AT" sz="1800" b="0" dirty="0">
                <a:solidFill>
                  <a:srgbClr val="00529F"/>
                </a:solidFill>
              </a:rPr>
              <a:t> </a:t>
            </a:r>
            <a:r>
              <a:rPr lang="de-AT" sz="1800" b="0" dirty="0" err="1">
                <a:solidFill>
                  <a:srgbClr val="00529F"/>
                </a:solidFill>
              </a:rPr>
              <a:t>women</a:t>
            </a:r>
            <a:endParaRPr lang="de-AT" sz="1800" b="0" dirty="0">
              <a:solidFill>
                <a:srgbClr val="00529F"/>
              </a:solidFill>
            </a:endParaRPr>
          </a:p>
          <a:p>
            <a:pPr algn="just">
              <a:lnSpc>
                <a:spcPct val="80000"/>
              </a:lnSpc>
              <a:buClr>
                <a:schemeClr val="accent2"/>
              </a:buClr>
            </a:pPr>
            <a:r>
              <a:rPr lang="de-AT" sz="1800" b="0" dirty="0">
                <a:solidFill>
                  <a:srgbClr val="00529F"/>
                </a:solidFill>
              </a:rPr>
              <a:t>Younger </a:t>
            </a:r>
            <a:r>
              <a:rPr lang="de-AT" sz="1800" b="0" dirty="0" err="1">
                <a:solidFill>
                  <a:srgbClr val="00529F"/>
                </a:solidFill>
              </a:rPr>
              <a:t>women</a:t>
            </a:r>
            <a:r>
              <a:rPr lang="de-AT" sz="1800" b="0" dirty="0">
                <a:solidFill>
                  <a:srgbClr val="00529F"/>
                </a:solidFill>
              </a:rPr>
              <a:t> </a:t>
            </a:r>
            <a:r>
              <a:rPr lang="de-AT" sz="1800" b="0" dirty="0" err="1">
                <a:solidFill>
                  <a:srgbClr val="00529F"/>
                </a:solidFill>
              </a:rPr>
              <a:t>exposed</a:t>
            </a:r>
            <a:r>
              <a:rPr lang="de-AT" sz="1800" b="0" dirty="0">
                <a:solidFill>
                  <a:srgbClr val="00529F"/>
                </a:solidFill>
              </a:rPr>
              <a:t> </a:t>
            </a:r>
            <a:r>
              <a:rPr lang="de-AT" sz="1800" b="0" dirty="0" err="1">
                <a:solidFill>
                  <a:srgbClr val="00529F"/>
                </a:solidFill>
              </a:rPr>
              <a:t>to</a:t>
            </a:r>
            <a:r>
              <a:rPr lang="de-AT" sz="1800" b="0" dirty="0">
                <a:solidFill>
                  <a:srgbClr val="00529F"/>
                </a:solidFill>
              </a:rPr>
              <a:t> </a:t>
            </a:r>
            <a:r>
              <a:rPr lang="de-AT" sz="1800" dirty="0">
                <a:solidFill>
                  <a:srgbClr val="00529F"/>
                </a:solidFill>
              </a:rPr>
              <a:t>sexual </a:t>
            </a:r>
            <a:r>
              <a:rPr lang="de-AT" sz="1800" dirty="0" err="1">
                <a:solidFill>
                  <a:srgbClr val="00529F"/>
                </a:solidFill>
              </a:rPr>
              <a:t>harassment</a:t>
            </a:r>
            <a:endParaRPr lang="de-AT" sz="1800" dirty="0">
              <a:solidFill>
                <a:srgbClr val="00529F"/>
              </a:solidFill>
            </a:endParaRPr>
          </a:p>
          <a:p>
            <a:pPr algn="just">
              <a:lnSpc>
                <a:spcPct val="80000"/>
              </a:lnSpc>
              <a:buClr>
                <a:schemeClr val="accent2"/>
              </a:buClr>
            </a:pPr>
            <a:r>
              <a:rPr lang="de-AT" sz="1800" b="0" dirty="0">
                <a:solidFill>
                  <a:srgbClr val="00529F"/>
                </a:solidFill>
              </a:rPr>
              <a:t>High </a:t>
            </a:r>
            <a:r>
              <a:rPr lang="de-AT" sz="1800" b="0" dirty="0" err="1">
                <a:solidFill>
                  <a:srgbClr val="00529F"/>
                </a:solidFill>
              </a:rPr>
              <a:t>exposure</a:t>
            </a:r>
            <a:r>
              <a:rPr lang="de-AT" sz="1800" b="0" dirty="0">
                <a:solidFill>
                  <a:srgbClr val="00529F"/>
                </a:solidFill>
              </a:rPr>
              <a:t> </a:t>
            </a:r>
            <a:r>
              <a:rPr lang="de-AT" sz="1800" b="0" dirty="0" err="1">
                <a:solidFill>
                  <a:srgbClr val="00529F"/>
                </a:solidFill>
              </a:rPr>
              <a:t>to</a:t>
            </a:r>
            <a:r>
              <a:rPr lang="de-AT" sz="1800" b="0" dirty="0">
                <a:solidFill>
                  <a:srgbClr val="00529F"/>
                </a:solidFill>
              </a:rPr>
              <a:t> </a:t>
            </a:r>
            <a:r>
              <a:rPr lang="de-AT" sz="1800" dirty="0" err="1">
                <a:solidFill>
                  <a:srgbClr val="00529F"/>
                </a:solidFill>
              </a:rPr>
              <a:t>violence</a:t>
            </a:r>
            <a:r>
              <a:rPr lang="de-AT" sz="1800" b="0" dirty="0">
                <a:solidFill>
                  <a:srgbClr val="00529F"/>
                </a:solidFill>
              </a:rPr>
              <a:t>, due </a:t>
            </a:r>
            <a:r>
              <a:rPr lang="de-AT" sz="1800" b="0" dirty="0" err="1">
                <a:solidFill>
                  <a:srgbClr val="00529F"/>
                </a:solidFill>
              </a:rPr>
              <a:t>to</a:t>
            </a:r>
            <a:r>
              <a:rPr lang="de-AT" sz="1800" b="0" dirty="0">
                <a:solidFill>
                  <a:srgbClr val="00529F"/>
                </a:solidFill>
              </a:rPr>
              <a:t> </a:t>
            </a:r>
            <a:r>
              <a:rPr lang="de-AT" sz="1800" b="0" dirty="0" err="1">
                <a:solidFill>
                  <a:srgbClr val="00529F"/>
                </a:solidFill>
              </a:rPr>
              <a:t>client</a:t>
            </a:r>
            <a:r>
              <a:rPr lang="de-AT" sz="1800" b="0" dirty="0">
                <a:solidFill>
                  <a:srgbClr val="00529F"/>
                </a:solidFill>
              </a:rPr>
              <a:t> </a:t>
            </a:r>
            <a:r>
              <a:rPr lang="de-AT" sz="1800" b="0" dirty="0" err="1">
                <a:solidFill>
                  <a:srgbClr val="00529F"/>
                </a:solidFill>
              </a:rPr>
              <a:t>contact</a:t>
            </a:r>
            <a:endParaRPr lang="de-AT" sz="1800" b="0" dirty="0">
              <a:solidFill>
                <a:srgbClr val="00529F"/>
              </a:solidFill>
            </a:endParaRPr>
          </a:p>
          <a:p>
            <a:pPr algn="just">
              <a:lnSpc>
                <a:spcPct val="80000"/>
              </a:lnSpc>
              <a:buClr>
                <a:schemeClr val="accent2"/>
              </a:buClr>
            </a:pPr>
            <a:r>
              <a:rPr lang="de-AT" sz="1800" dirty="0" err="1">
                <a:solidFill>
                  <a:srgbClr val="00529F"/>
                </a:solidFill>
              </a:rPr>
              <a:t>Occupational</a:t>
            </a:r>
            <a:r>
              <a:rPr lang="de-AT" sz="1800" dirty="0">
                <a:solidFill>
                  <a:srgbClr val="00529F"/>
                </a:solidFill>
              </a:rPr>
              <a:t> </a:t>
            </a:r>
            <a:r>
              <a:rPr lang="de-AT" sz="1800" dirty="0" err="1">
                <a:solidFill>
                  <a:srgbClr val="00529F"/>
                </a:solidFill>
              </a:rPr>
              <a:t>accidents</a:t>
            </a:r>
            <a:r>
              <a:rPr lang="de-AT" sz="1800" b="0" dirty="0">
                <a:solidFill>
                  <a:srgbClr val="00529F"/>
                </a:solidFill>
              </a:rPr>
              <a:t> </a:t>
            </a:r>
            <a:r>
              <a:rPr lang="de-AT" sz="1800" b="0" dirty="0" err="1">
                <a:solidFill>
                  <a:srgbClr val="00529F"/>
                </a:solidFill>
              </a:rPr>
              <a:t>even</a:t>
            </a:r>
            <a:r>
              <a:rPr lang="de-AT" sz="1800" b="0" dirty="0">
                <a:solidFill>
                  <a:srgbClr val="00529F"/>
                </a:solidFill>
              </a:rPr>
              <a:t> </a:t>
            </a:r>
            <a:r>
              <a:rPr lang="de-AT" sz="1800" dirty="0" err="1">
                <a:solidFill>
                  <a:srgbClr val="00529F"/>
                </a:solidFill>
              </a:rPr>
              <a:t>increasing</a:t>
            </a:r>
            <a:r>
              <a:rPr lang="de-AT" sz="1800" dirty="0">
                <a:solidFill>
                  <a:srgbClr val="00529F"/>
                </a:solidFill>
              </a:rPr>
              <a:t> in </a:t>
            </a:r>
            <a:r>
              <a:rPr lang="de-AT" sz="1800" dirty="0" err="1">
                <a:solidFill>
                  <a:srgbClr val="00529F"/>
                </a:solidFill>
              </a:rPr>
              <a:t>some</a:t>
            </a:r>
            <a:r>
              <a:rPr lang="de-AT" sz="1800" dirty="0">
                <a:solidFill>
                  <a:srgbClr val="00529F"/>
                </a:solidFill>
              </a:rPr>
              <a:t> countries</a:t>
            </a:r>
            <a:r>
              <a:rPr lang="de-AT" sz="1800" b="0" dirty="0">
                <a:solidFill>
                  <a:srgbClr val="00529F"/>
                </a:solidFill>
              </a:rPr>
              <a:t> in </a:t>
            </a:r>
            <a:r>
              <a:rPr lang="de-AT" sz="1800" b="0" dirty="0" err="1">
                <a:solidFill>
                  <a:srgbClr val="00529F"/>
                </a:solidFill>
              </a:rPr>
              <a:t>female-dominated</a:t>
            </a:r>
            <a:r>
              <a:rPr lang="de-AT" sz="1800" b="0" dirty="0">
                <a:solidFill>
                  <a:srgbClr val="00529F"/>
                </a:solidFill>
              </a:rPr>
              <a:t> </a:t>
            </a:r>
            <a:r>
              <a:rPr lang="de-AT" sz="1800" b="0" dirty="0" err="1">
                <a:solidFill>
                  <a:srgbClr val="00529F"/>
                </a:solidFill>
              </a:rPr>
              <a:t>sectors</a:t>
            </a:r>
            <a:r>
              <a:rPr lang="de-AT" sz="1800" b="0" dirty="0">
                <a:solidFill>
                  <a:srgbClr val="00529F"/>
                </a:solidFill>
              </a:rPr>
              <a:t>, such </a:t>
            </a:r>
            <a:r>
              <a:rPr lang="de-AT" sz="1800" b="0" dirty="0" err="1">
                <a:solidFill>
                  <a:srgbClr val="00529F"/>
                </a:solidFill>
              </a:rPr>
              <a:t>as</a:t>
            </a:r>
            <a:r>
              <a:rPr lang="de-AT" sz="1800" b="0" dirty="0">
                <a:solidFill>
                  <a:srgbClr val="00529F"/>
                </a:solidFill>
              </a:rPr>
              <a:t> HORECA</a:t>
            </a:r>
          </a:p>
          <a:p>
            <a:pPr algn="just">
              <a:lnSpc>
                <a:spcPct val="80000"/>
              </a:lnSpc>
              <a:buClr>
                <a:schemeClr val="accent2"/>
              </a:buClr>
            </a:pPr>
            <a:r>
              <a:rPr lang="de-AT" sz="1800" dirty="0" err="1">
                <a:solidFill>
                  <a:srgbClr val="00529F"/>
                </a:solidFill>
              </a:rPr>
              <a:t>Less</a:t>
            </a:r>
            <a:r>
              <a:rPr lang="de-AT" sz="1800" dirty="0">
                <a:solidFill>
                  <a:srgbClr val="00529F"/>
                </a:solidFill>
              </a:rPr>
              <a:t> </a:t>
            </a:r>
            <a:r>
              <a:rPr lang="de-AT" sz="1800" dirty="0" err="1">
                <a:solidFill>
                  <a:srgbClr val="00529F"/>
                </a:solidFill>
              </a:rPr>
              <a:t>access</a:t>
            </a:r>
            <a:r>
              <a:rPr lang="de-AT" sz="1800" dirty="0">
                <a:solidFill>
                  <a:srgbClr val="00529F"/>
                </a:solidFill>
              </a:rPr>
              <a:t> </a:t>
            </a:r>
            <a:r>
              <a:rPr lang="de-AT" sz="1800" dirty="0" err="1">
                <a:solidFill>
                  <a:srgbClr val="00529F"/>
                </a:solidFill>
              </a:rPr>
              <a:t>to</a:t>
            </a:r>
            <a:r>
              <a:rPr lang="de-AT" sz="1800" dirty="0">
                <a:solidFill>
                  <a:srgbClr val="00529F"/>
                </a:solidFill>
              </a:rPr>
              <a:t> </a:t>
            </a:r>
            <a:r>
              <a:rPr lang="de-AT" sz="1800" dirty="0" err="1">
                <a:solidFill>
                  <a:srgbClr val="00529F"/>
                </a:solidFill>
              </a:rPr>
              <a:t>consulation</a:t>
            </a:r>
            <a:r>
              <a:rPr lang="de-AT" sz="1800" b="0" dirty="0">
                <a:solidFill>
                  <a:srgbClr val="00529F"/>
                </a:solidFill>
              </a:rPr>
              <a:t>, </a:t>
            </a:r>
            <a:r>
              <a:rPr lang="de-AT" sz="1800" dirty="0" err="1">
                <a:solidFill>
                  <a:srgbClr val="00529F"/>
                </a:solidFill>
              </a:rPr>
              <a:t>preventive</a:t>
            </a:r>
            <a:r>
              <a:rPr lang="de-AT" sz="1800" dirty="0">
                <a:solidFill>
                  <a:srgbClr val="00529F"/>
                </a:solidFill>
              </a:rPr>
              <a:t> </a:t>
            </a:r>
            <a:r>
              <a:rPr lang="de-AT" sz="1800" dirty="0" err="1">
                <a:solidFill>
                  <a:srgbClr val="00529F"/>
                </a:solidFill>
              </a:rPr>
              <a:t>services</a:t>
            </a:r>
            <a:r>
              <a:rPr lang="de-AT" sz="1800" b="0" dirty="0">
                <a:solidFill>
                  <a:srgbClr val="00529F"/>
                </a:solidFill>
              </a:rPr>
              <a:t>, </a:t>
            </a:r>
            <a:r>
              <a:rPr lang="de-AT" sz="1800" b="0" dirty="0" err="1">
                <a:solidFill>
                  <a:srgbClr val="00529F"/>
                </a:solidFill>
              </a:rPr>
              <a:t>representation</a:t>
            </a:r>
            <a:r>
              <a:rPr lang="de-AT" sz="1800" b="0" dirty="0">
                <a:solidFill>
                  <a:srgbClr val="00529F"/>
                </a:solidFill>
              </a:rPr>
              <a:t> </a:t>
            </a:r>
            <a:r>
              <a:rPr lang="de-AT" sz="1800" b="0" dirty="0" err="1">
                <a:solidFill>
                  <a:srgbClr val="00529F"/>
                </a:solidFill>
              </a:rPr>
              <a:t>at</a:t>
            </a:r>
            <a:r>
              <a:rPr lang="de-AT" sz="1800" b="0" dirty="0">
                <a:solidFill>
                  <a:srgbClr val="00529F"/>
                </a:solidFill>
              </a:rPr>
              <a:t> </a:t>
            </a:r>
            <a:r>
              <a:rPr lang="de-AT" sz="1800" b="0" dirty="0" err="1">
                <a:solidFill>
                  <a:srgbClr val="00529F"/>
                </a:solidFill>
              </a:rPr>
              <a:t>enterprise</a:t>
            </a:r>
            <a:r>
              <a:rPr lang="de-AT" sz="1800" b="0" dirty="0">
                <a:solidFill>
                  <a:srgbClr val="00529F"/>
                </a:solidFill>
              </a:rPr>
              <a:t> </a:t>
            </a:r>
            <a:r>
              <a:rPr lang="de-AT" sz="1800" b="0" dirty="0" err="1">
                <a:solidFill>
                  <a:srgbClr val="00529F"/>
                </a:solidFill>
              </a:rPr>
              <a:t>level</a:t>
            </a:r>
            <a:endParaRPr lang="de-AT" sz="1800" b="0" dirty="0">
              <a:solidFill>
                <a:srgbClr val="00529F"/>
              </a:solidFill>
            </a:endParaRPr>
          </a:p>
          <a:p>
            <a:pPr algn="just">
              <a:lnSpc>
                <a:spcPct val="80000"/>
              </a:lnSpc>
              <a:buClr>
                <a:schemeClr val="accent2"/>
              </a:buClr>
            </a:pPr>
            <a:r>
              <a:rPr lang="de-AT" sz="1800" dirty="0">
                <a:solidFill>
                  <a:srgbClr val="00529F"/>
                </a:solidFill>
              </a:rPr>
              <a:t>Young </a:t>
            </a:r>
            <a:r>
              <a:rPr lang="de-AT" sz="1800" dirty="0" err="1">
                <a:solidFill>
                  <a:srgbClr val="00529F"/>
                </a:solidFill>
              </a:rPr>
              <a:t>mothers</a:t>
            </a:r>
            <a:r>
              <a:rPr lang="de-AT" sz="1800" b="0" dirty="0">
                <a:solidFill>
                  <a:srgbClr val="00529F"/>
                </a:solidFill>
              </a:rPr>
              <a:t> a </a:t>
            </a:r>
            <a:r>
              <a:rPr lang="de-AT" sz="1800" dirty="0" err="1">
                <a:solidFill>
                  <a:srgbClr val="00529F"/>
                </a:solidFill>
              </a:rPr>
              <a:t>particularly</a:t>
            </a:r>
            <a:r>
              <a:rPr lang="de-AT" sz="1800" dirty="0">
                <a:solidFill>
                  <a:srgbClr val="00529F"/>
                </a:solidFill>
              </a:rPr>
              <a:t> vulnerable</a:t>
            </a:r>
            <a:r>
              <a:rPr lang="de-AT" sz="1800" b="0" dirty="0">
                <a:solidFill>
                  <a:srgbClr val="00529F"/>
                </a:solidFill>
              </a:rPr>
              <a:t> </a:t>
            </a:r>
            <a:r>
              <a:rPr lang="de-AT" sz="1800" b="0" dirty="0" err="1">
                <a:solidFill>
                  <a:srgbClr val="00529F"/>
                </a:solidFill>
              </a:rPr>
              <a:t>group</a:t>
            </a:r>
            <a:endParaRPr lang="de-AT" sz="1800" b="0" dirty="0">
              <a:solidFill>
                <a:srgbClr val="00529F"/>
              </a:solidFill>
            </a:endParaRPr>
          </a:p>
        </p:txBody>
      </p:sp>
    </p:spTree>
    <p:extLst>
      <p:ext uri="{BB962C8B-B14F-4D97-AF65-F5344CB8AC3E}">
        <p14:creationId xmlns:p14="http://schemas.microsoft.com/office/powerpoint/2010/main" val="3970806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179388" y="188913"/>
            <a:ext cx="8856662" cy="701675"/>
          </a:xfrm>
        </p:spPr>
        <p:txBody>
          <a:bodyPr/>
          <a:lstStyle/>
          <a:p>
            <a:r>
              <a:rPr lang="en-GB" sz="2000"/>
              <a:t>We see progress in how gender is included in practice and policy</a:t>
            </a:r>
          </a:p>
        </p:txBody>
      </p:sp>
      <p:sp>
        <p:nvSpPr>
          <p:cNvPr id="52227" name="Rectangle 3"/>
          <p:cNvSpPr>
            <a:spLocks noGrp="1" noChangeArrowheads="1"/>
          </p:cNvSpPr>
          <p:nvPr>
            <p:ph type="body" idx="1"/>
          </p:nvPr>
        </p:nvSpPr>
        <p:spPr>
          <a:xfrm>
            <a:off x="539750" y="2852738"/>
            <a:ext cx="6913563" cy="5230812"/>
          </a:xfrm>
        </p:spPr>
        <p:txBody>
          <a:bodyPr/>
          <a:lstStyle/>
          <a:p>
            <a:pPr>
              <a:spcBef>
                <a:spcPct val="0"/>
              </a:spcBef>
            </a:pPr>
            <a:endParaRPr lang="en-GB" sz="1800" dirty="0"/>
          </a:p>
          <a:p>
            <a:pPr>
              <a:spcBef>
                <a:spcPct val="0"/>
              </a:spcBef>
            </a:pPr>
            <a:r>
              <a:rPr lang="en-GB" sz="1800" dirty="0"/>
              <a:t>Workplace practices</a:t>
            </a:r>
          </a:p>
          <a:p>
            <a:pPr>
              <a:spcBef>
                <a:spcPct val="0"/>
              </a:spcBef>
            </a:pPr>
            <a:r>
              <a:rPr lang="en-GB" sz="1800" dirty="0"/>
              <a:t>Participative ergonomic research methods</a:t>
            </a:r>
            <a:r>
              <a:rPr lang="en-GB" sz="1800" b="0" dirty="0"/>
              <a:t>, </a:t>
            </a:r>
            <a:r>
              <a:rPr lang="en-GB" sz="1800" dirty="0"/>
              <a:t>Research programmes</a:t>
            </a:r>
            <a:endParaRPr lang="en-GB" sz="1800" b="0" dirty="0"/>
          </a:p>
          <a:p>
            <a:pPr>
              <a:spcBef>
                <a:spcPct val="0"/>
              </a:spcBef>
            </a:pPr>
            <a:r>
              <a:rPr lang="en-GB" sz="1800" dirty="0"/>
              <a:t>Guides and campaigns tackling risks in women’s jobs or risks</a:t>
            </a:r>
          </a:p>
          <a:p>
            <a:pPr>
              <a:spcBef>
                <a:spcPct val="0"/>
              </a:spcBef>
            </a:pPr>
            <a:r>
              <a:rPr lang="en-GB" sz="1800" dirty="0"/>
              <a:t>Interventions incorporating gender</a:t>
            </a:r>
          </a:p>
          <a:p>
            <a:pPr>
              <a:spcBef>
                <a:spcPct val="0"/>
              </a:spcBef>
            </a:pPr>
            <a:r>
              <a:rPr lang="en-GB" sz="1800" dirty="0"/>
              <a:t>Gender mainstreaming activities by national authorities</a:t>
            </a:r>
          </a:p>
          <a:p>
            <a:pPr>
              <a:spcBef>
                <a:spcPct val="0"/>
              </a:spcBef>
            </a:pPr>
            <a:r>
              <a:rPr lang="en-GB" sz="1800" dirty="0"/>
              <a:t>National OSH strategies </a:t>
            </a:r>
          </a:p>
          <a:p>
            <a:pPr>
              <a:spcBef>
                <a:spcPct val="0"/>
              </a:spcBef>
            </a:pPr>
            <a:endParaRPr lang="en-GB" sz="1800" dirty="0"/>
          </a:p>
          <a:p>
            <a:pPr lvl="1">
              <a:spcBef>
                <a:spcPct val="0"/>
              </a:spcBef>
            </a:pPr>
            <a:endParaRPr lang="en-GB" sz="1800" b="0" dirty="0"/>
          </a:p>
        </p:txBody>
      </p:sp>
      <p:pic>
        <p:nvPicPr>
          <p:cNvPr id="52232"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9713" y="-4419600"/>
            <a:ext cx="3008313" cy="2119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2233" name="Picture 9" descr="_V6Z7000_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08850" y="5229225"/>
            <a:ext cx="1692275" cy="1128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2234" name="Picture 10" descr="figure 88 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96188" y="2492375"/>
            <a:ext cx="1295400" cy="1270000"/>
          </a:xfrm>
          <a:prstGeom prst="rect">
            <a:avLst/>
          </a:prstGeom>
          <a:noFill/>
          <a:extLst>
            <a:ext uri="{909E8E84-426E-40DD-AFC4-6F175D3DCCD1}">
              <a14:hiddenFill xmlns:a14="http://schemas.microsoft.com/office/drawing/2010/main">
                <a:solidFill>
                  <a:srgbClr val="FFFFFF"/>
                </a:solidFill>
              </a14:hiddenFill>
            </a:ext>
          </a:extLst>
        </p:spPr>
      </p:pic>
      <p:sp>
        <p:nvSpPr>
          <p:cNvPr id="52235" name="Rectangle 11"/>
          <p:cNvSpPr>
            <a:spLocks noChangeArrowheads="1"/>
          </p:cNvSpPr>
          <p:nvPr/>
        </p:nvSpPr>
        <p:spPr bwMode="auto">
          <a:xfrm>
            <a:off x="539750" y="2081213"/>
            <a:ext cx="6853238"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E86A10"/>
              </a:buClr>
              <a:buFont typeface="Wingdings" pitchFamily="2" charset="2"/>
              <a:buChar char="Ø"/>
            </a:pPr>
            <a:r>
              <a:rPr lang="en-GB" sz="1600" dirty="0">
                <a:solidFill>
                  <a:srgbClr val="E86A10"/>
                </a:solidFill>
                <a:latin typeface="Verdana" pitchFamily="34" charset="0"/>
              </a:rPr>
              <a:t>looking at real jobs, involving workers </a:t>
            </a:r>
          </a:p>
          <a:p>
            <a:pPr>
              <a:buClr>
                <a:srgbClr val="E86A10"/>
              </a:buClr>
              <a:buFont typeface="Wingdings" pitchFamily="2" charset="2"/>
              <a:buChar char="Ø"/>
            </a:pPr>
            <a:r>
              <a:rPr lang="en-GB" sz="1600" dirty="0">
                <a:solidFill>
                  <a:srgbClr val="E86A10"/>
                </a:solidFill>
                <a:latin typeface="Verdana" pitchFamily="34" charset="0"/>
              </a:rPr>
              <a:t>specifically including women’s jobs, sectors where women work</a:t>
            </a:r>
          </a:p>
        </p:txBody>
      </p:sp>
    </p:spTree>
    <p:extLst>
      <p:ext uri="{BB962C8B-B14F-4D97-AF65-F5344CB8AC3E}">
        <p14:creationId xmlns:p14="http://schemas.microsoft.com/office/powerpoint/2010/main" val="569223130"/>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xfrm>
            <a:off x="0" y="0"/>
            <a:ext cx="9036050" cy="671513"/>
          </a:xfrm>
        </p:spPr>
        <p:txBody>
          <a:bodyPr/>
          <a:lstStyle/>
          <a:p>
            <a:r>
              <a:rPr lang="en-GB" sz="1800" dirty="0"/>
              <a:t>EU example </a:t>
            </a:r>
            <a:r>
              <a:rPr lang="en-GB" sz="1800" dirty="0" smtClean="0"/>
              <a:t>- integrating </a:t>
            </a:r>
            <a:r>
              <a:rPr lang="en-GB" sz="1800" dirty="0"/>
              <a:t>gender in the work of labour inspection</a:t>
            </a:r>
            <a:r>
              <a:rPr lang="en-GB" dirty="0"/>
              <a:t> </a:t>
            </a:r>
            <a:r>
              <a:rPr lang="en-GB" sz="1600" b="0" dirty="0"/>
              <a:t> </a:t>
            </a:r>
            <a:r>
              <a:rPr lang="en-GB" sz="1600" b="0" dirty="0" smtClean="0"/>
              <a:t/>
            </a:r>
            <a:br>
              <a:rPr lang="en-GB" sz="1600" b="0" dirty="0" smtClean="0"/>
            </a:br>
            <a:r>
              <a:rPr lang="en-GB" sz="1600" b="0" dirty="0" smtClean="0"/>
              <a:t>Austrian </a:t>
            </a:r>
            <a:r>
              <a:rPr lang="en-GB" sz="1600" b="0" dirty="0"/>
              <a:t>labour inspection Gender Mainstreaming Policy</a:t>
            </a:r>
          </a:p>
        </p:txBody>
      </p:sp>
      <p:sp>
        <p:nvSpPr>
          <p:cNvPr id="106499" name="Rectangle 3"/>
          <p:cNvSpPr>
            <a:spLocks noGrp="1" noChangeArrowheads="1"/>
          </p:cNvSpPr>
          <p:nvPr>
            <p:ph type="body" idx="1"/>
          </p:nvPr>
        </p:nvSpPr>
        <p:spPr>
          <a:xfrm>
            <a:off x="1116013" y="1700213"/>
            <a:ext cx="6121400" cy="4221162"/>
          </a:xfrm>
        </p:spPr>
        <p:txBody>
          <a:bodyPr/>
          <a:lstStyle/>
          <a:p>
            <a:r>
              <a:rPr lang="en-GB" sz="1600" b="0" dirty="0"/>
              <a:t>Improved compliance – benefits women and men</a:t>
            </a:r>
          </a:p>
          <a:p>
            <a:r>
              <a:rPr lang="en-GB" sz="1600" b="0" dirty="0"/>
              <a:t>Inspectors responsibility to set the right climate. How can they influence: the workplace level – broader prevention level</a:t>
            </a:r>
          </a:p>
          <a:p>
            <a:r>
              <a:rPr lang="en-GB" sz="1600" b="0" dirty="0"/>
              <a:t>Integrated into national OSH strategy – gender budgeting</a:t>
            </a:r>
          </a:p>
          <a:p>
            <a:r>
              <a:rPr lang="en-GB" sz="1600" b="0" dirty="0"/>
              <a:t>Austrian Inspectorate gender mainstreaming project</a:t>
            </a:r>
          </a:p>
          <a:p>
            <a:pPr lvl="1"/>
            <a:r>
              <a:rPr lang="en-GB" sz="1600" b="0" dirty="0"/>
              <a:t>Mainstream gender into the working lives of inspectors- helps to raise awareness</a:t>
            </a:r>
          </a:p>
          <a:p>
            <a:pPr lvl="1"/>
            <a:r>
              <a:rPr lang="en-GB" sz="1600" b="0" dirty="0"/>
              <a:t>Mainstream gender into daily work of inspectors</a:t>
            </a:r>
          </a:p>
          <a:p>
            <a:pPr lvl="1"/>
            <a:r>
              <a:rPr lang="en-GB" sz="1600" b="0" dirty="0"/>
              <a:t>Guidelines for inspectors – always speak to both men and women – checklists, does my advice cover both women and men? will my advice benefit men and women?</a:t>
            </a:r>
          </a:p>
          <a:p>
            <a:pPr lvl="1"/>
            <a:r>
              <a:rPr lang="en-GB" sz="1600" b="0" dirty="0"/>
              <a:t>Training for inspectors</a:t>
            </a:r>
          </a:p>
          <a:p>
            <a:pPr lvl="1"/>
            <a:r>
              <a:rPr lang="en-GB" sz="1600" b="0" dirty="0"/>
              <a:t>Gender focus in guides for cleaners, investigation on female musicians, gender mainstreamed into actions for ageing workers</a:t>
            </a:r>
          </a:p>
          <a:p>
            <a:endParaRPr lang="en-GB" sz="1600" b="0" dirty="0"/>
          </a:p>
        </p:txBody>
      </p:sp>
      <p:sp>
        <p:nvSpPr>
          <p:cNvPr id="106500" name="Rectangle 4"/>
          <p:cNvSpPr>
            <a:spLocks noChangeArrowheads="1"/>
          </p:cNvSpPr>
          <p:nvPr/>
        </p:nvSpPr>
        <p:spPr bwMode="auto">
          <a:xfrm>
            <a:off x="179388" y="692150"/>
            <a:ext cx="8785225" cy="885825"/>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de-DE"/>
              <a:t>The labour inspection staff act..</a:t>
            </a:r>
          </a:p>
          <a:p>
            <a:r>
              <a:rPr lang="de-DE" i="1"/>
              <a:t>..</a:t>
            </a:r>
            <a:r>
              <a:rPr lang="de-DE" sz="1600" i="1"/>
              <a:t>considering the different situation of women and men in a working enviroment and </a:t>
            </a:r>
          </a:p>
          <a:p>
            <a:r>
              <a:rPr lang="de-DE" sz="1600" i="1"/>
              <a:t>.. regarding to the fact, that OSH measures should be gender-sensitive</a:t>
            </a:r>
            <a:endParaRPr lang="de-AT" sz="1600" i="1"/>
          </a:p>
        </p:txBody>
      </p:sp>
      <p:pic>
        <p:nvPicPr>
          <p:cNvPr id="106502" name="Picture 2" descr="logo_ne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43888" y="765175"/>
            <a:ext cx="720725"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504" name="Picture 8" descr="Logo der Arbeitsinspektion">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85113" y="1196975"/>
            <a:ext cx="1103312" cy="377825"/>
          </a:xfrm>
          <a:prstGeom prst="rect">
            <a:avLst/>
          </a:prstGeom>
          <a:noFill/>
          <a:extLst>
            <a:ext uri="{909E8E84-426E-40DD-AFC4-6F175D3DCCD1}">
              <a14:hiddenFill xmlns:a14="http://schemas.microsoft.com/office/drawing/2010/main">
                <a:solidFill>
                  <a:srgbClr val="FFFFFF"/>
                </a:solidFill>
              </a14:hiddenFill>
            </a:ext>
          </a:extLst>
        </p:spPr>
      </p:pic>
      <p:pic>
        <p:nvPicPr>
          <p:cNvPr id="106506" name="Picture 10" descr="0128_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8248" y="3212976"/>
            <a:ext cx="1295400" cy="191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6507" name="Picture 11" descr="Picture2_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65206" y="1765246"/>
            <a:ext cx="1506538" cy="2232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6508" name="Picture 12" descr="0602_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92950" y="4281488"/>
            <a:ext cx="2051050" cy="1363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09206" y="5805264"/>
            <a:ext cx="8856363" cy="738664"/>
          </a:xfrm>
          <a:prstGeom prst="rect">
            <a:avLst/>
          </a:prstGeom>
          <a:noFill/>
        </p:spPr>
        <p:txBody>
          <a:bodyPr wrap="square" rtlCol="0">
            <a:spAutoFit/>
          </a:bodyPr>
          <a:lstStyle/>
          <a:p>
            <a:pPr algn="ctr"/>
            <a:r>
              <a:rPr lang="en-GB" sz="1400" dirty="0" smtClean="0">
                <a:latin typeface="Arial Narrow" pitchFamily="34" charset="0"/>
              </a:rPr>
              <a:t>Presentation available at</a:t>
            </a:r>
          </a:p>
          <a:p>
            <a:pPr algn="ctr"/>
            <a:r>
              <a:rPr lang="en-GB" sz="1400" dirty="0">
                <a:latin typeface="Arial Narrow" pitchFamily="34" charset="0"/>
                <a:hlinkClick r:id="rId9"/>
              </a:rPr>
              <a:t>https://</a:t>
            </a:r>
            <a:r>
              <a:rPr lang="en-GB" sz="1400" dirty="0" smtClean="0">
                <a:latin typeface="Arial Narrow" pitchFamily="34" charset="0"/>
                <a:hlinkClick r:id="rId9"/>
              </a:rPr>
              <a:t>osha.europa.eu/en/seminars/seminar-on-women-at-work-raising-the-profile-of-women-and-occupational-safety-and-health-osh</a:t>
            </a:r>
            <a:endParaRPr lang="en-GB" sz="1400" dirty="0" smtClean="0">
              <a:latin typeface="Arial Narrow" pitchFamily="34" charset="0"/>
            </a:endParaRPr>
          </a:p>
          <a:p>
            <a:pPr algn="ctr"/>
            <a:endParaRPr lang="en-GB" sz="1400" dirty="0">
              <a:latin typeface="Arial Narrow" pitchFamily="34" charset="0"/>
            </a:endParaRPr>
          </a:p>
        </p:txBody>
      </p:sp>
    </p:spTree>
    <p:extLst>
      <p:ext uri="{BB962C8B-B14F-4D97-AF65-F5344CB8AC3E}">
        <p14:creationId xmlns:p14="http://schemas.microsoft.com/office/powerpoint/2010/main" val="1707104066"/>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GB" smtClean="0">
                <a:cs typeface="Trebuchet MS" pitchFamily="34" charset="0"/>
              </a:rPr>
              <a:t>What we do</a:t>
            </a:r>
          </a:p>
        </p:txBody>
      </p:sp>
      <p:sp>
        <p:nvSpPr>
          <p:cNvPr id="3" name="Content Placeholder 2"/>
          <p:cNvSpPr>
            <a:spLocks noGrp="1"/>
          </p:cNvSpPr>
          <p:nvPr>
            <p:ph sz="half" idx="1"/>
          </p:nvPr>
        </p:nvSpPr>
        <p:spPr>
          <a:xfrm>
            <a:off x="449263" y="1116013"/>
            <a:ext cx="7867650" cy="5192712"/>
          </a:xfrm>
        </p:spPr>
        <p:txBody>
          <a:bodyPr rtlCol="0">
            <a:normAutofit fontScale="92500" lnSpcReduction="10000"/>
          </a:bodyPr>
          <a:lstStyle/>
          <a:p>
            <a:pPr marL="252000" indent="-252000" fontAlgn="auto">
              <a:lnSpc>
                <a:spcPct val="110000"/>
              </a:lnSpc>
              <a:spcAft>
                <a:spcPts val="0"/>
              </a:spcAft>
              <a:defRPr/>
            </a:pPr>
            <a:r>
              <a:rPr lang="en-GB" dirty="0"/>
              <a:t>Research </a:t>
            </a:r>
          </a:p>
          <a:p>
            <a:pPr marL="432000" lvl="1" indent="-180000" fontAlgn="auto">
              <a:lnSpc>
                <a:spcPct val="110000"/>
              </a:lnSpc>
              <a:spcBef>
                <a:spcPts val="0"/>
              </a:spcBef>
              <a:spcAft>
                <a:spcPts val="0"/>
              </a:spcAft>
              <a:defRPr/>
            </a:pPr>
            <a:r>
              <a:rPr lang="en-GB" dirty="0"/>
              <a:t>We identify and assess new and emerging risks at </a:t>
            </a:r>
            <a:r>
              <a:rPr lang="en-GB" dirty="0" smtClean="0"/>
              <a:t>work</a:t>
            </a:r>
          </a:p>
          <a:p>
            <a:pPr marL="612000" lvl="2" indent="-180000" fontAlgn="auto">
              <a:lnSpc>
                <a:spcPct val="110000"/>
              </a:lnSpc>
              <a:spcBef>
                <a:spcPts val="0"/>
              </a:spcBef>
              <a:spcAft>
                <a:spcPts val="0"/>
              </a:spcAft>
              <a:defRPr/>
            </a:pPr>
            <a:r>
              <a:rPr lang="en-GB" dirty="0" smtClean="0"/>
              <a:t>e.g. foresight, ESENER (EU survey of enterprises on new and emerging risks)</a:t>
            </a:r>
          </a:p>
          <a:p>
            <a:pPr marL="432000" lvl="1" indent="-180000" fontAlgn="auto">
              <a:lnSpc>
                <a:spcPct val="110000"/>
              </a:lnSpc>
              <a:spcBef>
                <a:spcPts val="0"/>
              </a:spcBef>
              <a:spcAft>
                <a:spcPts val="0"/>
              </a:spcAft>
              <a:defRPr/>
            </a:pPr>
            <a:r>
              <a:rPr lang="en-GB" dirty="0" smtClean="0"/>
              <a:t>We mainstream OSH into </a:t>
            </a:r>
            <a:r>
              <a:rPr lang="en-GB" dirty="0"/>
              <a:t>other policy </a:t>
            </a:r>
            <a:r>
              <a:rPr lang="en-GB" dirty="0" smtClean="0"/>
              <a:t>areas: public health, research, environmental protection, transport, education</a:t>
            </a:r>
            <a:r>
              <a:rPr lang="en-GB" dirty="0"/>
              <a:t>, </a:t>
            </a:r>
            <a:r>
              <a:rPr lang="en-GB" dirty="0" smtClean="0"/>
              <a:t>…</a:t>
            </a:r>
          </a:p>
          <a:p>
            <a:pPr marL="252000" indent="-252000" fontAlgn="auto">
              <a:lnSpc>
                <a:spcPct val="110000"/>
              </a:lnSpc>
              <a:spcAft>
                <a:spcPts val="0"/>
              </a:spcAft>
              <a:defRPr/>
            </a:pPr>
            <a:r>
              <a:rPr lang="en-GB" dirty="0" smtClean="0"/>
              <a:t>Prevention </a:t>
            </a:r>
          </a:p>
          <a:p>
            <a:pPr marL="432000" lvl="1" indent="-180000" fontAlgn="auto">
              <a:lnSpc>
                <a:spcPct val="110000"/>
              </a:lnSpc>
              <a:spcBef>
                <a:spcPts val="0"/>
              </a:spcBef>
              <a:spcAft>
                <a:spcPts val="0"/>
              </a:spcAft>
              <a:defRPr/>
            </a:pPr>
            <a:r>
              <a:rPr lang="en-GB" dirty="0" smtClean="0"/>
              <a:t>We collect good practice examples</a:t>
            </a:r>
          </a:p>
          <a:p>
            <a:pPr marL="432000" lvl="1" indent="-180000" fontAlgn="auto">
              <a:lnSpc>
                <a:spcPct val="110000"/>
              </a:lnSpc>
              <a:spcBef>
                <a:spcPts val="0"/>
              </a:spcBef>
              <a:spcAft>
                <a:spcPts val="0"/>
              </a:spcAft>
              <a:defRPr/>
            </a:pPr>
            <a:r>
              <a:rPr lang="en-GB" dirty="0" smtClean="0"/>
              <a:t>We develop </a:t>
            </a:r>
            <a:r>
              <a:rPr lang="en-GB" dirty="0"/>
              <a:t>hands-on instruments for micro, small and medium-sized enterprises to help them assess their workplace risks, share knowledge and good practices on </a:t>
            </a:r>
            <a:r>
              <a:rPr lang="en-GB" dirty="0" smtClean="0"/>
              <a:t>OSH</a:t>
            </a:r>
          </a:p>
          <a:p>
            <a:pPr marL="612000" lvl="2" indent="-180000" fontAlgn="auto">
              <a:lnSpc>
                <a:spcPct val="110000"/>
              </a:lnSpc>
              <a:spcBef>
                <a:spcPts val="0"/>
              </a:spcBef>
              <a:spcAft>
                <a:spcPts val="0"/>
              </a:spcAft>
              <a:defRPr/>
            </a:pPr>
            <a:r>
              <a:rPr lang="en-GB" dirty="0" smtClean="0"/>
              <a:t> </a:t>
            </a:r>
            <a:r>
              <a:rPr lang="en-GB" dirty="0" err="1" smtClean="0"/>
              <a:t>OiRA</a:t>
            </a:r>
            <a:r>
              <a:rPr lang="en-GB" dirty="0" smtClean="0"/>
              <a:t> (Online interactive risk assessment)</a:t>
            </a:r>
            <a:endParaRPr lang="en-GB" dirty="0"/>
          </a:p>
          <a:p>
            <a:pPr marL="252000" indent="-252000" fontAlgn="auto">
              <a:lnSpc>
                <a:spcPct val="110000"/>
              </a:lnSpc>
              <a:spcAft>
                <a:spcPts val="0"/>
              </a:spcAft>
              <a:defRPr/>
            </a:pPr>
            <a:r>
              <a:rPr lang="en-GB" dirty="0" smtClean="0"/>
              <a:t>Partnership</a:t>
            </a:r>
            <a:endParaRPr lang="en-GB" dirty="0"/>
          </a:p>
          <a:p>
            <a:pPr marL="432000" lvl="1" indent="-180000" fontAlgn="auto">
              <a:lnSpc>
                <a:spcPct val="110000"/>
              </a:lnSpc>
              <a:spcBef>
                <a:spcPts val="0"/>
              </a:spcBef>
              <a:spcAft>
                <a:spcPts val="0"/>
              </a:spcAft>
              <a:defRPr/>
            </a:pPr>
            <a:r>
              <a:rPr lang="en-GB" dirty="0"/>
              <a:t>We </a:t>
            </a:r>
            <a:r>
              <a:rPr lang="en-GB" dirty="0" smtClean="0"/>
              <a:t>work with and network governments</a:t>
            </a:r>
            <a:r>
              <a:rPr lang="en-GB" dirty="0"/>
              <a:t>, employers’ and workers’ organisations, EU </a:t>
            </a:r>
            <a:r>
              <a:rPr lang="en-GB" dirty="0" smtClean="0"/>
              <a:t>bodies, networks, and private companies</a:t>
            </a:r>
          </a:p>
          <a:p>
            <a:pPr marL="612000" lvl="2" indent="-180000" fontAlgn="auto">
              <a:lnSpc>
                <a:spcPct val="110000"/>
              </a:lnSpc>
              <a:spcBef>
                <a:spcPts val="0"/>
              </a:spcBef>
              <a:spcAft>
                <a:spcPts val="0"/>
              </a:spcAft>
              <a:defRPr/>
            </a:pPr>
            <a:r>
              <a:rPr lang="en-GB" dirty="0" smtClean="0"/>
              <a:t>e.g. our EU network of national Focal Points </a:t>
            </a:r>
          </a:p>
          <a:p>
            <a:pPr marL="252000" indent="-252000" fontAlgn="auto">
              <a:lnSpc>
                <a:spcPct val="110000"/>
              </a:lnSpc>
              <a:spcAft>
                <a:spcPts val="0"/>
              </a:spcAft>
              <a:defRPr/>
            </a:pPr>
            <a:r>
              <a:rPr lang="en-GB" dirty="0" smtClean="0"/>
              <a:t>Campaigning</a:t>
            </a:r>
            <a:endParaRPr lang="en-GB" dirty="0"/>
          </a:p>
          <a:p>
            <a:pPr marL="432000" lvl="1" indent="-180000" fontAlgn="auto">
              <a:lnSpc>
                <a:spcPct val="110000"/>
              </a:lnSpc>
              <a:spcBef>
                <a:spcPts val="0"/>
              </a:spcBef>
              <a:spcAft>
                <a:spcPts val="0"/>
              </a:spcAft>
              <a:defRPr/>
            </a:pPr>
            <a:r>
              <a:rPr lang="en-GB" dirty="0" smtClean="0"/>
              <a:t>We organise major bi-annual EU “Healthy Workplace Campaigns”:</a:t>
            </a:r>
          </a:p>
          <a:p>
            <a:pPr marL="612000" lvl="2" indent="-180000" fontAlgn="auto">
              <a:lnSpc>
                <a:spcPct val="110000"/>
              </a:lnSpc>
              <a:spcBef>
                <a:spcPts val="0"/>
              </a:spcBef>
              <a:spcAft>
                <a:spcPts val="0"/>
              </a:spcAft>
              <a:defRPr/>
            </a:pPr>
            <a:r>
              <a:rPr lang="en-GB" dirty="0" smtClean="0"/>
              <a:t>2012-2013: Working together for risk prevention</a:t>
            </a:r>
          </a:p>
          <a:p>
            <a:pPr marL="612000" lvl="2" indent="-180000" fontAlgn="auto">
              <a:lnSpc>
                <a:spcPct val="110000"/>
              </a:lnSpc>
              <a:spcBef>
                <a:spcPts val="0"/>
              </a:spcBef>
              <a:spcAft>
                <a:spcPts val="0"/>
              </a:spcAft>
              <a:defRPr/>
            </a:pPr>
            <a:r>
              <a:rPr lang="en-GB" dirty="0" smtClean="0"/>
              <a:t>2014-2015: Healthy workplaces manage stress</a:t>
            </a:r>
            <a:endParaRPr lang="en-GB" dirty="0"/>
          </a:p>
          <a:p>
            <a:pPr marL="432000" lvl="1" indent="-180000" fontAlgn="auto">
              <a:lnSpc>
                <a:spcPct val="110000"/>
              </a:lnSpc>
              <a:spcBef>
                <a:spcPts val="0"/>
              </a:spcBef>
              <a:spcAft>
                <a:spcPts val="0"/>
              </a:spcAft>
              <a:defRPr/>
            </a:pPr>
            <a:endParaRPr lang="en-GB" dirty="0"/>
          </a:p>
          <a:p>
            <a:pPr marL="252000" indent="-252000" fontAlgn="auto">
              <a:lnSpc>
                <a:spcPct val="110000"/>
              </a:lnSpc>
              <a:spcAft>
                <a:spcPts val="0"/>
              </a:spcAft>
              <a:defRPr/>
            </a:pPr>
            <a:endParaRPr lang="en-GB" dirty="0"/>
          </a:p>
        </p:txBody>
      </p:sp>
    </p:spTree>
    <p:extLst>
      <p:ext uri="{BB962C8B-B14F-4D97-AF65-F5344CB8AC3E}">
        <p14:creationId xmlns:p14="http://schemas.microsoft.com/office/powerpoint/2010/main" val="378074199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79512" y="180000"/>
            <a:ext cx="8616172" cy="489600"/>
          </a:xfrm>
        </p:spPr>
        <p:txBody>
          <a:bodyPr/>
          <a:lstStyle/>
          <a:p>
            <a:r>
              <a:rPr lang="en-GB" sz="2200" dirty="0">
                <a:solidFill>
                  <a:srgbClr val="FF0000"/>
                </a:solidFill>
              </a:rPr>
              <a:t>https://osha.europa.eu/en/publications/factsheets/87</a:t>
            </a:r>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5359" t="22037" r="27215" b="6029"/>
          <a:stretch/>
        </p:blipFill>
        <p:spPr bwMode="auto">
          <a:xfrm>
            <a:off x="257786" y="836073"/>
            <a:ext cx="4311656" cy="5970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6447" t="20929" r="27891" b="3275"/>
          <a:stretch/>
        </p:blipFill>
        <p:spPr bwMode="auto">
          <a:xfrm>
            <a:off x="4788024" y="784628"/>
            <a:ext cx="4007660" cy="60733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674935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0" y="0"/>
            <a:ext cx="8991600" cy="701675"/>
          </a:xfrm>
        </p:spPr>
        <p:txBody>
          <a:bodyPr/>
          <a:lstStyle/>
          <a:p>
            <a:pPr eaLnBrk="1" hangingPunct="1"/>
            <a:r>
              <a:rPr lang="en-GB" sz="2000" dirty="0" smtClean="0"/>
              <a:t>Gender mainstreaming</a:t>
            </a:r>
            <a:br>
              <a:rPr lang="en-GB" sz="2000" dirty="0" smtClean="0"/>
            </a:br>
            <a:r>
              <a:rPr lang="en-GB" sz="2000" b="0" dirty="0" smtClean="0"/>
              <a:t>Developing risk assessment tools</a:t>
            </a:r>
          </a:p>
        </p:txBody>
      </p:sp>
      <p:sp>
        <p:nvSpPr>
          <p:cNvPr id="7171" name="Rectangle 3"/>
          <p:cNvSpPr>
            <a:spLocks noGrp="1" noChangeArrowheads="1"/>
          </p:cNvSpPr>
          <p:nvPr>
            <p:ph type="body" idx="1"/>
          </p:nvPr>
        </p:nvSpPr>
        <p:spPr>
          <a:xfrm>
            <a:off x="4419600" y="1219200"/>
            <a:ext cx="4572000" cy="5638800"/>
          </a:xfrm>
        </p:spPr>
        <p:txBody>
          <a:bodyPr/>
          <a:lstStyle/>
          <a:p>
            <a:pPr eaLnBrk="1" hangingPunct="1">
              <a:lnSpc>
                <a:spcPct val="0"/>
              </a:lnSpc>
              <a:spcBef>
                <a:spcPct val="40000"/>
              </a:spcBef>
              <a:buClr>
                <a:schemeClr val="accent1"/>
              </a:buClr>
            </a:pPr>
            <a:endParaRPr lang="en-GB" sz="1600" smtClean="0"/>
          </a:p>
          <a:p>
            <a:pPr eaLnBrk="1" hangingPunct="1">
              <a:lnSpc>
                <a:spcPct val="80000"/>
              </a:lnSpc>
            </a:pPr>
            <a:endParaRPr lang="en-GB" sz="2000" b="0" smtClean="0"/>
          </a:p>
          <a:p>
            <a:pPr eaLnBrk="1" hangingPunct="1">
              <a:lnSpc>
                <a:spcPct val="80000"/>
              </a:lnSpc>
            </a:pPr>
            <a:r>
              <a:rPr lang="en-GB" sz="1600" b="0" smtClean="0"/>
              <a:t>Mainstreaming, gender-sensitivity means: ensuring both women and men are included in all h&amp;s activities and doing a ‘gender-check’</a:t>
            </a:r>
          </a:p>
          <a:p>
            <a:pPr eaLnBrk="1" hangingPunct="1">
              <a:lnSpc>
                <a:spcPct val="80000"/>
              </a:lnSpc>
            </a:pPr>
            <a:endParaRPr lang="en-GB" sz="1600" b="0" smtClean="0"/>
          </a:p>
          <a:p>
            <a:pPr eaLnBrk="1" hangingPunct="1">
              <a:lnSpc>
                <a:spcPct val="80000"/>
              </a:lnSpc>
            </a:pPr>
            <a:r>
              <a:rPr lang="en-GB" sz="1600" b="0" smtClean="0"/>
              <a:t>EU-OSHA factsheet 43 provides a basic approach:</a:t>
            </a:r>
          </a:p>
          <a:p>
            <a:pPr lvl="1" eaLnBrk="1" hangingPunct="1">
              <a:lnSpc>
                <a:spcPct val="80000"/>
              </a:lnSpc>
            </a:pPr>
            <a:r>
              <a:rPr lang="en-GB" sz="1600" b="0" smtClean="0"/>
              <a:t>Avoid assumptions of who is at risk</a:t>
            </a:r>
          </a:p>
          <a:p>
            <a:pPr lvl="1" eaLnBrk="1" hangingPunct="1">
              <a:lnSpc>
                <a:spcPct val="80000"/>
              </a:lnSpc>
            </a:pPr>
            <a:r>
              <a:rPr lang="en-GB" sz="1600" b="0" smtClean="0"/>
              <a:t>Include women’s jobs and consult them</a:t>
            </a:r>
          </a:p>
          <a:p>
            <a:pPr lvl="1" eaLnBrk="1" hangingPunct="1">
              <a:lnSpc>
                <a:spcPct val="80000"/>
              </a:lnSpc>
            </a:pPr>
            <a:r>
              <a:rPr lang="en-GB" sz="1600" b="0" smtClean="0"/>
              <a:t>Look at real work situations</a:t>
            </a:r>
          </a:p>
          <a:p>
            <a:pPr lvl="1" eaLnBrk="1" hangingPunct="1">
              <a:lnSpc>
                <a:spcPct val="80000"/>
              </a:lnSpc>
            </a:pPr>
            <a:r>
              <a:rPr lang="en-GB" sz="1600" b="0" smtClean="0"/>
              <a:t>Match jobs, equipment to real people</a:t>
            </a:r>
          </a:p>
          <a:p>
            <a:pPr lvl="1" eaLnBrk="1" hangingPunct="1">
              <a:lnSpc>
                <a:spcPct val="80000"/>
              </a:lnSpc>
            </a:pPr>
            <a:r>
              <a:rPr lang="en-GB" sz="1600" b="0" smtClean="0"/>
              <a:t>Include work-life balance</a:t>
            </a:r>
          </a:p>
          <a:p>
            <a:pPr lvl="1" eaLnBrk="1" hangingPunct="1">
              <a:lnSpc>
                <a:spcPct val="80000"/>
              </a:lnSpc>
            </a:pPr>
            <a:r>
              <a:rPr lang="en-GB" sz="1600" b="0" smtClean="0"/>
              <a:t>Incorporate into a holistic approach</a:t>
            </a:r>
          </a:p>
          <a:p>
            <a:pPr eaLnBrk="1" hangingPunct="1">
              <a:lnSpc>
                <a:spcPct val="80000"/>
              </a:lnSpc>
            </a:pPr>
            <a:endParaRPr lang="en-GB" sz="1600" b="0" smtClean="0"/>
          </a:p>
          <a:p>
            <a:pPr eaLnBrk="1" hangingPunct="1">
              <a:lnSpc>
                <a:spcPct val="80000"/>
              </a:lnSpc>
            </a:pPr>
            <a:r>
              <a:rPr lang="en-GB" sz="1600" b="0" smtClean="0"/>
              <a:t>Examples of practical tools and their application needsharing</a:t>
            </a:r>
          </a:p>
        </p:txBody>
      </p:sp>
      <p:pic>
        <p:nvPicPr>
          <p:cNvPr id="7172" name="Picture 4"/>
          <p:cNvPicPr>
            <a:picLocks noChangeAspect="1" noChangeArrowheads="1"/>
          </p:cNvPicPr>
          <p:nvPr/>
        </p:nvPicPr>
        <p:blipFill>
          <a:blip r:embed="rId3">
            <a:extLst>
              <a:ext uri="{28A0092B-C50C-407E-A947-70E740481C1C}">
                <a14:useLocalDpi xmlns:a14="http://schemas.microsoft.com/office/drawing/2010/main" val="0"/>
              </a:ext>
            </a:extLst>
          </a:blip>
          <a:srcRect l="33984" t="16734" r="26221" b="6854"/>
          <a:stretch>
            <a:fillRect/>
          </a:stretch>
        </p:blipFill>
        <p:spPr bwMode="auto">
          <a:xfrm>
            <a:off x="0" y="914400"/>
            <a:ext cx="4259263" cy="594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173" name="Text Box 5"/>
          <p:cNvSpPr txBox="1">
            <a:spLocks noChangeArrowheads="1"/>
          </p:cNvSpPr>
          <p:nvPr/>
        </p:nvSpPr>
        <p:spPr bwMode="auto">
          <a:xfrm>
            <a:off x="4427538" y="6237288"/>
            <a:ext cx="4716462" cy="314325"/>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de-AT" sz="1400">
                <a:solidFill>
                  <a:srgbClr val="FF3300"/>
                </a:solidFill>
              </a:rPr>
              <a:t>http://osha.europa.eu/en/publications/factsheets/43/view</a:t>
            </a:r>
          </a:p>
        </p:txBody>
      </p:sp>
    </p:spTree>
    <p:extLst>
      <p:ext uri="{BB962C8B-B14F-4D97-AF65-F5344CB8AC3E}">
        <p14:creationId xmlns:p14="http://schemas.microsoft.com/office/powerpoint/2010/main" val="932992355"/>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0" y="188913"/>
            <a:ext cx="8856663" cy="762000"/>
          </a:xfrm>
        </p:spPr>
        <p:txBody>
          <a:bodyPr/>
          <a:lstStyle/>
          <a:p>
            <a:r>
              <a:rPr lang="de-AT"/>
              <a:t>Recommendations from </a:t>
            </a:r>
            <a:br>
              <a:rPr lang="de-AT"/>
            </a:br>
            <a:r>
              <a:rPr lang="de-AT"/>
              <a:t>new EU-OSHA research</a:t>
            </a:r>
          </a:p>
        </p:txBody>
      </p:sp>
      <p:sp>
        <p:nvSpPr>
          <p:cNvPr id="34819" name="Rectangle 3"/>
          <p:cNvSpPr>
            <a:spLocks noGrp="1" noChangeArrowheads="1"/>
          </p:cNvSpPr>
          <p:nvPr>
            <p:ph type="body" idx="1"/>
          </p:nvPr>
        </p:nvSpPr>
        <p:spPr>
          <a:xfrm>
            <a:off x="395288" y="1700213"/>
            <a:ext cx="8497887" cy="4608512"/>
          </a:xfrm>
        </p:spPr>
        <p:txBody>
          <a:bodyPr/>
          <a:lstStyle/>
          <a:p>
            <a:pPr>
              <a:spcBef>
                <a:spcPct val="0"/>
              </a:spcBef>
            </a:pPr>
            <a:r>
              <a:rPr lang="en-GB" sz="1600" b="0" dirty="0">
                <a:solidFill>
                  <a:srgbClr val="00529F"/>
                </a:solidFill>
                <a:ea typeface="Arial Unicode MS" pitchFamily="34" charset="-128"/>
                <a:cs typeface="Arial Unicode MS" pitchFamily="34" charset="-128"/>
              </a:rPr>
              <a:t>Trends in the world of work </a:t>
            </a:r>
            <a:r>
              <a:rPr lang="en-GB" sz="1600" b="0" dirty="0">
                <a:ea typeface="Arial Unicode MS" pitchFamily="34" charset="-128"/>
                <a:cs typeface="Arial Unicode MS" pitchFamily="34" charset="-128"/>
              </a:rPr>
              <a:t>(</a:t>
            </a:r>
            <a:r>
              <a:rPr lang="en-GB" sz="1600" b="0" dirty="0"/>
              <a:t>move from industry to services, increasing mobility, use of new technologies, intensification and increasing </a:t>
            </a:r>
            <a:r>
              <a:rPr lang="en-GB" sz="1600" b="0" dirty="0" err="1"/>
              <a:t>precarisation</a:t>
            </a:r>
            <a:r>
              <a:rPr lang="en-GB" sz="1600" b="0" dirty="0"/>
              <a:t> of  work) </a:t>
            </a:r>
            <a:r>
              <a:rPr lang="en-GB" sz="1600" b="0" dirty="0">
                <a:solidFill>
                  <a:srgbClr val="00529F"/>
                </a:solidFill>
                <a:ea typeface="Arial Unicode MS" pitchFamily="34" charset="-128"/>
                <a:cs typeface="Arial Unicode MS" pitchFamily="34" charset="-128"/>
              </a:rPr>
              <a:t>to be assessed for their specific effect on women and their OSH</a:t>
            </a:r>
            <a:r>
              <a:rPr lang="en-GB" sz="1600" b="0" dirty="0"/>
              <a:t>. </a:t>
            </a:r>
            <a:r>
              <a:rPr lang="en-GB" sz="1600" b="0" dirty="0">
                <a:solidFill>
                  <a:srgbClr val="00529F"/>
                </a:solidFill>
                <a:ea typeface="Arial Unicode MS" pitchFamily="34" charset="-128"/>
                <a:cs typeface="Arial Unicode MS" pitchFamily="34" charset="-128"/>
              </a:rPr>
              <a:t>Adapt research, prevention and monitoring tools.</a:t>
            </a:r>
          </a:p>
          <a:p>
            <a:pPr>
              <a:spcBef>
                <a:spcPct val="0"/>
              </a:spcBef>
            </a:pPr>
            <a:r>
              <a:rPr lang="en-GB" sz="1600" b="0" dirty="0">
                <a:solidFill>
                  <a:srgbClr val="00529F"/>
                </a:solidFill>
                <a:ea typeface="Arial Unicode MS" pitchFamily="34" charset="-128"/>
                <a:cs typeface="Arial Unicode MS" pitchFamily="34" charset="-128"/>
              </a:rPr>
              <a:t>Develop policies for non-standard working conditions</a:t>
            </a:r>
            <a:r>
              <a:rPr lang="en-GB" sz="1600" b="0" dirty="0"/>
              <a:t>, for example if an inspector or a safety professional needs to inspect workplaces of weekend, night or part-time workers</a:t>
            </a:r>
            <a:endParaRPr lang="de-AT" sz="1600" b="0" dirty="0"/>
          </a:p>
          <a:p>
            <a:pPr>
              <a:spcBef>
                <a:spcPct val="0"/>
              </a:spcBef>
            </a:pPr>
            <a:r>
              <a:rPr lang="en-GB" sz="1600" b="0" dirty="0">
                <a:solidFill>
                  <a:srgbClr val="00529F"/>
                </a:solidFill>
                <a:ea typeface="Arial Unicode MS" pitchFamily="34" charset="-128"/>
                <a:cs typeface="Arial Unicode MS" pitchFamily="34" charset="-128"/>
              </a:rPr>
              <a:t>Holistic approach needed</a:t>
            </a:r>
            <a:r>
              <a:rPr lang="en-GB" sz="1600" b="0" dirty="0"/>
              <a:t>, taking into account possibilities to take influence on the conditions, autonomy at work and double load family/work </a:t>
            </a:r>
          </a:p>
          <a:p>
            <a:pPr>
              <a:spcBef>
                <a:spcPct val="0"/>
              </a:spcBef>
            </a:pPr>
            <a:r>
              <a:rPr lang="en-GB" sz="1600" b="0" dirty="0"/>
              <a:t>E</a:t>
            </a:r>
            <a:r>
              <a:rPr lang="en-GB" sz="1600" b="0" dirty="0">
                <a:ea typeface="Arial Unicode MS" pitchFamily="34" charset="-128"/>
                <a:cs typeface="Arial Unicode MS" pitchFamily="34" charset="-128"/>
              </a:rPr>
              <a:t>nsure </a:t>
            </a:r>
            <a:r>
              <a:rPr lang="en-GB" sz="1600" b="0" dirty="0">
                <a:solidFill>
                  <a:srgbClr val="00529F"/>
                </a:solidFill>
                <a:ea typeface="Arial Unicode MS" pitchFamily="34" charset="-128"/>
                <a:cs typeface="Arial Unicode MS" pitchFamily="34" charset="-128"/>
              </a:rPr>
              <a:t>access to preventive services</a:t>
            </a:r>
            <a:r>
              <a:rPr lang="en-GB" sz="1600" b="0" dirty="0">
                <a:ea typeface="Arial Unicode MS" pitchFamily="34" charset="-128"/>
                <a:cs typeface="Arial Unicode MS" pitchFamily="34" charset="-128"/>
              </a:rPr>
              <a:t>. Adapt occupational health provision.</a:t>
            </a:r>
          </a:p>
          <a:p>
            <a:pPr>
              <a:spcBef>
                <a:spcPct val="0"/>
              </a:spcBef>
            </a:pPr>
            <a:r>
              <a:rPr lang="en-GB" sz="1600" b="0" dirty="0">
                <a:ea typeface="Arial Unicode MS" pitchFamily="34" charset="-128"/>
                <a:cs typeface="Arial Unicode MS" pitchFamily="34" charset="-128"/>
              </a:rPr>
              <a:t>Ensure </a:t>
            </a:r>
            <a:r>
              <a:rPr lang="en-GB" sz="1600" b="0" dirty="0">
                <a:solidFill>
                  <a:srgbClr val="00529F"/>
                </a:solidFill>
                <a:ea typeface="Arial Unicode MS" pitchFamily="34" charset="-128"/>
                <a:cs typeface="Arial Unicode MS" pitchFamily="34" charset="-128"/>
              </a:rPr>
              <a:t>women´s access to consultation and worker representation</a:t>
            </a:r>
            <a:r>
              <a:rPr lang="en-GB" sz="1600" b="0" dirty="0">
                <a:ea typeface="Arial Unicode MS" pitchFamily="34" charset="-128"/>
                <a:cs typeface="Arial Unicode MS" pitchFamily="34" charset="-128"/>
              </a:rPr>
              <a:t> </a:t>
            </a:r>
          </a:p>
          <a:p>
            <a:pPr>
              <a:spcBef>
                <a:spcPct val="0"/>
              </a:spcBef>
            </a:pPr>
            <a:r>
              <a:rPr lang="en-GB" sz="1600" b="0" dirty="0">
                <a:ea typeface="Arial Unicode MS" pitchFamily="34" charset="-128"/>
                <a:cs typeface="Arial Unicode MS" pitchFamily="34" charset="-128"/>
              </a:rPr>
              <a:t>Organisations should explore ways to </a:t>
            </a:r>
            <a:r>
              <a:rPr lang="en-GB" sz="1600" b="0" dirty="0">
                <a:solidFill>
                  <a:srgbClr val="00529F"/>
                </a:solidFill>
                <a:ea typeface="Arial Unicode MS" pitchFamily="34" charset="-128"/>
                <a:cs typeface="Arial Unicode MS" pitchFamily="34" charset="-128"/>
              </a:rPr>
              <a:t>give female workers more control over their work processes. </a:t>
            </a:r>
          </a:p>
          <a:p>
            <a:pPr>
              <a:spcBef>
                <a:spcPct val="0"/>
              </a:spcBef>
            </a:pPr>
            <a:r>
              <a:rPr lang="de-AT" sz="1600" b="0" dirty="0" err="1">
                <a:solidFill>
                  <a:srgbClr val="00529F"/>
                </a:solidFill>
                <a:ea typeface="Arial Unicode MS" pitchFamily="34" charset="-128"/>
                <a:cs typeface="Arial Unicode MS" pitchFamily="34" charset="-128"/>
              </a:rPr>
              <a:t>Accidents</a:t>
            </a:r>
            <a:r>
              <a:rPr lang="de-AT" sz="1600" b="0" dirty="0">
                <a:solidFill>
                  <a:srgbClr val="00529F"/>
                </a:solidFill>
                <a:ea typeface="Arial Unicode MS" pitchFamily="34" charset="-128"/>
                <a:cs typeface="Arial Unicode MS" pitchFamily="34" charset="-128"/>
              </a:rPr>
              <a:t> </a:t>
            </a:r>
            <a:r>
              <a:rPr lang="de-AT" sz="1600" b="0" dirty="0" err="1">
                <a:solidFill>
                  <a:srgbClr val="00529F"/>
                </a:solidFill>
                <a:ea typeface="Arial Unicode MS" pitchFamily="34" charset="-128"/>
                <a:cs typeface="Arial Unicode MS" pitchFamily="34" charset="-128"/>
              </a:rPr>
              <a:t>and</a:t>
            </a:r>
            <a:r>
              <a:rPr lang="de-AT" sz="1600" b="0" dirty="0">
                <a:solidFill>
                  <a:srgbClr val="00529F"/>
                </a:solidFill>
                <a:ea typeface="Arial Unicode MS" pitchFamily="34" charset="-128"/>
                <a:cs typeface="Arial Unicode MS" pitchFamily="34" charset="-128"/>
              </a:rPr>
              <a:t> </a:t>
            </a:r>
            <a:r>
              <a:rPr lang="de-AT" sz="1600" b="0" dirty="0" err="1">
                <a:solidFill>
                  <a:srgbClr val="00529F"/>
                </a:solidFill>
                <a:ea typeface="Arial Unicode MS" pitchFamily="34" charset="-128"/>
                <a:cs typeface="Arial Unicode MS" pitchFamily="34" charset="-128"/>
              </a:rPr>
              <a:t>work-related</a:t>
            </a:r>
            <a:r>
              <a:rPr lang="de-AT" sz="1600" b="0" dirty="0">
                <a:solidFill>
                  <a:srgbClr val="00529F"/>
                </a:solidFill>
                <a:ea typeface="Arial Unicode MS" pitchFamily="34" charset="-128"/>
                <a:cs typeface="Arial Unicode MS" pitchFamily="34" charset="-128"/>
              </a:rPr>
              <a:t> </a:t>
            </a:r>
            <a:r>
              <a:rPr lang="de-AT" sz="1600" b="0" dirty="0" err="1">
                <a:solidFill>
                  <a:srgbClr val="00529F"/>
                </a:solidFill>
                <a:ea typeface="Arial Unicode MS" pitchFamily="34" charset="-128"/>
                <a:cs typeface="Arial Unicode MS" pitchFamily="34" charset="-128"/>
              </a:rPr>
              <a:t>health</a:t>
            </a:r>
            <a:r>
              <a:rPr lang="de-AT" sz="1600" b="0" dirty="0">
                <a:solidFill>
                  <a:srgbClr val="00529F"/>
                </a:solidFill>
                <a:ea typeface="Arial Unicode MS" pitchFamily="34" charset="-128"/>
                <a:cs typeface="Arial Unicode MS" pitchFamily="34" charset="-128"/>
              </a:rPr>
              <a:t> </a:t>
            </a:r>
            <a:r>
              <a:rPr lang="de-AT" sz="1600" b="0" dirty="0" err="1">
                <a:solidFill>
                  <a:srgbClr val="00529F"/>
                </a:solidFill>
                <a:ea typeface="Arial Unicode MS" pitchFamily="34" charset="-128"/>
                <a:cs typeface="Arial Unicode MS" pitchFamily="34" charset="-128"/>
              </a:rPr>
              <a:t>problems</a:t>
            </a:r>
            <a:r>
              <a:rPr lang="de-AT" sz="1600" b="0" dirty="0">
                <a:solidFill>
                  <a:srgbClr val="00529F"/>
                </a:solidFill>
                <a:ea typeface="Arial Unicode MS" pitchFamily="34" charset="-128"/>
                <a:cs typeface="Arial Unicode MS" pitchFamily="34" charset="-128"/>
              </a:rPr>
              <a:t>: </a:t>
            </a:r>
            <a:r>
              <a:rPr lang="de-AT" sz="1600" b="0" dirty="0" err="1">
                <a:solidFill>
                  <a:srgbClr val="00529F"/>
                </a:solidFill>
                <a:ea typeface="Arial Unicode MS" pitchFamily="34" charset="-128"/>
                <a:cs typeface="Arial Unicode MS" pitchFamily="34" charset="-128"/>
              </a:rPr>
              <a:t>more</a:t>
            </a:r>
            <a:r>
              <a:rPr lang="de-AT" sz="1600" b="0" dirty="0">
                <a:solidFill>
                  <a:srgbClr val="00529F"/>
                </a:solidFill>
                <a:ea typeface="Arial Unicode MS" pitchFamily="34" charset="-128"/>
                <a:cs typeface="Arial Unicode MS" pitchFamily="34" charset="-128"/>
              </a:rPr>
              <a:t> </a:t>
            </a:r>
            <a:r>
              <a:rPr lang="de-AT" sz="1600" b="0" dirty="0" err="1">
                <a:solidFill>
                  <a:srgbClr val="00529F"/>
                </a:solidFill>
                <a:ea typeface="Arial Unicode MS" pitchFamily="34" charset="-128"/>
                <a:cs typeface="Arial Unicode MS" pitchFamily="34" charset="-128"/>
              </a:rPr>
              <a:t>focus</a:t>
            </a:r>
            <a:r>
              <a:rPr lang="de-AT" sz="1600" b="0" dirty="0">
                <a:solidFill>
                  <a:srgbClr val="00529F"/>
                </a:solidFill>
                <a:ea typeface="Arial Unicode MS" pitchFamily="34" charset="-128"/>
                <a:cs typeface="Arial Unicode MS" pitchFamily="34" charset="-128"/>
              </a:rPr>
              <a:t> on </a:t>
            </a:r>
            <a:r>
              <a:rPr lang="de-AT" sz="1600" b="0" dirty="0" err="1">
                <a:solidFill>
                  <a:srgbClr val="00529F"/>
                </a:solidFill>
                <a:ea typeface="Arial Unicode MS" pitchFamily="34" charset="-128"/>
                <a:cs typeface="Arial Unicode MS" pitchFamily="34" charset="-128"/>
              </a:rPr>
              <a:t>female</a:t>
            </a:r>
            <a:r>
              <a:rPr lang="de-AT" sz="1600" b="0" dirty="0">
                <a:solidFill>
                  <a:srgbClr val="00529F"/>
                </a:solidFill>
                <a:ea typeface="Arial Unicode MS" pitchFamily="34" charset="-128"/>
                <a:cs typeface="Arial Unicode MS" pitchFamily="34" charset="-128"/>
              </a:rPr>
              <a:t> </a:t>
            </a:r>
            <a:r>
              <a:rPr lang="de-AT" sz="1600" b="0" dirty="0" err="1">
                <a:solidFill>
                  <a:srgbClr val="00529F"/>
                </a:solidFill>
                <a:ea typeface="Arial Unicode MS" pitchFamily="34" charset="-128"/>
                <a:cs typeface="Arial Unicode MS" pitchFamily="34" charset="-128"/>
              </a:rPr>
              <a:t>jobs</a:t>
            </a:r>
            <a:r>
              <a:rPr lang="de-AT" sz="1600" b="0" dirty="0"/>
              <a:t> (</a:t>
            </a:r>
            <a:r>
              <a:rPr lang="de-AT" sz="1600" b="0" dirty="0" err="1"/>
              <a:t>agriculture</a:t>
            </a:r>
            <a:r>
              <a:rPr lang="de-AT" sz="1600" b="0" dirty="0"/>
              <a:t>, </a:t>
            </a:r>
            <a:r>
              <a:rPr lang="de-AT" sz="1600" b="0" dirty="0" err="1"/>
              <a:t>health</a:t>
            </a:r>
            <a:r>
              <a:rPr lang="de-AT" sz="1600" b="0" dirty="0"/>
              <a:t> </a:t>
            </a:r>
            <a:r>
              <a:rPr lang="de-AT" sz="1600" b="0" dirty="0" err="1"/>
              <a:t>care</a:t>
            </a:r>
            <a:r>
              <a:rPr lang="de-AT" sz="1600" b="0" dirty="0"/>
              <a:t>, </a:t>
            </a:r>
            <a:r>
              <a:rPr lang="de-AT" sz="1600" b="0" dirty="0" err="1"/>
              <a:t>education</a:t>
            </a:r>
            <a:r>
              <a:rPr lang="de-AT" sz="1600" b="0" dirty="0"/>
              <a:t>, </a:t>
            </a:r>
            <a:r>
              <a:rPr lang="de-AT" sz="1600" b="0" dirty="0" err="1"/>
              <a:t>public</a:t>
            </a:r>
            <a:r>
              <a:rPr lang="de-AT" sz="1600" b="0" dirty="0"/>
              <a:t> </a:t>
            </a:r>
            <a:r>
              <a:rPr lang="de-AT" sz="1600" b="0" dirty="0" err="1"/>
              <a:t>service</a:t>
            </a:r>
            <a:r>
              <a:rPr lang="de-AT" sz="1600" b="0" dirty="0"/>
              <a:t>, personal </a:t>
            </a:r>
            <a:r>
              <a:rPr lang="de-AT" sz="1600" b="0" dirty="0" err="1"/>
              <a:t>sevices</a:t>
            </a:r>
            <a:r>
              <a:rPr lang="de-AT" sz="1600" b="0" dirty="0"/>
              <a:t>)</a:t>
            </a:r>
          </a:p>
          <a:p>
            <a:pPr>
              <a:spcBef>
                <a:spcPct val="0"/>
              </a:spcBef>
            </a:pPr>
            <a:r>
              <a:rPr lang="en-GB" sz="1600" b="0" dirty="0">
                <a:solidFill>
                  <a:srgbClr val="00529F"/>
                </a:solidFill>
                <a:ea typeface="Arial Unicode MS" pitchFamily="34" charset="-128"/>
                <a:cs typeface="Arial Unicode MS" pitchFamily="34" charset="-128"/>
              </a:rPr>
              <a:t>Assess multiple exposures and combined risks</a:t>
            </a:r>
            <a:r>
              <a:rPr lang="en-GB" sz="1600" b="0" dirty="0">
                <a:solidFill>
                  <a:schemeClr val="accent2"/>
                </a:solidFill>
              </a:rPr>
              <a:t> </a:t>
            </a:r>
            <a:r>
              <a:rPr lang="en-GB" sz="1600" b="0" dirty="0"/>
              <a:t>for female jobs, e.g. multiple chemical exposures for cleaners, or ergonomic exposures. </a:t>
            </a:r>
          </a:p>
        </p:txBody>
      </p:sp>
      <p:pic>
        <p:nvPicPr>
          <p:cNvPr id="34821" name="Picture 5" descr="BU001417_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850" y="260350"/>
            <a:ext cx="1835150" cy="1212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822" name="Picture 6" descr="FD003104_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84888" y="188913"/>
            <a:ext cx="1163637" cy="1439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823" name="Picture 7" descr="Müllsort_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84663" y="260350"/>
            <a:ext cx="1719262" cy="1303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824" name="Text Box 8"/>
          <p:cNvSpPr txBox="1">
            <a:spLocks noChangeArrowheads="1"/>
          </p:cNvSpPr>
          <p:nvPr/>
        </p:nvSpPr>
        <p:spPr bwMode="auto">
          <a:xfrm>
            <a:off x="684212" y="5877272"/>
            <a:ext cx="8459787" cy="276999"/>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de-AT" sz="1200" b="1" dirty="0">
                <a:solidFill>
                  <a:srgbClr val="FF3300"/>
                </a:solidFill>
                <a:latin typeface="Arial Narrow" pitchFamily="34" charset="0"/>
              </a:rPr>
              <a:t>Summary </a:t>
            </a:r>
            <a:r>
              <a:rPr lang="de-AT" sz="1200" b="1" dirty="0" err="1">
                <a:solidFill>
                  <a:srgbClr val="FF3300"/>
                </a:solidFill>
                <a:latin typeface="Arial Narrow" pitchFamily="34" charset="0"/>
              </a:rPr>
              <a:t>available</a:t>
            </a:r>
            <a:r>
              <a:rPr lang="de-AT" sz="1200" b="1" dirty="0">
                <a:solidFill>
                  <a:srgbClr val="FF3300"/>
                </a:solidFill>
                <a:latin typeface="Arial Narrow" pitchFamily="34" charset="0"/>
              </a:rPr>
              <a:t> </a:t>
            </a:r>
            <a:r>
              <a:rPr lang="de-AT" sz="1200" b="1" dirty="0" err="1">
                <a:solidFill>
                  <a:srgbClr val="FF3300"/>
                </a:solidFill>
                <a:latin typeface="Arial Narrow" pitchFamily="34" charset="0"/>
              </a:rPr>
              <a:t>at</a:t>
            </a:r>
            <a:r>
              <a:rPr lang="de-AT" sz="1200" b="1" dirty="0">
                <a:solidFill>
                  <a:srgbClr val="FF3300"/>
                </a:solidFill>
                <a:latin typeface="Arial Narrow" pitchFamily="34" charset="0"/>
              </a:rPr>
              <a:t> </a:t>
            </a:r>
            <a:r>
              <a:rPr lang="de-AT" sz="1200" b="1" dirty="0">
                <a:solidFill>
                  <a:srgbClr val="FF3300"/>
                </a:solidFill>
                <a:latin typeface="Arial Narrow" pitchFamily="34" charset="0"/>
                <a:hlinkClick r:id="rId6"/>
              </a:rPr>
              <a:t>https://</a:t>
            </a:r>
            <a:r>
              <a:rPr lang="de-AT" sz="1200" b="1" dirty="0" smtClean="0">
                <a:solidFill>
                  <a:srgbClr val="FF3300"/>
                </a:solidFill>
                <a:latin typeface="Arial Narrow" pitchFamily="34" charset="0"/>
                <a:hlinkClick r:id="rId6"/>
              </a:rPr>
              <a:t>osha.europa.eu/en/publications/reports/summary-new-risks-trends-osh-women/view</a:t>
            </a:r>
            <a:endParaRPr lang="de-AT" sz="1200" b="1" dirty="0">
              <a:solidFill>
                <a:srgbClr val="FF3300"/>
              </a:solidFill>
              <a:latin typeface="Arial Narrow" pitchFamily="34" charset="0"/>
            </a:endParaRPr>
          </a:p>
        </p:txBody>
      </p:sp>
    </p:spTree>
    <p:extLst>
      <p:ext uri="{BB962C8B-B14F-4D97-AF65-F5344CB8AC3E}">
        <p14:creationId xmlns:p14="http://schemas.microsoft.com/office/powerpoint/2010/main" val="3676176260"/>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0" y="188913"/>
            <a:ext cx="8856663" cy="427037"/>
          </a:xfrm>
        </p:spPr>
        <p:txBody>
          <a:bodyPr/>
          <a:lstStyle/>
          <a:p>
            <a:r>
              <a:rPr lang="de-AT"/>
              <a:t>Recommendations from new EU-OSHA research</a:t>
            </a:r>
          </a:p>
        </p:txBody>
      </p:sp>
      <p:sp>
        <p:nvSpPr>
          <p:cNvPr id="35843" name="Rectangle 3"/>
          <p:cNvSpPr>
            <a:spLocks noGrp="1" noChangeArrowheads="1"/>
          </p:cNvSpPr>
          <p:nvPr>
            <p:ph type="body" idx="1"/>
          </p:nvPr>
        </p:nvSpPr>
        <p:spPr>
          <a:xfrm>
            <a:off x="395288" y="1700213"/>
            <a:ext cx="8497887" cy="4824412"/>
          </a:xfrm>
        </p:spPr>
        <p:txBody>
          <a:bodyPr/>
          <a:lstStyle/>
          <a:p>
            <a:pPr>
              <a:spcBef>
                <a:spcPct val="0"/>
              </a:spcBef>
            </a:pPr>
            <a:endParaRPr lang="en-GB" sz="1600" b="0" dirty="0">
              <a:solidFill>
                <a:srgbClr val="00529F"/>
              </a:solidFill>
              <a:ea typeface="Arial Unicode MS" pitchFamily="34" charset="-128"/>
              <a:cs typeface="Arial Unicode MS" pitchFamily="34" charset="-128"/>
            </a:endParaRPr>
          </a:p>
          <a:p>
            <a:pPr>
              <a:spcBef>
                <a:spcPct val="0"/>
              </a:spcBef>
            </a:pPr>
            <a:r>
              <a:rPr lang="en-GB" sz="1600" b="0" dirty="0">
                <a:solidFill>
                  <a:srgbClr val="00529F"/>
                </a:solidFill>
                <a:ea typeface="Arial Unicode MS" pitchFamily="34" charset="-128"/>
                <a:cs typeface="Arial Unicode MS" pitchFamily="34" charset="-128"/>
              </a:rPr>
              <a:t>Explore differences between Member states policies. </a:t>
            </a:r>
            <a:r>
              <a:rPr lang="en-GB" sz="1600" b="0" dirty="0">
                <a:ea typeface="Arial Unicode MS" pitchFamily="34" charset="-128"/>
                <a:cs typeface="Arial Unicode MS" pitchFamily="34" charset="-128"/>
              </a:rPr>
              <a:t>I</a:t>
            </a:r>
            <a:r>
              <a:rPr lang="en-GB" sz="1600" b="0" dirty="0"/>
              <a:t>dentify the success factors for an effective integration of women in the labour market, taking account of their OSH situation.</a:t>
            </a:r>
          </a:p>
          <a:p>
            <a:pPr>
              <a:spcBef>
                <a:spcPct val="0"/>
              </a:spcBef>
            </a:pPr>
            <a:r>
              <a:rPr lang="en-GB" sz="1600" b="0" dirty="0">
                <a:solidFill>
                  <a:srgbClr val="00529F"/>
                </a:solidFill>
                <a:ea typeface="Arial Unicode MS" pitchFamily="34" charset="-128"/>
                <a:cs typeface="Arial Unicode MS" pitchFamily="34" charset="-128"/>
              </a:rPr>
              <a:t>Build on the good practice examples</a:t>
            </a:r>
            <a:r>
              <a:rPr lang="en-GB" sz="1600" b="0" dirty="0"/>
              <a:t> from the Member states</a:t>
            </a:r>
          </a:p>
          <a:p>
            <a:pPr>
              <a:spcBef>
                <a:spcPct val="0"/>
              </a:spcBef>
            </a:pPr>
            <a:r>
              <a:rPr lang="en-GB" sz="1600" b="0" dirty="0">
                <a:solidFill>
                  <a:srgbClr val="00529F"/>
                </a:solidFill>
                <a:ea typeface="Arial Unicode MS" pitchFamily="34" charset="-128"/>
                <a:cs typeface="Arial Unicode MS" pitchFamily="34" charset="-128"/>
              </a:rPr>
              <a:t>Build on results of research for women</a:t>
            </a:r>
            <a:r>
              <a:rPr lang="en-GB" sz="1600" b="0" dirty="0"/>
              <a:t> (e.g. working conditions as cause of cancer), and </a:t>
            </a:r>
            <a:r>
              <a:rPr lang="en-GB" sz="1600" b="0" dirty="0">
                <a:solidFill>
                  <a:srgbClr val="00529F"/>
                </a:solidFill>
                <a:ea typeface="Arial Unicode MS" pitchFamily="34" charset="-128"/>
                <a:cs typeface="Arial Unicode MS" pitchFamily="34" charset="-128"/>
              </a:rPr>
              <a:t>on the accident preventive attitude of women</a:t>
            </a:r>
          </a:p>
          <a:p>
            <a:pPr>
              <a:spcBef>
                <a:spcPct val="0"/>
              </a:spcBef>
            </a:pPr>
            <a:r>
              <a:rPr lang="en-GB" sz="1600" b="0" dirty="0"/>
              <a:t>Women are a diverse labour force. </a:t>
            </a:r>
            <a:r>
              <a:rPr lang="en-GB" sz="1600" b="0" dirty="0">
                <a:solidFill>
                  <a:srgbClr val="00529F"/>
                </a:solidFill>
                <a:ea typeface="Arial Unicode MS" pitchFamily="34" charset="-128"/>
                <a:cs typeface="Arial Unicode MS" pitchFamily="34" charset="-128"/>
              </a:rPr>
              <a:t>Needs of different age groups may be different</a:t>
            </a:r>
            <a:r>
              <a:rPr lang="en-GB" sz="1600" b="0" dirty="0"/>
              <a:t>. A more targeted approach to research and prevention is needed.</a:t>
            </a:r>
          </a:p>
          <a:p>
            <a:pPr>
              <a:spcBef>
                <a:spcPct val="0"/>
              </a:spcBef>
            </a:pPr>
            <a:r>
              <a:rPr lang="en-GB" sz="1600" b="0" dirty="0" err="1"/>
              <a:t>Adress</a:t>
            </a:r>
            <a:r>
              <a:rPr lang="en-GB" sz="1600" b="0" dirty="0"/>
              <a:t> </a:t>
            </a:r>
            <a:r>
              <a:rPr lang="en-GB" sz="1600" b="0" dirty="0">
                <a:solidFill>
                  <a:srgbClr val="00529F"/>
                </a:solidFill>
                <a:ea typeface="Arial Unicode MS" pitchFamily="34" charset="-128"/>
                <a:cs typeface="Arial Unicode MS" pitchFamily="34" charset="-128"/>
              </a:rPr>
              <a:t>needs of young female workers</a:t>
            </a:r>
            <a:r>
              <a:rPr lang="en-GB" sz="1600" b="0" dirty="0"/>
              <a:t>, and young mothers</a:t>
            </a:r>
          </a:p>
          <a:p>
            <a:pPr>
              <a:spcBef>
                <a:spcPct val="0"/>
              </a:spcBef>
            </a:pPr>
            <a:r>
              <a:rPr lang="en-GB" sz="1600" b="0" dirty="0"/>
              <a:t>How to ensure the </a:t>
            </a:r>
            <a:r>
              <a:rPr lang="en-GB" sz="1600" b="0" dirty="0">
                <a:solidFill>
                  <a:srgbClr val="00529F"/>
                </a:solidFill>
                <a:ea typeface="Arial Unicode MS" pitchFamily="34" charset="-128"/>
                <a:cs typeface="Arial Unicode MS" pitchFamily="34" charset="-128"/>
              </a:rPr>
              <a:t>OSH of women who work in personal services</a:t>
            </a:r>
            <a:r>
              <a:rPr lang="en-GB" sz="1600" b="0" dirty="0"/>
              <a:t>, at the premises/homes of their employers? </a:t>
            </a:r>
          </a:p>
          <a:p>
            <a:pPr>
              <a:spcBef>
                <a:spcPct val="0"/>
              </a:spcBef>
            </a:pPr>
            <a:r>
              <a:rPr lang="en-GB" sz="1600" b="0" dirty="0"/>
              <a:t>How to ensure the </a:t>
            </a:r>
            <a:r>
              <a:rPr lang="en-GB" sz="1600" b="0" dirty="0">
                <a:solidFill>
                  <a:srgbClr val="00529F"/>
                </a:solidFill>
                <a:ea typeface="Arial Unicode MS" pitchFamily="34" charset="-128"/>
                <a:cs typeface="Arial Unicode MS" pitchFamily="34" charset="-128"/>
              </a:rPr>
              <a:t>OSH of women who work for several employers</a:t>
            </a:r>
            <a:r>
              <a:rPr lang="en-GB" sz="1600" b="0" dirty="0"/>
              <a:t>?</a:t>
            </a:r>
          </a:p>
          <a:p>
            <a:pPr>
              <a:spcBef>
                <a:spcPct val="0"/>
              </a:spcBef>
            </a:pPr>
            <a:r>
              <a:rPr lang="en-GB" sz="1600" b="0" dirty="0"/>
              <a:t>Ensure that </a:t>
            </a:r>
            <a:r>
              <a:rPr lang="en-GB" sz="1600" b="0" dirty="0">
                <a:solidFill>
                  <a:srgbClr val="00529F"/>
                </a:solidFill>
                <a:ea typeface="Arial Unicode MS" pitchFamily="34" charset="-128"/>
                <a:cs typeface="Arial Unicode MS" pitchFamily="34" charset="-128"/>
              </a:rPr>
              <a:t>part-time workers and workers on temporary contracts</a:t>
            </a:r>
            <a:r>
              <a:rPr lang="en-GB" sz="1600" b="0" dirty="0"/>
              <a:t> are covered by risk assessment, prevention measures and OSH training. Consult them on their working conditions, risks they feel exposed to and the prevention measures.</a:t>
            </a:r>
          </a:p>
          <a:p>
            <a:pPr>
              <a:spcBef>
                <a:spcPct val="0"/>
              </a:spcBef>
            </a:pPr>
            <a:r>
              <a:rPr lang="en-GB" sz="1600" b="0" dirty="0">
                <a:solidFill>
                  <a:srgbClr val="00529F"/>
                </a:solidFill>
                <a:ea typeface="Arial Unicode MS" pitchFamily="34" charset="-128"/>
                <a:cs typeface="Arial Unicode MS" pitchFamily="34" charset="-128"/>
              </a:rPr>
              <a:t>Explore how to adapt workplaces for an ageing working population</a:t>
            </a:r>
            <a:r>
              <a:rPr lang="en-GB" sz="1600" b="0" dirty="0"/>
              <a:t> in some sectors, e.g. health care, manufacturing, agriculture</a:t>
            </a:r>
          </a:p>
        </p:txBody>
      </p:sp>
      <p:sp>
        <p:nvSpPr>
          <p:cNvPr id="35844" name="Text Box 4"/>
          <p:cNvSpPr txBox="1">
            <a:spLocks noChangeArrowheads="1"/>
          </p:cNvSpPr>
          <p:nvPr/>
        </p:nvSpPr>
        <p:spPr bwMode="auto">
          <a:xfrm>
            <a:off x="323850" y="1341438"/>
            <a:ext cx="8640763" cy="276999"/>
          </a:xfrm>
          <a:prstGeom prst="rect">
            <a:avLst/>
          </a:prstGeom>
          <a:solidFill>
            <a:schemeClr val="bg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de-AT" sz="1200" b="1" dirty="0">
                <a:solidFill>
                  <a:srgbClr val="FF3300"/>
                </a:solidFill>
                <a:latin typeface="Arial Narrow" pitchFamily="34" charset="0"/>
              </a:rPr>
              <a:t>Summary </a:t>
            </a:r>
            <a:r>
              <a:rPr lang="de-AT" sz="1200" b="1" dirty="0" err="1">
                <a:solidFill>
                  <a:srgbClr val="FF3300"/>
                </a:solidFill>
                <a:latin typeface="Arial Narrow" pitchFamily="34" charset="0"/>
              </a:rPr>
              <a:t>available</a:t>
            </a:r>
            <a:r>
              <a:rPr lang="de-AT" sz="1200" b="1" dirty="0">
                <a:solidFill>
                  <a:srgbClr val="FF3300"/>
                </a:solidFill>
                <a:latin typeface="Arial Narrow" pitchFamily="34" charset="0"/>
              </a:rPr>
              <a:t> </a:t>
            </a:r>
            <a:r>
              <a:rPr lang="de-AT" sz="1200" b="1" dirty="0" err="1">
                <a:solidFill>
                  <a:srgbClr val="FF3300"/>
                </a:solidFill>
                <a:latin typeface="Arial Narrow" pitchFamily="34" charset="0"/>
              </a:rPr>
              <a:t>at</a:t>
            </a:r>
            <a:r>
              <a:rPr lang="de-AT" sz="1200" b="1" dirty="0">
                <a:solidFill>
                  <a:srgbClr val="FF3300"/>
                </a:solidFill>
                <a:latin typeface="Arial Narrow" pitchFamily="34" charset="0"/>
              </a:rPr>
              <a:t> </a:t>
            </a:r>
            <a:r>
              <a:rPr lang="de-AT" sz="1200" b="1" dirty="0">
                <a:solidFill>
                  <a:srgbClr val="FF3300"/>
                </a:solidFill>
                <a:latin typeface="Arial Narrow" pitchFamily="34" charset="0"/>
                <a:hlinkClick r:id="rId3"/>
              </a:rPr>
              <a:t>https://</a:t>
            </a:r>
            <a:r>
              <a:rPr lang="de-AT" sz="1200" b="1" dirty="0" smtClean="0">
                <a:solidFill>
                  <a:srgbClr val="FF3300"/>
                </a:solidFill>
                <a:latin typeface="Arial Narrow" pitchFamily="34" charset="0"/>
                <a:hlinkClick r:id="rId3"/>
              </a:rPr>
              <a:t>osha.europa.eu/en/publications/reports/summary-new-risks-trends-osh-women/view</a:t>
            </a:r>
            <a:endParaRPr lang="de-AT" sz="1200" b="1" dirty="0">
              <a:solidFill>
                <a:srgbClr val="FF3300"/>
              </a:solidFill>
              <a:latin typeface="Arial Narrow" pitchFamily="34" charset="0"/>
            </a:endParaRPr>
          </a:p>
        </p:txBody>
      </p:sp>
    </p:spTree>
    <p:extLst>
      <p:ext uri="{BB962C8B-B14F-4D97-AF65-F5344CB8AC3E}">
        <p14:creationId xmlns:p14="http://schemas.microsoft.com/office/powerpoint/2010/main" val="3579688345"/>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15-16"/>
          <p:cNvPicPr>
            <a:picLocks noChangeAspect="1" noChangeArrowheads="1"/>
          </p:cNvPicPr>
          <p:nvPr/>
        </p:nvPicPr>
        <p:blipFill>
          <a:blip r:embed="rId3">
            <a:extLst>
              <a:ext uri="{28A0092B-C50C-407E-A947-70E740481C1C}">
                <a14:useLocalDpi xmlns:a14="http://schemas.microsoft.com/office/drawing/2010/main" val="0"/>
              </a:ext>
            </a:extLst>
          </a:blip>
          <a:srcRect t="7787"/>
          <a:stretch>
            <a:fillRect/>
          </a:stretch>
        </p:blipFill>
        <p:spPr bwMode="auto">
          <a:xfrm>
            <a:off x="0" y="981075"/>
            <a:ext cx="9144000" cy="587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7" name="Rectangle 3"/>
          <p:cNvSpPr>
            <a:spLocks noChangeArrowheads="1"/>
          </p:cNvSpPr>
          <p:nvPr/>
        </p:nvSpPr>
        <p:spPr bwMode="auto">
          <a:xfrm>
            <a:off x="190500" y="219075"/>
            <a:ext cx="8496300" cy="436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80000"/>
              </a:lnSpc>
              <a:spcBef>
                <a:spcPct val="50000"/>
              </a:spcBef>
            </a:pPr>
            <a:r>
              <a:rPr lang="en-GB" sz="1400" b="1">
                <a:solidFill>
                  <a:srgbClr val="0070C0"/>
                </a:solidFill>
                <a:latin typeface="Arial Narrow" pitchFamily="34" charset="0"/>
              </a:rPr>
              <a:t>http://www.inail.it/Portale/appmanager/portale/desktop?_nfpb=true&amp;_pageLabel=PAGE_PUBBLICAZIONI&amp;nextPage=PUBBLICAZIONI/Tutti_i_titoli/Pari_opportunita/Donne_al_lavoro/Donne_al_lavoro_-_Sommario/info-753369618.jsp</a:t>
            </a:r>
          </a:p>
        </p:txBody>
      </p:sp>
      <p:sp>
        <p:nvSpPr>
          <p:cNvPr id="31748" name="Text Box 4"/>
          <p:cNvSpPr txBox="1">
            <a:spLocks noChangeArrowheads="1"/>
          </p:cNvSpPr>
          <p:nvPr/>
        </p:nvSpPr>
        <p:spPr bwMode="auto">
          <a:xfrm>
            <a:off x="4211638" y="1773238"/>
            <a:ext cx="4032250" cy="36671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a:t> </a:t>
            </a:r>
            <a:r>
              <a:rPr lang="en-GB">
                <a:latin typeface="Verdana" pitchFamily="34" charset="0"/>
              </a:rPr>
              <a:t>Look at the real jobs women do!</a:t>
            </a:r>
            <a:endParaRPr lang="en-GB"/>
          </a:p>
        </p:txBody>
      </p:sp>
    </p:spTree>
    <p:extLst>
      <p:ext uri="{BB962C8B-B14F-4D97-AF65-F5344CB8AC3E}">
        <p14:creationId xmlns:p14="http://schemas.microsoft.com/office/powerpoint/2010/main" val="95133197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body" idx="1"/>
          </p:nvPr>
        </p:nvSpPr>
        <p:spPr>
          <a:xfrm>
            <a:off x="468313" y="1484313"/>
            <a:ext cx="8281987" cy="4681537"/>
          </a:xfrm>
        </p:spPr>
        <p:txBody>
          <a:bodyPr/>
          <a:lstStyle/>
          <a:p>
            <a:pPr algn="ctr">
              <a:buFont typeface="Wingdings" pitchFamily="2" charset="2"/>
              <a:buNone/>
            </a:pPr>
            <a:endParaRPr lang="de-AT" dirty="0"/>
          </a:p>
          <a:p>
            <a:pPr algn="ctr">
              <a:spcBef>
                <a:spcPct val="50000"/>
              </a:spcBef>
              <a:buFont typeface="Wingdings" pitchFamily="2" charset="2"/>
              <a:buNone/>
            </a:pPr>
            <a:r>
              <a:rPr lang="de-AT" sz="2000" b="0" dirty="0" smtClean="0">
                <a:solidFill>
                  <a:srgbClr val="FF3300"/>
                </a:solidFill>
                <a:hlinkClick r:id="rId3"/>
              </a:rPr>
              <a:t>http</a:t>
            </a:r>
            <a:r>
              <a:rPr lang="de-AT" sz="2000" b="0" dirty="0">
                <a:solidFill>
                  <a:srgbClr val="FF3300"/>
                </a:solidFill>
                <a:hlinkClick r:id="rId3"/>
              </a:rPr>
              <a:t>://osha.europa.eu/en/priority_groups/gender</a:t>
            </a:r>
            <a:r>
              <a:rPr lang="de-AT" sz="2000" b="0" dirty="0">
                <a:solidFill>
                  <a:srgbClr val="FF3300"/>
                </a:solidFill>
              </a:rPr>
              <a:t> </a:t>
            </a:r>
          </a:p>
          <a:p>
            <a:pPr algn="ctr">
              <a:buFont typeface="Wingdings" pitchFamily="2" charset="2"/>
              <a:buNone/>
            </a:pPr>
            <a:endParaRPr lang="de-AT" sz="2000" dirty="0">
              <a:solidFill>
                <a:srgbClr val="00529F"/>
              </a:solidFill>
            </a:endParaRPr>
          </a:p>
          <a:p>
            <a:pPr algn="ctr">
              <a:buFont typeface="Wingdings" pitchFamily="2" charset="2"/>
              <a:buNone/>
            </a:pPr>
            <a:endParaRPr lang="de-AT" b="0" dirty="0"/>
          </a:p>
          <a:p>
            <a:endParaRPr lang="de-AT" dirty="0"/>
          </a:p>
        </p:txBody>
      </p:sp>
      <p:pic>
        <p:nvPicPr>
          <p:cNvPr id="116739" name="Picture 3" descr="0124_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288" y="3644900"/>
            <a:ext cx="2484437" cy="1671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6740" name="Picture 4" descr="30_Switz_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76375" y="4797425"/>
            <a:ext cx="1951038" cy="1298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6741" name="Picture 5" descr="BMW-naeh_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76600" y="3573463"/>
            <a:ext cx="1778000" cy="266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6742" name="Picture 6" descr="1R3J6928_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88125" y="5013325"/>
            <a:ext cx="2339975" cy="155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6743" name="Picture 7" descr="450_high_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40200" y="4941888"/>
            <a:ext cx="2197100" cy="1647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6744" name="Picture 8" descr="05 - E35_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364163" y="3500438"/>
            <a:ext cx="2411412" cy="1808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6745" name="Rectangle 9"/>
          <p:cNvSpPr>
            <a:spLocks noChangeArrowheads="1"/>
          </p:cNvSpPr>
          <p:nvPr/>
        </p:nvSpPr>
        <p:spPr bwMode="auto">
          <a:xfrm>
            <a:off x="3023572" y="1340768"/>
            <a:ext cx="331372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AT" b="1" dirty="0" err="1">
                <a:solidFill>
                  <a:schemeClr val="tx2"/>
                </a:solidFill>
                <a:latin typeface="+mj-lt"/>
                <a:ea typeface="+mj-ea"/>
                <a:cs typeface="Trebuchet MS"/>
              </a:rPr>
              <a:t>Thank</a:t>
            </a:r>
            <a:r>
              <a:rPr lang="de-AT" b="1" dirty="0">
                <a:solidFill>
                  <a:schemeClr val="tx2"/>
                </a:solidFill>
                <a:latin typeface="+mj-lt"/>
                <a:ea typeface="+mj-ea"/>
                <a:cs typeface="Trebuchet MS"/>
              </a:rPr>
              <a:t> </a:t>
            </a:r>
            <a:r>
              <a:rPr lang="de-AT" b="1" dirty="0" err="1">
                <a:solidFill>
                  <a:schemeClr val="tx2"/>
                </a:solidFill>
                <a:latin typeface="+mj-lt"/>
                <a:ea typeface="+mj-ea"/>
                <a:cs typeface="Trebuchet MS"/>
              </a:rPr>
              <a:t>you</a:t>
            </a:r>
            <a:r>
              <a:rPr lang="de-AT" b="1" dirty="0">
                <a:solidFill>
                  <a:schemeClr val="tx2"/>
                </a:solidFill>
                <a:latin typeface="+mj-lt"/>
                <a:ea typeface="+mj-ea"/>
                <a:cs typeface="Trebuchet MS"/>
              </a:rPr>
              <a:t> </a:t>
            </a:r>
            <a:r>
              <a:rPr lang="de-AT" b="1" dirty="0" err="1">
                <a:solidFill>
                  <a:schemeClr val="tx2"/>
                </a:solidFill>
                <a:latin typeface="+mj-lt"/>
                <a:ea typeface="+mj-ea"/>
                <a:cs typeface="Trebuchet MS"/>
              </a:rPr>
              <a:t>for</a:t>
            </a:r>
            <a:r>
              <a:rPr lang="de-AT" b="1" dirty="0">
                <a:solidFill>
                  <a:schemeClr val="tx2"/>
                </a:solidFill>
                <a:latin typeface="+mj-lt"/>
                <a:ea typeface="+mj-ea"/>
                <a:cs typeface="Trebuchet MS"/>
              </a:rPr>
              <a:t> </a:t>
            </a:r>
            <a:r>
              <a:rPr lang="de-AT" b="1" dirty="0" err="1">
                <a:solidFill>
                  <a:schemeClr val="tx2"/>
                </a:solidFill>
                <a:latin typeface="+mj-lt"/>
                <a:ea typeface="+mj-ea"/>
                <a:cs typeface="Trebuchet MS"/>
              </a:rPr>
              <a:t>your</a:t>
            </a:r>
            <a:r>
              <a:rPr lang="de-AT" b="1" dirty="0">
                <a:solidFill>
                  <a:schemeClr val="tx2"/>
                </a:solidFill>
                <a:latin typeface="+mj-lt"/>
                <a:ea typeface="+mj-ea"/>
                <a:cs typeface="Trebuchet MS"/>
              </a:rPr>
              <a:t> </a:t>
            </a:r>
            <a:r>
              <a:rPr lang="de-AT" b="1" dirty="0" err="1">
                <a:solidFill>
                  <a:schemeClr val="tx2"/>
                </a:solidFill>
                <a:latin typeface="+mj-lt"/>
                <a:ea typeface="+mj-ea"/>
                <a:cs typeface="Trebuchet MS"/>
              </a:rPr>
              <a:t>attention</a:t>
            </a:r>
            <a:endParaRPr lang="de-AT" b="1" dirty="0">
              <a:solidFill>
                <a:schemeClr val="tx2"/>
              </a:solidFill>
              <a:latin typeface="+mj-lt"/>
              <a:ea typeface="+mj-ea"/>
              <a:cs typeface="Trebuchet MS"/>
            </a:endParaRPr>
          </a:p>
        </p:txBody>
      </p:sp>
    </p:spTree>
    <p:extLst>
      <p:ext uri="{BB962C8B-B14F-4D97-AF65-F5344CB8AC3E}">
        <p14:creationId xmlns:p14="http://schemas.microsoft.com/office/powerpoint/2010/main" val="13199327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9588" y="116632"/>
            <a:ext cx="7559873" cy="489600"/>
          </a:xfrm>
        </p:spPr>
        <p:txBody>
          <a:bodyPr/>
          <a:lstStyle/>
          <a:p>
            <a:pPr eaLnBrk="1" hangingPunct="1"/>
            <a:r>
              <a:rPr lang="de-AT" sz="2000" dirty="0" smtClean="0"/>
              <a:t>EU-OSHA mainstreams</a:t>
            </a:r>
            <a:r>
              <a:rPr lang="de-AT" dirty="0" smtClean="0"/>
              <a:t> </a:t>
            </a:r>
            <a:r>
              <a:rPr lang="de-AT" sz="2000" dirty="0" smtClean="0"/>
              <a:t>gender into its research</a:t>
            </a:r>
          </a:p>
        </p:txBody>
      </p:sp>
      <p:pic>
        <p:nvPicPr>
          <p:cNvPr id="5123"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l="28609" t="9647" r="26357" b="5710"/>
          <a:stretch>
            <a:fillRect/>
          </a:stretch>
        </p:blipFill>
        <p:spPr bwMode="auto">
          <a:xfrm>
            <a:off x="7867650" y="0"/>
            <a:ext cx="1276350" cy="1800225"/>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250" y="2276475"/>
            <a:ext cx="1225550" cy="173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Text Box 10"/>
          <p:cNvSpPr txBox="1">
            <a:spLocks noChangeArrowheads="1"/>
          </p:cNvSpPr>
          <p:nvPr/>
        </p:nvSpPr>
        <p:spPr bwMode="auto">
          <a:xfrm>
            <a:off x="4644008" y="4061043"/>
            <a:ext cx="4176464" cy="1815882"/>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Tx/>
              <a:buChar char="•"/>
            </a:pPr>
            <a:r>
              <a:rPr lang="de-AT" sz="1400" dirty="0">
                <a:solidFill>
                  <a:srgbClr val="E86A10"/>
                </a:solidFill>
              </a:rPr>
              <a:t>Dedicated web section</a:t>
            </a:r>
          </a:p>
          <a:p>
            <a:pPr eaLnBrk="1" hangingPunct="1">
              <a:buFontTx/>
              <a:buChar char="•"/>
            </a:pPr>
            <a:r>
              <a:rPr lang="de-AT" sz="1400" dirty="0">
                <a:solidFill>
                  <a:srgbClr val="E86A10"/>
                </a:solidFill>
              </a:rPr>
              <a:t>Factsheets in 22 languages</a:t>
            </a:r>
          </a:p>
          <a:p>
            <a:pPr eaLnBrk="1" hangingPunct="1">
              <a:buFontTx/>
              <a:buChar char="•"/>
            </a:pPr>
            <a:r>
              <a:rPr lang="de-AT" sz="1400" dirty="0">
                <a:solidFill>
                  <a:srgbClr val="E86A10"/>
                </a:solidFill>
              </a:rPr>
              <a:t>eFacts, reports, for female-dominated sectors, risks/health problems relevant to women</a:t>
            </a:r>
          </a:p>
          <a:p>
            <a:pPr eaLnBrk="1" hangingPunct="1">
              <a:buFontTx/>
              <a:buChar char="•"/>
            </a:pPr>
            <a:r>
              <a:rPr lang="de-AT" sz="1400" dirty="0">
                <a:solidFill>
                  <a:srgbClr val="E86A10"/>
                </a:solidFill>
              </a:rPr>
              <a:t>Mainstreamed into all our activities (statistics, surveys, tools, good practice, sectors and occupations, research about vulnerable groups)</a:t>
            </a:r>
          </a:p>
          <a:p>
            <a:pPr eaLnBrk="1" hangingPunct="1">
              <a:buFontTx/>
              <a:buChar char="•"/>
            </a:pPr>
            <a:r>
              <a:rPr lang="de-AT" sz="1400" dirty="0">
                <a:solidFill>
                  <a:srgbClr val="E86A10"/>
                </a:solidFill>
              </a:rPr>
              <a:t>Included in our campaigns</a:t>
            </a:r>
          </a:p>
        </p:txBody>
      </p:sp>
      <p:pic>
        <p:nvPicPr>
          <p:cNvPr id="5126"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288" y="4221163"/>
            <a:ext cx="1303337" cy="187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Picture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76375" y="692150"/>
            <a:ext cx="1220788" cy="168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8" name="Picture 1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79613" y="1052513"/>
            <a:ext cx="1216025" cy="17827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5129" name="Picture 1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68538" y="1412875"/>
            <a:ext cx="1233487" cy="17287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5130" name="Picture 1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63713" y="4149725"/>
            <a:ext cx="127000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1" name="Picture 18"/>
          <p:cNvPicPr>
            <a:picLocks noChangeAspect="1" noChangeArrowheads="1"/>
          </p:cNvPicPr>
          <p:nvPr/>
        </p:nvPicPr>
        <p:blipFill>
          <a:blip r:embed="rId9">
            <a:extLst>
              <a:ext uri="{28A0092B-C50C-407E-A947-70E740481C1C}">
                <a14:useLocalDpi xmlns:a14="http://schemas.microsoft.com/office/drawing/2010/main" val="0"/>
              </a:ext>
            </a:extLst>
          </a:blip>
          <a:srcRect l="33255" t="24754" r="31226" b="5463"/>
          <a:stretch>
            <a:fillRect/>
          </a:stretch>
        </p:blipFill>
        <p:spPr bwMode="auto">
          <a:xfrm>
            <a:off x="2484438" y="3284538"/>
            <a:ext cx="1219200" cy="17907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5132" name="Picture 1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843213" y="3573463"/>
            <a:ext cx="1257300" cy="16557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5133" name="Picture 2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132138" y="4076700"/>
            <a:ext cx="1374775" cy="18002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5134" name="Text Box 21"/>
          <p:cNvSpPr txBox="1">
            <a:spLocks noChangeArrowheads="1"/>
          </p:cNvSpPr>
          <p:nvPr/>
        </p:nvSpPr>
        <p:spPr bwMode="auto">
          <a:xfrm>
            <a:off x="1692275" y="6092825"/>
            <a:ext cx="5580063" cy="633413"/>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de-AT" sz="1400">
                <a:solidFill>
                  <a:srgbClr val="FF3300"/>
                </a:solidFill>
                <a:latin typeface="Arial Narrow" pitchFamily="34" charset="0"/>
                <a:hlinkClick r:id="rId12"/>
              </a:rPr>
              <a:t>http://osha.europa.eu/en/priority_groups/gender</a:t>
            </a:r>
            <a:r>
              <a:rPr lang="de-AT" sz="1400">
                <a:solidFill>
                  <a:srgbClr val="FF3300"/>
                </a:solidFill>
                <a:latin typeface="Arial Narrow" pitchFamily="34" charset="0"/>
              </a:rPr>
              <a:t> </a:t>
            </a:r>
          </a:p>
          <a:p>
            <a:pPr eaLnBrk="1" hangingPunct="1">
              <a:spcBef>
                <a:spcPct val="50000"/>
              </a:spcBef>
            </a:pPr>
            <a:r>
              <a:rPr lang="de-AT" sz="1400">
                <a:solidFill>
                  <a:srgbClr val="FF3300"/>
                </a:solidFill>
                <a:latin typeface="Arial Narrow" pitchFamily="34" charset="0"/>
                <a:hlinkClick r:id="rId13"/>
              </a:rPr>
              <a:t>http://osha.europa.eu/en/publications/publications</a:t>
            </a:r>
            <a:r>
              <a:rPr lang="en-US" sz="1400">
                <a:solidFill>
                  <a:srgbClr val="FF3300"/>
                </a:solidFill>
                <a:latin typeface="Arial Narrow" pitchFamily="34" charset="0"/>
                <a:hlinkClick r:id="rId13"/>
              </a:rPr>
              <a:t>-</a:t>
            </a:r>
            <a:r>
              <a:rPr lang="de-AT" sz="1400">
                <a:solidFill>
                  <a:srgbClr val="FF3300"/>
                </a:solidFill>
                <a:latin typeface="Arial Narrow" pitchFamily="34" charset="0"/>
                <a:hlinkClick r:id="rId13"/>
              </a:rPr>
              <a:t>overview?Subject:list=gender</a:t>
            </a:r>
            <a:endParaRPr lang="de-AT" sz="1400">
              <a:solidFill>
                <a:srgbClr val="FF3300"/>
              </a:solidFill>
              <a:latin typeface="Arial Narrow" pitchFamily="34" charset="0"/>
            </a:endParaRPr>
          </a:p>
        </p:txBody>
      </p:sp>
      <p:pic>
        <p:nvPicPr>
          <p:cNvPr id="5135" name="Picture 2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11188" y="3068638"/>
            <a:ext cx="1311275"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6" name="Picture 2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79388" y="1844675"/>
            <a:ext cx="1260475" cy="184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7" name="Text Box 24"/>
          <p:cNvSpPr txBox="1">
            <a:spLocks noChangeArrowheads="1"/>
          </p:cNvSpPr>
          <p:nvPr/>
        </p:nvSpPr>
        <p:spPr bwMode="auto">
          <a:xfrm>
            <a:off x="4100512" y="1844675"/>
            <a:ext cx="4935983" cy="2111347"/>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80000"/>
              </a:lnSpc>
              <a:spcBef>
                <a:spcPct val="20000"/>
              </a:spcBef>
              <a:buClr>
                <a:schemeClr val="hlink"/>
              </a:buClr>
              <a:buSzPct val="80000"/>
              <a:buFont typeface="Wingdings" pitchFamily="2" charset="2"/>
              <a:buChar char="Ø"/>
            </a:pPr>
            <a:r>
              <a:rPr lang="de-AT" sz="1600" dirty="0">
                <a:solidFill>
                  <a:srgbClr val="00529F"/>
                </a:solidFill>
                <a:latin typeface="Verdana" pitchFamily="34" charset="0"/>
              </a:rPr>
              <a:t>Carries out specific research to provide reports and tools </a:t>
            </a:r>
          </a:p>
          <a:p>
            <a:pPr marL="285750" indent="-285750" eaLnBrk="1" hangingPunct="1">
              <a:lnSpc>
                <a:spcPct val="80000"/>
              </a:lnSpc>
              <a:spcBef>
                <a:spcPct val="20000"/>
              </a:spcBef>
              <a:buClr>
                <a:schemeClr val="hlink"/>
              </a:buClr>
              <a:buSzPct val="80000"/>
              <a:buFont typeface="Verdana" panose="020B0604030504040204" pitchFamily="34" charset="0"/>
              <a:buChar char="◊"/>
            </a:pPr>
            <a:r>
              <a:rPr lang="de-AT" sz="1600" dirty="0">
                <a:solidFill>
                  <a:srgbClr val="00529F"/>
                </a:solidFill>
                <a:latin typeface="Verdana" pitchFamily="34" charset="0"/>
              </a:rPr>
              <a:t>Review 2003 on gender issues</a:t>
            </a:r>
          </a:p>
          <a:p>
            <a:pPr marL="285750" indent="-285750" eaLnBrk="1" hangingPunct="1">
              <a:lnSpc>
                <a:spcPct val="80000"/>
              </a:lnSpc>
              <a:spcBef>
                <a:spcPct val="20000"/>
              </a:spcBef>
              <a:buClr>
                <a:schemeClr val="hlink"/>
              </a:buClr>
              <a:buSzPct val="80000"/>
              <a:buFont typeface="Verdana" panose="020B0604030504040204" pitchFamily="34" charset="0"/>
              <a:buChar char="◊"/>
            </a:pPr>
            <a:r>
              <a:rPr lang="de-AT" sz="1600" dirty="0">
                <a:solidFill>
                  <a:srgbClr val="00529F"/>
                </a:solidFill>
                <a:latin typeface="Verdana" pitchFamily="34" charset="0"/>
              </a:rPr>
              <a:t>Risk assessment </a:t>
            </a:r>
            <a:r>
              <a:rPr lang="de-AT" sz="1600" dirty="0" smtClean="0">
                <a:solidFill>
                  <a:srgbClr val="00529F"/>
                </a:solidFill>
                <a:latin typeface="Verdana" pitchFamily="34" charset="0"/>
              </a:rPr>
              <a:t>factsheets – gender and diversity</a:t>
            </a:r>
            <a:endParaRPr lang="de-AT" sz="1600" dirty="0">
              <a:solidFill>
                <a:srgbClr val="00529F"/>
              </a:solidFill>
              <a:latin typeface="Verdana" pitchFamily="34" charset="0"/>
            </a:endParaRPr>
          </a:p>
          <a:p>
            <a:pPr marL="285750" indent="-285750" eaLnBrk="1" hangingPunct="1">
              <a:lnSpc>
                <a:spcPct val="80000"/>
              </a:lnSpc>
              <a:spcBef>
                <a:spcPct val="20000"/>
              </a:spcBef>
              <a:buClr>
                <a:schemeClr val="hlink"/>
              </a:buClr>
              <a:buSzPct val="80000"/>
              <a:buFont typeface="Verdana" panose="020B0604030504040204" pitchFamily="34" charset="0"/>
              <a:buChar char="◊"/>
            </a:pPr>
            <a:r>
              <a:rPr lang="de-AT" sz="1600" dirty="0" smtClean="0">
                <a:solidFill>
                  <a:srgbClr val="00529F"/>
                </a:solidFill>
                <a:latin typeface="Verdana" pitchFamily="34" charset="0"/>
              </a:rPr>
              <a:t>Updated report </a:t>
            </a:r>
            <a:r>
              <a:rPr lang="de-AT" sz="1600" dirty="0">
                <a:solidFill>
                  <a:srgbClr val="00529F"/>
                </a:solidFill>
                <a:latin typeface="Verdana" pitchFamily="34" charset="0"/>
              </a:rPr>
              <a:t>on trends and issues </a:t>
            </a:r>
            <a:r>
              <a:rPr lang="de-AT" sz="1600" dirty="0" smtClean="0">
                <a:solidFill>
                  <a:srgbClr val="00529F"/>
                </a:solidFill>
                <a:latin typeface="Verdana" pitchFamily="34" charset="0"/>
              </a:rPr>
              <a:t>2014</a:t>
            </a:r>
          </a:p>
          <a:p>
            <a:pPr marL="285750" indent="-285750" eaLnBrk="1" hangingPunct="1">
              <a:lnSpc>
                <a:spcPct val="80000"/>
              </a:lnSpc>
              <a:spcBef>
                <a:spcPct val="20000"/>
              </a:spcBef>
              <a:buClr>
                <a:schemeClr val="hlink"/>
              </a:buClr>
              <a:buSzPct val="80000"/>
              <a:buFont typeface="Verdana" panose="020B0604030504040204" pitchFamily="34" charset="0"/>
              <a:buChar char="◊"/>
            </a:pPr>
            <a:r>
              <a:rPr lang="de-AT" sz="1600" dirty="0" smtClean="0">
                <a:solidFill>
                  <a:srgbClr val="00529F"/>
                </a:solidFill>
                <a:latin typeface="Verdana" pitchFamily="34" charset="0"/>
              </a:rPr>
              <a:t>Report </a:t>
            </a:r>
            <a:r>
              <a:rPr lang="de-AT" sz="1600" dirty="0">
                <a:solidFill>
                  <a:srgbClr val="00529F"/>
                </a:solidFill>
                <a:latin typeface="Verdana" pitchFamily="34" charset="0"/>
              </a:rPr>
              <a:t>on </a:t>
            </a:r>
            <a:r>
              <a:rPr lang="de-AT" sz="1600" dirty="0" smtClean="0">
                <a:solidFill>
                  <a:srgbClr val="00529F"/>
                </a:solidFill>
                <a:latin typeface="Verdana" pitchFamily="34" charset="0"/>
              </a:rPr>
              <a:t>mainstreaming tools </a:t>
            </a:r>
            <a:r>
              <a:rPr lang="de-AT" sz="1600" dirty="0">
                <a:solidFill>
                  <a:srgbClr val="00529F"/>
                </a:solidFill>
                <a:latin typeface="Verdana" pitchFamily="34" charset="0"/>
              </a:rPr>
              <a:t>and </a:t>
            </a:r>
            <a:r>
              <a:rPr lang="de-AT" sz="1600" dirty="0" smtClean="0">
                <a:solidFill>
                  <a:srgbClr val="00529F"/>
                </a:solidFill>
                <a:latin typeface="Verdana" pitchFamily="34" charset="0"/>
              </a:rPr>
              <a:t>policies 2015</a:t>
            </a:r>
          </a:p>
          <a:p>
            <a:pPr marL="285750" indent="-285750" eaLnBrk="1" hangingPunct="1">
              <a:lnSpc>
                <a:spcPct val="80000"/>
              </a:lnSpc>
              <a:spcBef>
                <a:spcPct val="20000"/>
              </a:spcBef>
              <a:buClr>
                <a:schemeClr val="hlink"/>
              </a:buClr>
              <a:buSzPct val="80000"/>
              <a:buFont typeface="Verdana" panose="020B0604030504040204" pitchFamily="34" charset="0"/>
              <a:buChar char="◊"/>
            </a:pPr>
            <a:r>
              <a:rPr lang="de-AT" sz="1600" dirty="0" smtClean="0">
                <a:solidFill>
                  <a:srgbClr val="00529F"/>
                </a:solidFill>
                <a:latin typeface="Verdana" pitchFamily="34" charset="0"/>
              </a:rPr>
              <a:t>Report on gender and age 2015</a:t>
            </a:r>
            <a:endParaRPr lang="de-AT" sz="1600" dirty="0">
              <a:solidFill>
                <a:srgbClr val="00529F"/>
              </a:solidFill>
              <a:latin typeface="Verdana" pitchFamily="34" charset="0"/>
            </a:endParaRPr>
          </a:p>
        </p:txBody>
      </p:sp>
    </p:spTree>
    <p:extLst>
      <p:ext uri="{BB962C8B-B14F-4D97-AF65-F5344CB8AC3E}">
        <p14:creationId xmlns:p14="http://schemas.microsoft.com/office/powerpoint/2010/main" val="4238427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a:xfrm>
            <a:off x="0" y="0"/>
            <a:ext cx="8892480" cy="1066800"/>
          </a:xfrm>
        </p:spPr>
        <p:txBody>
          <a:bodyPr/>
          <a:lstStyle/>
          <a:p>
            <a:r>
              <a:rPr lang="en-GB" sz="2000" dirty="0"/>
              <a:t>Gender issues in safety and health at </a:t>
            </a:r>
            <a:r>
              <a:rPr lang="en-GB" sz="2000" dirty="0" smtClean="0"/>
              <a:t>work - EU-OSHA </a:t>
            </a:r>
            <a:r>
              <a:rPr lang="en-GB" sz="2000" dirty="0"/>
              <a:t>report 2003 </a:t>
            </a:r>
            <a:br>
              <a:rPr lang="en-GB" sz="2000" dirty="0"/>
            </a:br>
            <a:r>
              <a:rPr lang="en-GB" sz="2000" dirty="0" smtClean="0"/>
              <a:t>Some </a:t>
            </a:r>
            <a:r>
              <a:rPr lang="en-GB" sz="2000" dirty="0"/>
              <a:t>Recommendations</a:t>
            </a:r>
          </a:p>
        </p:txBody>
      </p:sp>
      <p:sp>
        <p:nvSpPr>
          <p:cNvPr id="109571" name="Rectangle 3"/>
          <p:cNvSpPr>
            <a:spLocks noGrp="1" noChangeArrowheads="1"/>
          </p:cNvSpPr>
          <p:nvPr>
            <p:ph type="body" idx="1"/>
          </p:nvPr>
        </p:nvSpPr>
        <p:spPr>
          <a:xfrm>
            <a:off x="323850" y="1844675"/>
            <a:ext cx="5761038" cy="4538663"/>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a:spcBef>
                <a:spcPct val="0"/>
              </a:spcBef>
            </a:pPr>
            <a:r>
              <a:rPr lang="en-GB" sz="1800" b="0" dirty="0"/>
              <a:t>Include gender in data collection</a:t>
            </a:r>
          </a:p>
          <a:p>
            <a:pPr>
              <a:spcBef>
                <a:spcPct val="0"/>
              </a:spcBef>
            </a:pPr>
            <a:r>
              <a:rPr lang="en-GB" sz="1800" b="0" dirty="0"/>
              <a:t>Ensure gender balance in research programmes</a:t>
            </a:r>
          </a:p>
          <a:p>
            <a:pPr>
              <a:spcBef>
                <a:spcPct val="0"/>
              </a:spcBef>
            </a:pPr>
            <a:r>
              <a:rPr lang="en-GB" sz="1800" b="0" dirty="0"/>
              <a:t>Fill gaps in research, e.g. standing </a:t>
            </a:r>
            <a:r>
              <a:rPr lang="en-GB" sz="1800" b="0" dirty="0" smtClean="0"/>
              <a:t>work</a:t>
            </a:r>
            <a:r>
              <a:rPr lang="en-GB" sz="1800" b="0" dirty="0"/>
              <a:t>, menstrual disorders</a:t>
            </a:r>
          </a:p>
          <a:p>
            <a:pPr>
              <a:spcBef>
                <a:spcPct val="0"/>
              </a:spcBef>
            </a:pPr>
            <a:r>
              <a:rPr lang="en-GB" sz="1800" b="0" dirty="0"/>
              <a:t>Assess gender impact of policies, changes in the world of work etc.</a:t>
            </a:r>
          </a:p>
          <a:p>
            <a:pPr>
              <a:spcBef>
                <a:spcPct val="0"/>
              </a:spcBef>
            </a:pPr>
            <a:r>
              <a:rPr lang="en-GB" sz="1800" b="0" dirty="0"/>
              <a:t>Consider double-work load and promote work-life balance policies</a:t>
            </a:r>
          </a:p>
          <a:p>
            <a:pPr>
              <a:spcBef>
                <a:spcPct val="0"/>
              </a:spcBef>
            </a:pPr>
            <a:r>
              <a:rPr lang="es-ES_tradnl" sz="1800" b="0" dirty="0" err="1"/>
              <a:t>Implement</a:t>
            </a:r>
            <a:r>
              <a:rPr lang="es-ES_tradnl" sz="1800" b="0" dirty="0"/>
              <a:t> </a:t>
            </a:r>
            <a:r>
              <a:rPr lang="es-ES_tradnl" sz="1800" b="0" dirty="0" err="1"/>
              <a:t>gender</a:t>
            </a:r>
            <a:r>
              <a:rPr lang="es-ES_tradnl" sz="1800" b="0" dirty="0"/>
              <a:t>-neutral OSH </a:t>
            </a:r>
            <a:r>
              <a:rPr lang="es-ES_tradnl" sz="1800" b="0" dirty="0" err="1"/>
              <a:t>regulations</a:t>
            </a:r>
            <a:r>
              <a:rPr lang="es-ES_tradnl" sz="1800" b="0" dirty="0"/>
              <a:t> in a </a:t>
            </a:r>
            <a:r>
              <a:rPr lang="es-ES_tradnl" sz="1800" b="0" dirty="0" err="1"/>
              <a:t>gender</a:t>
            </a:r>
            <a:r>
              <a:rPr lang="en-GB" sz="1800" b="0" dirty="0"/>
              <a:t>-</a:t>
            </a:r>
            <a:r>
              <a:rPr lang="es-ES_tradnl" sz="1800" b="0" dirty="0" err="1"/>
              <a:t>sensitive</a:t>
            </a:r>
            <a:r>
              <a:rPr lang="es-ES_tradnl" sz="1800" b="0" dirty="0"/>
              <a:t> </a:t>
            </a:r>
            <a:r>
              <a:rPr lang="es-ES_tradnl" sz="1800" b="0" dirty="0" err="1"/>
              <a:t>way</a:t>
            </a:r>
            <a:endParaRPr lang="es-ES_tradnl" sz="1800" b="0" dirty="0"/>
          </a:p>
          <a:p>
            <a:pPr>
              <a:spcBef>
                <a:spcPct val="0"/>
              </a:spcBef>
            </a:pPr>
            <a:r>
              <a:rPr lang="es-ES_tradnl" sz="1800" b="0" dirty="0" err="1"/>
              <a:t>For</a:t>
            </a:r>
            <a:r>
              <a:rPr lang="es-ES_tradnl" sz="1800" b="0" dirty="0"/>
              <a:t> </a:t>
            </a:r>
            <a:r>
              <a:rPr lang="es-ES_tradnl" sz="1800" b="0" dirty="0" err="1"/>
              <a:t>risk</a:t>
            </a:r>
            <a:r>
              <a:rPr lang="es-ES_tradnl" sz="1800" b="0" dirty="0"/>
              <a:t> </a:t>
            </a:r>
            <a:r>
              <a:rPr lang="es-ES_tradnl" sz="1800" b="0" dirty="0" err="1"/>
              <a:t>assessment</a:t>
            </a:r>
            <a:r>
              <a:rPr lang="es-ES_tradnl" sz="1800" b="0" dirty="0"/>
              <a:t>, </a:t>
            </a:r>
            <a:r>
              <a:rPr lang="es-ES_tradnl" sz="1800" b="0" dirty="0" err="1"/>
              <a:t>avoid</a:t>
            </a:r>
            <a:r>
              <a:rPr lang="es-ES_tradnl" sz="1800" b="0" dirty="0"/>
              <a:t> </a:t>
            </a:r>
            <a:r>
              <a:rPr lang="es-ES_tradnl" sz="1800" b="0" dirty="0" err="1"/>
              <a:t>assumptions</a:t>
            </a:r>
            <a:r>
              <a:rPr lang="es-ES_tradnl" sz="1800" b="0" dirty="0"/>
              <a:t>, look at </a:t>
            </a:r>
            <a:r>
              <a:rPr lang="es-ES_tradnl" sz="1800" b="0" dirty="0" err="1"/>
              <a:t>jobs</a:t>
            </a:r>
            <a:r>
              <a:rPr lang="es-ES_tradnl" sz="1800" b="0" dirty="0"/>
              <a:t> </a:t>
            </a:r>
            <a:r>
              <a:rPr lang="es-ES_tradnl" sz="1800" b="0" dirty="0" err="1"/>
              <a:t>women</a:t>
            </a:r>
            <a:r>
              <a:rPr lang="es-ES_tradnl" sz="1800" b="0" dirty="0"/>
              <a:t> </a:t>
            </a:r>
            <a:r>
              <a:rPr lang="es-ES_tradnl" sz="1800" b="0" dirty="0" err="1"/>
              <a:t>really</a:t>
            </a:r>
            <a:r>
              <a:rPr lang="es-ES_tradnl" sz="1800" b="0" dirty="0"/>
              <a:t> do, </a:t>
            </a:r>
            <a:r>
              <a:rPr lang="es-ES_tradnl" sz="1800" b="0" dirty="0" err="1"/>
              <a:t>involve</a:t>
            </a:r>
            <a:r>
              <a:rPr lang="es-ES_tradnl" sz="1800" b="0" dirty="0"/>
              <a:t> </a:t>
            </a:r>
            <a:r>
              <a:rPr lang="es-ES_tradnl" sz="1800" b="0" dirty="0" err="1"/>
              <a:t>women</a:t>
            </a:r>
            <a:r>
              <a:rPr lang="es-ES_tradnl" sz="1800" b="0" dirty="0"/>
              <a:t> </a:t>
            </a:r>
            <a:r>
              <a:rPr lang="es-ES_tradnl" sz="1800" b="0" dirty="0" err="1"/>
              <a:t>workers</a:t>
            </a:r>
            <a:endParaRPr lang="es-ES_tradnl" sz="1800" b="0" dirty="0"/>
          </a:p>
          <a:p>
            <a:pPr>
              <a:spcBef>
                <a:spcPct val="0"/>
              </a:spcBef>
            </a:pPr>
            <a:r>
              <a:rPr lang="en-GB" sz="1800" b="0" dirty="0"/>
              <a:t>Investigate and share good practices</a:t>
            </a:r>
          </a:p>
        </p:txBody>
      </p:sp>
      <p:pic>
        <p:nvPicPr>
          <p:cNvPr id="109572" name="Picture 4"/>
          <p:cNvPicPr>
            <a:picLocks noChangeAspect="1" noChangeArrowheads="1"/>
          </p:cNvPicPr>
          <p:nvPr/>
        </p:nvPicPr>
        <p:blipFill>
          <a:blip r:embed="rId3">
            <a:extLst>
              <a:ext uri="{28A0092B-C50C-407E-A947-70E740481C1C}">
                <a14:useLocalDpi xmlns:a14="http://schemas.microsoft.com/office/drawing/2010/main" val="0"/>
              </a:ext>
            </a:extLst>
          </a:blip>
          <a:srcRect l="28596" t="9636" r="26367" b="5707"/>
          <a:stretch>
            <a:fillRect/>
          </a:stretch>
        </p:blipFill>
        <p:spPr bwMode="auto">
          <a:xfrm>
            <a:off x="6156325" y="1628775"/>
            <a:ext cx="2809875" cy="3960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9573" name="Rectangle 5"/>
          <p:cNvSpPr>
            <a:spLocks noChangeArrowheads="1"/>
          </p:cNvSpPr>
          <p:nvPr/>
        </p:nvSpPr>
        <p:spPr bwMode="auto">
          <a:xfrm>
            <a:off x="3013405" y="5917234"/>
            <a:ext cx="5627688"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AT" sz="1400" dirty="0">
                <a:solidFill>
                  <a:srgbClr val="FF0000"/>
                </a:solidFill>
              </a:rPr>
              <a:t>http://osha.europa.eu/de/publications/reports/209</a:t>
            </a:r>
          </a:p>
          <a:p>
            <a:r>
              <a:rPr lang="en-GB" sz="1400" dirty="0"/>
              <a:t>Available in: [Deutsch] [English] [</a:t>
            </a:r>
            <a:r>
              <a:rPr lang="en-GB" sz="1400" dirty="0" err="1"/>
              <a:t>Español</a:t>
            </a:r>
            <a:r>
              <a:rPr lang="en-GB" sz="1400" dirty="0"/>
              <a:t>] [</a:t>
            </a:r>
            <a:r>
              <a:rPr lang="en-GB" sz="1400" dirty="0" err="1"/>
              <a:t>Français</a:t>
            </a:r>
            <a:r>
              <a:rPr lang="en-GB" sz="1400" dirty="0"/>
              <a:t>] [</a:t>
            </a:r>
            <a:r>
              <a:rPr lang="en-GB" sz="1400" dirty="0" err="1"/>
              <a:t>Italiano</a:t>
            </a:r>
            <a:r>
              <a:rPr lang="en-GB" sz="1400" dirty="0"/>
              <a:t>] [</a:t>
            </a:r>
            <a:r>
              <a:rPr lang="en-GB" sz="1400" dirty="0" err="1"/>
              <a:t>Polski</a:t>
            </a:r>
            <a:r>
              <a:rPr lang="en-GB" sz="1400" dirty="0"/>
              <a:t>]</a:t>
            </a:r>
            <a:endParaRPr lang="de-AT" sz="1400" dirty="0"/>
          </a:p>
        </p:txBody>
      </p:sp>
    </p:spTree>
    <p:extLst>
      <p:ext uri="{BB962C8B-B14F-4D97-AF65-F5344CB8AC3E}">
        <p14:creationId xmlns:p14="http://schemas.microsoft.com/office/powerpoint/2010/main" val="109505837"/>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450000" y="180000"/>
            <a:ext cx="8370472" cy="489600"/>
          </a:xfrm>
        </p:spPr>
        <p:txBody>
          <a:bodyPr/>
          <a:lstStyle/>
          <a:p>
            <a:pPr eaLnBrk="1" hangingPunct="1"/>
            <a:r>
              <a:rPr lang="de-AT" dirty="0" smtClean="0">
                <a:cs typeface="Trebuchet MS" pitchFamily="34" charset="0"/>
              </a:rPr>
              <a:t>Women </a:t>
            </a:r>
            <a:r>
              <a:rPr lang="de-AT" dirty="0" err="1" smtClean="0">
                <a:cs typeface="Trebuchet MS" pitchFamily="34" charset="0"/>
              </a:rPr>
              <a:t>at</a:t>
            </a:r>
            <a:r>
              <a:rPr lang="de-AT" dirty="0" smtClean="0">
                <a:cs typeface="Trebuchet MS" pitchFamily="34" charset="0"/>
              </a:rPr>
              <a:t> </a:t>
            </a:r>
            <a:r>
              <a:rPr lang="de-AT" dirty="0" err="1" smtClean="0">
                <a:cs typeface="Trebuchet MS" pitchFamily="34" charset="0"/>
              </a:rPr>
              <a:t>work</a:t>
            </a:r>
            <a:r>
              <a:rPr lang="de-AT" dirty="0" smtClean="0">
                <a:cs typeface="Trebuchet MS" pitchFamily="34" charset="0"/>
              </a:rPr>
              <a:t> – </a:t>
            </a:r>
            <a:r>
              <a:rPr lang="de-AT" dirty="0" err="1" smtClean="0">
                <a:cs typeface="Trebuchet MS" pitchFamily="34" charset="0"/>
              </a:rPr>
              <a:t>updated</a:t>
            </a:r>
            <a:r>
              <a:rPr lang="de-AT" dirty="0" smtClean="0">
                <a:cs typeface="Trebuchet MS" pitchFamily="34" charset="0"/>
              </a:rPr>
              <a:t> </a:t>
            </a:r>
            <a:r>
              <a:rPr lang="de-AT" dirty="0" err="1" smtClean="0">
                <a:cs typeface="Trebuchet MS" pitchFamily="34" charset="0"/>
              </a:rPr>
              <a:t>research</a:t>
            </a:r>
            <a:r>
              <a:rPr lang="de-AT" dirty="0" smtClean="0">
                <a:cs typeface="Trebuchet MS" pitchFamily="34" charset="0"/>
              </a:rPr>
              <a:t> </a:t>
            </a:r>
            <a:r>
              <a:rPr lang="de-AT" dirty="0" err="1" smtClean="0">
                <a:cs typeface="Trebuchet MS" pitchFamily="34" charset="0"/>
              </a:rPr>
              <a:t>published</a:t>
            </a:r>
            <a:r>
              <a:rPr lang="de-AT" dirty="0" smtClean="0">
                <a:cs typeface="Trebuchet MS" pitchFamily="34" charset="0"/>
              </a:rPr>
              <a:t> 2013</a:t>
            </a:r>
            <a:br>
              <a:rPr lang="de-AT" dirty="0" smtClean="0">
                <a:cs typeface="Trebuchet MS" pitchFamily="34" charset="0"/>
              </a:rPr>
            </a:br>
            <a:r>
              <a:rPr lang="de-AT" sz="2000" dirty="0" err="1" smtClean="0">
                <a:cs typeface="Trebuchet MS" pitchFamily="34" charset="0"/>
              </a:rPr>
              <a:t>focused</a:t>
            </a:r>
            <a:r>
              <a:rPr lang="de-AT" sz="2000" dirty="0" smtClean="0">
                <a:cs typeface="Trebuchet MS" pitchFamily="34" charset="0"/>
              </a:rPr>
              <a:t> on</a:t>
            </a:r>
          </a:p>
        </p:txBody>
      </p:sp>
      <p:sp>
        <p:nvSpPr>
          <p:cNvPr id="16387" name="Rectangle 3"/>
          <p:cNvSpPr>
            <a:spLocks noGrp="1" noChangeArrowheads="1"/>
          </p:cNvSpPr>
          <p:nvPr>
            <p:ph sz="half" idx="1"/>
          </p:nvPr>
        </p:nvSpPr>
        <p:spPr>
          <a:xfrm>
            <a:off x="539552" y="1052737"/>
            <a:ext cx="5472311" cy="5113114"/>
          </a:xfrm>
        </p:spPr>
        <p:txBody>
          <a:bodyPr rtlCol="0">
            <a:normAutofit/>
          </a:bodyPr>
          <a:lstStyle/>
          <a:p>
            <a:pPr marL="252000" indent="-252000" eaLnBrk="1" fontAlgn="auto" hangingPunct="1">
              <a:lnSpc>
                <a:spcPct val="90000"/>
              </a:lnSpc>
              <a:spcAft>
                <a:spcPts val="0"/>
              </a:spcAft>
              <a:defRPr/>
            </a:pPr>
            <a:r>
              <a:rPr lang="en-GB" sz="1600" dirty="0" smtClean="0"/>
              <a:t>Trends in employment </a:t>
            </a:r>
            <a:r>
              <a:rPr lang="en-GB" sz="1600" b="0" dirty="0" smtClean="0"/>
              <a:t>(employment/unemployment/inactivity, occupations, sectors, age dimension, by Member state)</a:t>
            </a:r>
          </a:p>
          <a:p>
            <a:pPr marL="252000" indent="-252000" eaLnBrk="1" fontAlgn="auto" hangingPunct="1">
              <a:lnSpc>
                <a:spcPct val="90000"/>
              </a:lnSpc>
              <a:spcAft>
                <a:spcPts val="0"/>
              </a:spcAft>
              <a:defRPr/>
            </a:pPr>
            <a:r>
              <a:rPr lang="en-GB" sz="1600" dirty="0" smtClean="0"/>
              <a:t>Risks, exposures &amp; work-related accidents and health problems </a:t>
            </a:r>
          </a:p>
          <a:p>
            <a:pPr marL="252000" indent="-252000" eaLnBrk="1" fontAlgn="auto" hangingPunct="1">
              <a:lnSpc>
                <a:spcPct val="90000"/>
              </a:lnSpc>
              <a:spcAft>
                <a:spcPts val="0"/>
              </a:spcAft>
              <a:defRPr/>
            </a:pPr>
            <a:r>
              <a:rPr lang="en-GB" sz="1600" dirty="0" smtClean="0"/>
              <a:t>Specific risks and health outcomes for women</a:t>
            </a:r>
            <a:r>
              <a:rPr lang="en-GB" sz="1600" b="0" dirty="0" smtClean="0"/>
              <a:t>: </a:t>
            </a:r>
          </a:p>
          <a:p>
            <a:pPr marL="432000" lvl="1" indent="-180000" eaLnBrk="1" fontAlgn="auto" hangingPunct="1">
              <a:lnSpc>
                <a:spcPct val="90000"/>
              </a:lnSpc>
              <a:spcBef>
                <a:spcPts val="0"/>
              </a:spcBef>
              <a:spcAft>
                <a:spcPts val="0"/>
              </a:spcAft>
              <a:buClr>
                <a:schemeClr val="accent2"/>
              </a:buClr>
              <a:buFont typeface="Wingdings" pitchFamily="2" charset="2"/>
              <a:buChar char="Ø"/>
              <a:defRPr/>
            </a:pPr>
            <a:r>
              <a:rPr lang="en-GB" sz="1600" dirty="0" smtClean="0"/>
              <a:t>differences in type, causes &amp; circumstances of accidents at work  </a:t>
            </a:r>
          </a:p>
          <a:p>
            <a:pPr marL="432000" lvl="1" indent="-180000" eaLnBrk="1" fontAlgn="auto" hangingPunct="1">
              <a:lnSpc>
                <a:spcPct val="90000"/>
              </a:lnSpc>
              <a:spcBef>
                <a:spcPts val="0"/>
              </a:spcBef>
              <a:spcAft>
                <a:spcPts val="0"/>
              </a:spcAft>
              <a:buClr>
                <a:schemeClr val="accent2"/>
              </a:buClr>
              <a:buFont typeface="Wingdings" pitchFamily="2" charset="2"/>
              <a:buChar char="Ø"/>
              <a:defRPr/>
            </a:pPr>
            <a:r>
              <a:rPr lang="en-GB" sz="1600" dirty="0" smtClean="0"/>
              <a:t>violence at work</a:t>
            </a:r>
          </a:p>
          <a:p>
            <a:pPr marL="432000" lvl="1" indent="-180000" eaLnBrk="1" fontAlgn="auto" hangingPunct="1">
              <a:lnSpc>
                <a:spcPct val="90000"/>
              </a:lnSpc>
              <a:spcBef>
                <a:spcPts val="0"/>
              </a:spcBef>
              <a:spcAft>
                <a:spcPts val="0"/>
              </a:spcAft>
              <a:buClr>
                <a:schemeClr val="accent2"/>
              </a:buClr>
              <a:buFont typeface="Wingdings" pitchFamily="2" charset="2"/>
              <a:buChar char="Ø"/>
              <a:defRPr/>
            </a:pPr>
            <a:r>
              <a:rPr lang="en-GB" sz="1600" dirty="0" smtClean="0"/>
              <a:t>occupational cancer</a:t>
            </a:r>
          </a:p>
          <a:p>
            <a:pPr marL="252000" indent="-252000" eaLnBrk="1" fontAlgn="auto" hangingPunct="1">
              <a:lnSpc>
                <a:spcPct val="90000"/>
              </a:lnSpc>
              <a:spcAft>
                <a:spcPts val="0"/>
              </a:spcAft>
              <a:defRPr/>
            </a:pPr>
            <a:r>
              <a:rPr lang="de-AT" sz="1600" b="0" dirty="0" smtClean="0"/>
              <a:t>Issues not or insufficiently addressed in other studies </a:t>
            </a:r>
          </a:p>
          <a:p>
            <a:pPr marL="432000" lvl="1" indent="-180000" eaLnBrk="1" fontAlgn="auto" hangingPunct="1">
              <a:lnSpc>
                <a:spcPct val="90000"/>
              </a:lnSpc>
              <a:spcBef>
                <a:spcPts val="0"/>
              </a:spcBef>
              <a:spcAft>
                <a:spcPts val="0"/>
              </a:spcAft>
              <a:buClr>
                <a:schemeClr val="accent2"/>
              </a:buClr>
              <a:buFont typeface="Wingdings" pitchFamily="2" charset="2"/>
              <a:buChar char="Ø"/>
              <a:defRPr/>
            </a:pPr>
            <a:r>
              <a:rPr lang="en-GB" sz="1600" dirty="0" smtClean="0"/>
              <a:t>combined exposures </a:t>
            </a:r>
          </a:p>
          <a:p>
            <a:pPr marL="432000" lvl="1" indent="-180000" eaLnBrk="1" fontAlgn="auto" hangingPunct="1">
              <a:lnSpc>
                <a:spcPct val="90000"/>
              </a:lnSpc>
              <a:spcBef>
                <a:spcPts val="0"/>
              </a:spcBef>
              <a:spcAft>
                <a:spcPts val="0"/>
              </a:spcAft>
              <a:buClr>
                <a:schemeClr val="accent2"/>
              </a:buClr>
              <a:buFont typeface="Wingdings" pitchFamily="2" charset="2"/>
              <a:buChar char="Ø"/>
              <a:defRPr/>
            </a:pPr>
            <a:r>
              <a:rPr lang="en-GB" sz="1600" dirty="0"/>
              <a:t>f</a:t>
            </a:r>
            <a:r>
              <a:rPr lang="en-GB" sz="1600" dirty="0" smtClean="0"/>
              <a:t>emale migrant population, profile (contracts, educational levels, jobs and sectors, health risks and outcomes), </a:t>
            </a:r>
          </a:p>
          <a:p>
            <a:pPr marL="432000" lvl="1" indent="-180000" eaLnBrk="1" fontAlgn="auto" hangingPunct="1">
              <a:lnSpc>
                <a:spcPct val="90000"/>
              </a:lnSpc>
              <a:spcBef>
                <a:spcPts val="0"/>
              </a:spcBef>
              <a:spcAft>
                <a:spcPts val="0"/>
              </a:spcAft>
              <a:buClr>
                <a:schemeClr val="accent2"/>
              </a:buClr>
              <a:buFont typeface="Wingdings" pitchFamily="2" charset="2"/>
              <a:buChar char="Ø"/>
              <a:defRPr/>
            </a:pPr>
            <a:r>
              <a:rPr lang="en-GB" sz="1600" dirty="0" smtClean="0"/>
              <a:t>women and informal work</a:t>
            </a:r>
          </a:p>
          <a:p>
            <a:pPr marL="432000" lvl="1" indent="-180000" eaLnBrk="1" fontAlgn="auto" hangingPunct="1">
              <a:lnSpc>
                <a:spcPct val="90000"/>
              </a:lnSpc>
              <a:spcBef>
                <a:spcPts val="0"/>
              </a:spcBef>
              <a:spcAft>
                <a:spcPts val="0"/>
              </a:spcAft>
              <a:buClr>
                <a:schemeClr val="accent2"/>
              </a:buClr>
              <a:buFont typeface="Wingdings" pitchFamily="2" charset="2"/>
              <a:buChar char="Ø"/>
              <a:defRPr/>
            </a:pPr>
            <a:r>
              <a:rPr lang="en-GB" sz="1600" dirty="0" smtClean="0"/>
              <a:t>domestic work</a:t>
            </a:r>
          </a:p>
          <a:p>
            <a:pPr marL="432000" lvl="1" indent="-180000" eaLnBrk="1" fontAlgn="auto" hangingPunct="1">
              <a:lnSpc>
                <a:spcPct val="90000"/>
              </a:lnSpc>
              <a:spcBef>
                <a:spcPts val="0"/>
              </a:spcBef>
              <a:spcAft>
                <a:spcPts val="0"/>
              </a:spcAft>
              <a:buClr>
                <a:schemeClr val="accent2"/>
              </a:buClr>
              <a:buFont typeface="Wingdings" pitchFamily="2" charset="2"/>
              <a:buChar char="Ø"/>
              <a:defRPr/>
            </a:pPr>
            <a:r>
              <a:rPr lang="en-GB" sz="1600" dirty="0" smtClean="0"/>
              <a:t>access to rehabilitation and disability issues from a gender OSH perspective</a:t>
            </a:r>
            <a:endParaRPr lang="de-AT" sz="1600" dirty="0" smtClean="0"/>
          </a:p>
          <a:p>
            <a:pPr marL="612000" lvl="2" indent="-180000" eaLnBrk="1" fontAlgn="auto" hangingPunct="1">
              <a:lnSpc>
                <a:spcPct val="90000"/>
              </a:lnSpc>
              <a:spcBef>
                <a:spcPts val="0"/>
              </a:spcBef>
              <a:spcAft>
                <a:spcPts val="0"/>
              </a:spcAft>
              <a:buSzPct val="80000"/>
              <a:buFont typeface="Wingdings" pitchFamily="2" charset="2"/>
              <a:buChar char="n"/>
              <a:defRPr/>
            </a:pPr>
            <a:endParaRPr lang="en-GB" sz="1600" dirty="0" smtClean="0">
              <a:solidFill>
                <a:srgbClr val="00529F"/>
              </a:solidFill>
            </a:endParaRPr>
          </a:p>
        </p:txBody>
      </p:sp>
      <p:pic>
        <p:nvPicPr>
          <p:cNvPr id="28677" name="Picture 5"/>
          <p:cNvPicPr>
            <a:picLocks noChangeAspect="1" noChangeArrowheads="1"/>
          </p:cNvPicPr>
          <p:nvPr/>
        </p:nvPicPr>
        <p:blipFill>
          <a:blip r:embed="rId3">
            <a:extLst>
              <a:ext uri="{28A0092B-C50C-407E-A947-70E740481C1C}">
                <a14:useLocalDpi xmlns:a14="http://schemas.microsoft.com/office/drawing/2010/main" val="0"/>
              </a:ext>
            </a:extLst>
          </a:blip>
          <a:srcRect l="33333" t="13281" r="34444" b="5450"/>
          <a:stretch>
            <a:fillRect/>
          </a:stretch>
        </p:blipFill>
        <p:spPr bwMode="auto">
          <a:xfrm>
            <a:off x="6372225" y="1844675"/>
            <a:ext cx="2570163" cy="3646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250" t="5740" r="61562" b="3519"/>
          <a:stretch/>
        </p:blipFill>
        <p:spPr bwMode="auto">
          <a:xfrm>
            <a:off x="6156176" y="1450975"/>
            <a:ext cx="2987824" cy="410093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67544" y="5877272"/>
            <a:ext cx="8352928" cy="307777"/>
          </a:xfrm>
          <a:prstGeom prst="rect">
            <a:avLst/>
          </a:prstGeom>
          <a:noFill/>
          <a:ln w="3175">
            <a:solidFill>
              <a:schemeClr val="tx1"/>
            </a:solidFill>
          </a:ln>
        </p:spPr>
        <p:txBody>
          <a:bodyPr wrap="square" rtlCol="0">
            <a:spAutoFit/>
          </a:bodyPr>
          <a:lstStyle/>
          <a:p>
            <a:r>
              <a:rPr lang="en-GB" sz="1400" b="1" dirty="0">
                <a:solidFill>
                  <a:srgbClr val="FF0000"/>
                </a:solidFill>
                <a:latin typeface="Arial Narrow" pitchFamily="34" charset="0"/>
                <a:hlinkClick r:id="rId5"/>
              </a:rPr>
              <a:t>https://</a:t>
            </a:r>
            <a:r>
              <a:rPr lang="en-GB" sz="1400" b="1" dirty="0" smtClean="0">
                <a:solidFill>
                  <a:srgbClr val="FF0000"/>
                </a:solidFill>
                <a:latin typeface="Arial Narrow" pitchFamily="34" charset="0"/>
                <a:hlinkClick r:id="rId5"/>
              </a:rPr>
              <a:t>osha.europa.eu/en/publications/reports/new-risks-and-trends-in-the-safety-and-health-of-women-at-work/view</a:t>
            </a:r>
            <a:endParaRPr lang="en-GB" sz="1400" dirty="0">
              <a:latin typeface="Arial Narrow" pitchFamily="34" charset="0"/>
            </a:endParaRPr>
          </a:p>
        </p:txBody>
      </p:sp>
    </p:spTree>
    <p:extLst>
      <p:ext uri="{BB962C8B-B14F-4D97-AF65-F5344CB8AC3E}">
        <p14:creationId xmlns:p14="http://schemas.microsoft.com/office/powerpoint/2010/main" val="24709513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fr-FR" dirty="0" err="1" smtClean="0"/>
              <a:t>Mainstreaming</a:t>
            </a:r>
            <a:r>
              <a:rPr lang="fr-FR" dirty="0" smtClean="0"/>
              <a:t> </a:t>
            </a:r>
            <a:r>
              <a:rPr lang="fr-FR" dirty="0" err="1" smtClean="0"/>
              <a:t>gender</a:t>
            </a:r>
            <a:r>
              <a:rPr lang="fr-FR" dirty="0" smtClean="0"/>
              <a:t> </a:t>
            </a:r>
            <a:r>
              <a:rPr lang="fr-FR" dirty="0" err="1" smtClean="0"/>
              <a:t>into</a:t>
            </a:r>
            <a:r>
              <a:rPr lang="fr-FR" dirty="0" smtClean="0"/>
              <a:t> </a:t>
            </a:r>
            <a:r>
              <a:rPr lang="fr-FR" dirty="0" err="1" smtClean="0"/>
              <a:t>occupational</a:t>
            </a:r>
            <a:r>
              <a:rPr lang="fr-FR" dirty="0" smtClean="0"/>
              <a:t> </a:t>
            </a:r>
            <a:r>
              <a:rPr lang="fr-FR" dirty="0" err="1" smtClean="0"/>
              <a:t>safety</a:t>
            </a:r>
            <a:r>
              <a:rPr lang="fr-FR" dirty="0" smtClean="0"/>
              <a:t> and </a:t>
            </a:r>
            <a:r>
              <a:rPr lang="fr-FR" dirty="0" err="1" smtClean="0"/>
              <a:t>health</a:t>
            </a:r>
            <a:r>
              <a:rPr lang="fr-FR" dirty="0" smtClean="0"/>
              <a:t> practice</a:t>
            </a:r>
            <a:endParaRPr lang="fr-FR" dirty="0"/>
          </a:p>
        </p:txBody>
      </p:sp>
      <p:sp>
        <p:nvSpPr>
          <p:cNvPr id="3" name="2 Marcador de contenido"/>
          <p:cNvSpPr>
            <a:spLocks noGrp="1"/>
          </p:cNvSpPr>
          <p:nvPr>
            <p:ph sz="half" idx="1"/>
          </p:nvPr>
        </p:nvSpPr>
        <p:spPr>
          <a:xfrm>
            <a:off x="450000" y="1116000"/>
            <a:ext cx="4939401" cy="4860000"/>
          </a:xfrm>
        </p:spPr>
        <p:txBody>
          <a:bodyPr>
            <a:normAutofit fontScale="85000" lnSpcReduction="10000"/>
          </a:bodyPr>
          <a:lstStyle/>
          <a:p>
            <a:pPr marL="0" indent="0">
              <a:buNone/>
            </a:pPr>
            <a:r>
              <a:rPr lang="en-GB" b="0" dirty="0" smtClean="0"/>
              <a:t>Report covering examples:</a:t>
            </a:r>
          </a:p>
          <a:p>
            <a:r>
              <a:rPr lang="en-GB" b="0" dirty="0" smtClean="0"/>
              <a:t>integrating </a:t>
            </a:r>
            <a:r>
              <a:rPr lang="en-GB" b="0" dirty="0"/>
              <a:t>gender mainstreaming into organisations’ planning, </a:t>
            </a:r>
            <a:r>
              <a:rPr lang="en-GB" b="0" dirty="0" smtClean="0"/>
              <a:t>administration </a:t>
            </a:r>
            <a:r>
              <a:rPr lang="en-GB" b="0" dirty="0"/>
              <a:t>and daily </a:t>
            </a:r>
            <a:r>
              <a:rPr lang="en-GB" b="0" dirty="0" smtClean="0"/>
              <a:t>working practices</a:t>
            </a:r>
            <a:r>
              <a:rPr lang="en-GB" b="0" dirty="0"/>
              <a:t>;</a:t>
            </a:r>
          </a:p>
          <a:p>
            <a:r>
              <a:rPr lang="en-GB" b="0" dirty="0" smtClean="0"/>
              <a:t>developing </a:t>
            </a:r>
            <a:r>
              <a:rPr lang="en-GB" b="0" dirty="0"/>
              <a:t>methods and tools to promote gender mainstreaming;</a:t>
            </a:r>
          </a:p>
          <a:p>
            <a:r>
              <a:rPr lang="en-GB" b="0" dirty="0" smtClean="0"/>
              <a:t>facilitating </a:t>
            </a:r>
            <a:r>
              <a:rPr lang="en-GB" b="0" dirty="0"/>
              <a:t>working conditions that are suitable for both women and men, including both </a:t>
            </a:r>
            <a:r>
              <a:rPr lang="en-GB" b="0" dirty="0" smtClean="0"/>
              <a:t>health and </a:t>
            </a:r>
            <a:r>
              <a:rPr lang="en-GB" b="0" dirty="0"/>
              <a:t>human resources management;</a:t>
            </a:r>
          </a:p>
          <a:p>
            <a:r>
              <a:rPr lang="en-GB" b="0" dirty="0" smtClean="0"/>
              <a:t>facilitating </a:t>
            </a:r>
            <a:r>
              <a:rPr lang="en-GB" b="0" dirty="0"/>
              <a:t>the reconciliation of work and family life and thereby promoting better </a:t>
            </a:r>
            <a:r>
              <a:rPr lang="en-GB" b="0" dirty="0" smtClean="0"/>
              <a:t>work–life balance</a:t>
            </a:r>
            <a:r>
              <a:rPr lang="en-GB" b="0" dirty="0"/>
              <a:t>;</a:t>
            </a:r>
          </a:p>
          <a:p>
            <a:r>
              <a:rPr lang="en-GB" b="0" dirty="0" smtClean="0"/>
              <a:t>ensuring </a:t>
            </a:r>
            <a:r>
              <a:rPr lang="en-GB" b="0" dirty="0"/>
              <a:t>that equal opportunities exist, with women encouraged and supported in working </a:t>
            </a:r>
            <a:r>
              <a:rPr lang="en-GB" b="0" dirty="0" smtClean="0"/>
              <a:t>in male-dominated </a:t>
            </a:r>
            <a:r>
              <a:rPr lang="en-GB" b="0" dirty="0"/>
              <a:t>professions;</a:t>
            </a:r>
          </a:p>
          <a:p>
            <a:r>
              <a:rPr lang="en-GB" b="0" dirty="0" smtClean="0"/>
              <a:t>designing </a:t>
            </a:r>
            <a:r>
              <a:rPr lang="en-GB" b="0" dirty="0"/>
              <a:t>and promoting adequate personal protective equipment (PPE) for women, and </a:t>
            </a:r>
            <a:r>
              <a:rPr lang="en-GB" b="0" dirty="0" smtClean="0"/>
              <a:t>thereby reducing </a:t>
            </a:r>
            <a:r>
              <a:rPr lang="en-GB" b="0" dirty="0"/>
              <a:t>their having to make do with the ill-fitting and poorly structured equipment that is </a:t>
            </a:r>
            <a:r>
              <a:rPr lang="en-GB" b="0" dirty="0" smtClean="0"/>
              <a:t>usually available </a:t>
            </a:r>
            <a:r>
              <a:rPr lang="en-GB" b="0" dirty="0"/>
              <a:t>to them;</a:t>
            </a:r>
          </a:p>
          <a:p>
            <a:r>
              <a:rPr lang="en-GB" b="0" dirty="0" smtClean="0"/>
              <a:t>conducting </a:t>
            </a:r>
            <a:r>
              <a:rPr lang="en-GB" b="0" dirty="0"/>
              <a:t>awareness-raising campaigns that focus on health.</a:t>
            </a:r>
            <a:endParaRPr lang="fr-FR"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78114" y="836712"/>
            <a:ext cx="3001907" cy="38859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467544" y="5877272"/>
            <a:ext cx="8352928" cy="307777"/>
          </a:xfrm>
          <a:prstGeom prst="rect">
            <a:avLst/>
          </a:prstGeom>
          <a:noFill/>
          <a:ln w="3175">
            <a:solidFill>
              <a:schemeClr val="tx1"/>
            </a:solidFill>
          </a:ln>
        </p:spPr>
        <p:txBody>
          <a:bodyPr wrap="square" rtlCol="0">
            <a:spAutoFit/>
          </a:bodyPr>
          <a:lstStyle/>
          <a:p>
            <a:r>
              <a:rPr lang="en-GB" sz="1400" b="1" dirty="0">
                <a:solidFill>
                  <a:srgbClr val="FF0000"/>
                </a:solidFill>
                <a:latin typeface="Arial Narrow" pitchFamily="34" charset="0"/>
              </a:rPr>
              <a:t>https://osha.europa.eu/en/publications/reports/mainstreaming-gender-into-occupational-safety-and-health-practice</a:t>
            </a:r>
            <a:endParaRPr lang="en-GB" sz="1400" dirty="0">
              <a:latin typeface="Arial Narrow" pitchFamily="34" charset="0"/>
            </a:endParaRPr>
          </a:p>
        </p:txBody>
      </p:sp>
    </p:spTree>
    <p:extLst>
      <p:ext uri="{BB962C8B-B14F-4D97-AF65-F5344CB8AC3E}">
        <p14:creationId xmlns:p14="http://schemas.microsoft.com/office/powerpoint/2010/main" val="3554982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Success factors for mainstreaming</a:t>
            </a:r>
            <a:endParaRPr lang="en-GB" dirty="0"/>
          </a:p>
        </p:txBody>
      </p:sp>
      <p:sp>
        <p:nvSpPr>
          <p:cNvPr id="3" name="Content Placeholder 2"/>
          <p:cNvSpPr>
            <a:spLocks noGrp="1"/>
          </p:cNvSpPr>
          <p:nvPr>
            <p:ph sz="half" idx="1"/>
          </p:nvPr>
        </p:nvSpPr>
        <p:spPr/>
        <p:txBody>
          <a:bodyPr>
            <a:normAutofit fontScale="92500" lnSpcReduction="10000"/>
          </a:bodyPr>
          <a:lstStyle/>
          <a:p>
            <a:r>
              <a:rPr lang="en-GB" b="0" i="1" dirty="0"/>
              <a:t>Partnership: </a:t>
            </a:r>
            <a:r>
              <a:rPr lang="en-GB" b="0" dirty="0"/>
              <a:t>A success factor in quite a few of the cases described was working </a:t>
            </a:r>
            <a:r>
              <a:rPr lang="en-GB" b="0" dirty="0" smtClean="0"/>
              <a:t>within partnerships</a:t>
            </a:r>
            <a:r>
              <a:rPr lang="en-GB" b="0" dirty="0"/>
              <a:t>, especially partnership between OSH and equalities personnel or organisations.</a:t>
            </a:r>
          </a:p>
          <a:p>
            <a:r>
              <a:rPr lang="en-GB" b="0" i="1" dirty="0" smtClean="0"/>
              <a:t>Steering </a:t>
            </a:r>
            <a:r>
              <a:rPr lang="en-GB" b="0" i="1" dirty="0"/>
              <a:t>committee: </a:t>
            </a:r>
            <a:r>
              <a:rPr lang="en-GB" b="0" dirty="0"/>
              <a:t>The establishment of a project steering committee or group will help </a:t>
            </a:r>
            <a:r>
              <a:rPr lang="en-GB" b="0" dirty="0" smtClean="0"/>
              <a:t>in moving </a:t>
            </a:r>
            <a:r>
              <a:rPr lang="en-GB" b="0" dirty="0"/>
              <a:t>the project or policy forward.</a:t>
            </a:r>
          </a:p>
          <a:p>
            <a:r>
              <a:rPr lang="en-GB" b="0" i="1" dirty="0" smtClean="0"/>
              <a:t>Top-down</a:t>
            </a:r>
            <a:r>
              <a:rPr lang="en-GB" b="0" i="1" dirty="0"/>
              <a:t>, bottom-up approach: </a:t>
            </a:r>
            <a:r>
              <a:rPr lang="en-GB" b="0" dirty="0"/>
              <a:t>At the organisational level, the combination of a </a:t>
            </a:r>
            <a:r>
              <a:rPr lang="en-GB" b="0" dirty="0" smtClean="0"/>
              <a:t>top-down, bottom-up </a:t>
            </a:r>
            <a:r>
              <a:rPr lang="en-GB" b="0" dirty="0"/>
              <a:t>approach assists in achieving the established aims, where a clear mandate from </a:t>
            </a:r>
            <a:r>
              <a:rPr lang="en-GB" b="0" dirty="0" smtClean="0"/>
              <a:t>the top </a:t>
            </a:r>
            <a:r>
              <a:rPr lang="en-GB" b="0" dirty="0"/>
              <a:t>is combined with involvement at all levels, so that everyone comes to understand and </a:t>
            </a:r>
            <a:r>
              <a:rPr lang="en-GB" b="0" dirty="0" smtClean="0"/>
              <a:t>feel ownership </a:t>
            </a:r>
            <a:r>
              <a:rPr lang="en-GB" b="0" dirty="0"/>
              <a:t>of the projects.</a:t>
            </a:r>
          </a:p>
          <a:p>
            <a:r>
              <a:rPr lang="en-GB" b="0" i="1" dirty="0" smtClean="0"/>
              <a:t>Creation </a:t>
            </a:r>
            <a:r>
              <a:rPr lang="en-GB" b="0" i="1" dirty="0"/>
              <a:t>and use of tools: </a:t>
            </a:r>
            <a:r>
              <a:rPr lang="en-GB" b="0" dirty="0"/>
              <a:t>to move the process forward.</a:t>
            </a:r>
          </a:p>
          <a:p>
            <a:r>
              <a:rPr lang="en-GB" b="0" i="1" dirty="0" smtClean="0"/>
              <a:t>Addressing </a:t>
            </a:r>
            <a:r>
              <a:rPr lang="en-GB" b="0" i="1" dirty="0"/>
              <a:t>concerns of men and women: </a:t>
            </a:r>
            <a:r>
              <a:rPr lang="en-GB" b="0" dirty="0"/>
              <a:t>Methods and tools developed to address the </a:t>
            </a:r>
            <a:r>
              <a:rPr lang="en-GB" b="0" dirty="0" smtClean="0"/>
              <a:t>concerns and </a:t>
            </a:r>
            <a:r>
              <a:rPr lang="en-GB" b="0" dirty="0"/>
              <a:t>issues of the female employees in the organisation were found to be relevant for </a:t>
            </a:r>
            <a:r>
              <a:rPr lang="en-GB" b="0" dirty="0" smtClean="0"/>
              <a:t>the problems </a:t>
            </a:r>
            <a:r>
              <a:rPr lang="en-GB" b="0" dirty="0"/>
              <a:t>encountered by the male employees as well.</a:t>
            </a:r>
          </a:p>
          <a:p>
            <a:r>
              <a:rPr lang="en-GB" b="0" i="1" dirty="0" smtClean="0"/>
              <a:t>External </a:t>
            </a:r>
            <a:r>
              <a:rPr lang="en-GB" b="0" i="1" dirty="0"/>
              <a:t>requirements to address gender and diversity: </a:t>
            </a:r>
            <a:r>
              <a:rPr lang="en-GB" b="0" dirty="0"/>
              <a:t>Drivers of actions included </a:t>
            </a:r>
            <a:r>
              <a:rPr lang="en-GB" b="0" dirty="0" smtClean="0"/>
              <a:t>both European </a:t>
            </a:r>
            <a:r>
              <a:rPr lang="en-GB" b="0" dirty="0"/>
              <a:t>Union recommendations and strategy as well as national regulation and </a:t>
            </a:r>
            <a:r>
              <a:rPr lang="en-GB" b="0" dirty="0" smtClean="0"/>
              <a:t>Ministerial directions</a:t>
            </a:r>
            <a:r>
              <a:rPr lang="en-GB" b="0" dirty="0"/>
              <a:t>.</a:t>
            </a:r>
            <a:endParaRPr lang="en-GB" dirty="0"/>
          </a:p>
        </p:txBody>
      </p:sp>
    </p:spTree>
    <p:extLst>
      <p:ext uri="{BB962C8B-B14F-4D97-AF65-F5344CB8AC3E}">
        <p14:creationId xmlns:p14="http://schemas.microsoft.com/office/powerpoint/2010/main" val="6301863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Blank">
  <a:themeElements>
    <a:clrScheme name="EUOSHA Corporate">
      <a:dk1>
        <a:srgbClr val="000000"/>
      </a:dk1>
      <a:lt1>
        <a:srgbClr val="FFFFFF"/>
      </a:lt1>
      <a:dk2>
        <a:srgbClr val="003399"/>
      </a:dk2>
      <a:lt2>
        <a:srgbClr val="FFFFFF"/>
      </a:lt2>
      <a:accent1>
        <a:srgbClr val="003399"/>
      </a:accent1>
      <a:accent2>
        <a:srgbClr val="A5B8DB"/>
      </a:accent2>
      <a:accent3>
        <a:srgbClr val="58585A"/>
      </a:accent3>
      <a:accent4>
        <a:srgbClr val="DC2F82"/>
      </a:accent4>
      <a:accent5>
        <a:srgbClr val="B1B3B4"/>
      </a:accent5>
      <a:accent6>
        <a:srgbClr val="DBE3F1"/>
      </a:accent6>
      <a:hlink>
        <a:srgbClr val="003399"/>
      </a:hlink>
      <a:folHlink>
        <a:srgbClr val="B1B3B4"/>
      </a:folHlink>
    </a:clrScheme>
    <a:fontScheme name="EUOSHA Corporate">
      <a:majorFont>
        <a:latin typeface="Arial"/>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UOSHA Corporate">
      <a:fillStyleLst>
        <a:solidFill>
          <a:schemeClr val="phClr"/>
        </a:solidFill>
        <a:gradFill rotWithShape="1">
          <a:gsLst>
            <a:gs pos="0">
              <a:schemeClr val="phClr">
                <a:tint val="50000"/>
                <a:satMod val="300000"/>
                <a:lumMod val="100000"/>
              </a:schemeClr>
            </a:gs>
            <a:gs pos="100000">
              <a:schemeClr val="phClr">
                <a:tint val="90000"/>
              </a:schemeClr>
            </a:gs>
          </a:gsLst>
          <a:lin ang="16200000" scaled="1"/>
        </a:gradFill>
        <a:gradFill rotWithShape="1">
          <a:gsLst>
            <a:gs pos="0">
              <a:schemeClr val="phClr">
                <a:tint val="100000"/>
                <a:shade val="51000"/>
                <a:satMod val="130000"/>
                <a:lumMod val="100000"/>
              </a:schemeClr>
            </a:gs>
            <a:gs pos="100000">
              <a:schemeClr val="phClr">
                <a:shade val="90000"/>
                <a:lumMod val="90000"/>
              </a:schemeClr>
            </a:gs>
          </a:gsLst>
          <a:lin ang="5400000" scaled="0"/>
        </a:gradFill>
      </a:fillStyleLst>
      <a:lnStyleLst>
        <a:ln w="9525"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75000"/>
              </a:srgbClr>
            </a:outerShdw>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
              <a:rot lat="0" lon="0" rev="5400000"/>
            </a:lightRig>
          </a:scene3d>
          <a:sp3d>
            <a:bevelT w="25400" h="38100"/>
          </a:sp3d>
        </a:effectStyle>
      </a:effectStyleLst>
      <a:bgFillStyleLst>
        <a:solidFill>
          <a:schemeClr val="phClr"/>
        </a:solidFill>
        <a:gradFill rotWithShape="1">
          <a:gsLst>
            <a:gs pos="0">
              <a:schemeClr val="phClr">
                <a:tint val="40000"/>
                <a:shade val="100000"/>
                <a:hueMod val="100000"/>
                <a:satMod val="350000"/>
                <a:lumMod val="100000"/>
              </a:schemeClr>
            </a:gs>
            <a:gs pos="92000">
              <a:schemeClr val="phClr">
                <a:shade val="88000"/>
                <a:hueMod val="96000"/>
                <a:satMod val="120000"/>
                <a:lumMod val="74000"/>
              </a:schemeClr>
            </a:gs>
          </a:gsLst>
          <a:path path="circle">
            <a:fillToRect l="50000" t="-80000" r="50000" b="180000"/>
          </a:path>
        </a:gradFill>
        <a:gradFill rotWithShape="1">
          <a:gsLst>
            <a:gs pos="0">
              <a:schemeClr val="phClr">
                <a:tint val="80000"/>
                <a:shade val="100000"/>
                <a:hueMod val="100000"/>
                <a:satMod val="300000"/>
                <a:lumMod val="100000"/>
              </a:schemeClr>
            </a:gs>
            <a:gs pos="100000">
              <a:schemeClr val="phClr">
                <a:shade val="84000"/>
                <a:hueMod val="96000"/>
                <a:satMod val="120000"/>
                <a:lumMod val="80000"/>
              </a:schemeClr>
            </a:gs>
          </a:gsLst>
          <a:path path="circle">
            <a:fillToRect l="50000" t="50000" r="50000" b="50000"/>
          </a:path>
        </a:gradFill>
      </a:bgFillStyleLst>
    </a:fmtScheme>
  </a:themeElements>
  <a:objectDefaults/>
  <a:extraClrSchemeLst>
    <a:extraClrScheme>
      <a:clrScheme name="EU-OSHA Corporate materials">
        <a:dk1>
          <a:srgbClr val="000000"/>
        </a:dk1>
        <a:lt1>
          <a:srgbClr val="FFFFFF"/>
        </a:lt1>
        <a:dk2>
          <a:srgbClr val="003399"/>
        </a:dk2>
        <a:lt2>
          <a:srgbClr val="FFFFFF"/>
        </a:lt2>
        <a:accent1>
          <a:srgbClr val="003399"/>
        </a:accent1>
        <a:accent2>
          <a:srgbClr val="A5B8DB"/>
        </a:accent2>
        <a:accent3>
          <a:srgbClr val="58585A"/>
        </a:accent3>
        <a:accent4>
          <a:srgbClr val="DC2F82"/>
        </a:accent4>
        <a:accent5>
          <a:srgbClr val="B1B3B4"/>
        </a:accent5>
        <a:accent6>
          <a:srgbClr val="DBE3F1"/>
        </a:accent6>
        <a:hlink>
          <a:srgbClr val="003399"/>
        </a:hlink>
        <a:folHlink>
          <a:srgbClr val="B1B3B4"/>
        </a:folHlink>
      </a:clrScheme>
    </a:extraClrScheme>
  </a:extraClrSchemeLst>
</a:theme>
</file>

<file path=ppt/theme/theme2.xml><?xml version="1.0" encoding="utf-8"?>
<a:theme xmlns:a="http://schemas.openxmlformats.org/drawingml/2006/main" name="1_Blank">
  <a:themeElements>
    <a:clrScheme name="EUOSHA Corporate">
      <a:dk1>
        <a:srgbClr val="000000"/>
      </a:dk1>
      <a:lt1>
        <a:srgbClr val="FFFFFF"/>
      </a:lt1>
      <a:dk2>
        <a:srgbClr val="003399"/>
      </a:dk2>
      <a:lt2>
        <a:srgbClr val="FFFFFF"/>
      </a:lt2>
      <a:accent1>
        <a:srgbClr val="003399"/>
      </a:accent1>
      <a:accent2>
        <a:srgbClr val="A5B8DB"/>
      </a:accent2>
      <a:accent3>
        <a:srgbClr val="58585A"/>
      </a:accent3>
      <a:accent4>
        <a:srgbClr val="DC2F82"/>
      </a:accent4>
      <a:accent5>
        <a:srgbClr val="B1B3B4"/>
      </a:accent5>
      <a:accent6>
        <a:srgbClr val="DBE3F1"/>
      </a:accent6>
      <a:hlink>
        <a:srgbClr val="003399"/>
      </a:hlink>
      <a:folHlink>
        <a:srgbClr val="B1B3B4"/>
      </a:folHlink>
    </a:clrScheme>
    <a:fontScheme name="EUOSHA Corporate">
      <a:majorFont>
        <a:latin typeface="Arial"/>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UOSHA Corporate">
      <a:fillStyleLst>
        <a:solidFill>
          <a:schemeClr val="phClr"/>
        </a:solidFill>
        <a:gradFill rotWithShape="1">
          <a:gsLst>
            <a:gs pos="0">
              <a:schemeClr val="phClr">
                <a:tint val="50000"/>
                <a:satMod val="300000"/>
                <a:lumMod val="100000"/>
              </a:schemeClr>
            </a:gs>
            <a:gs pos="100000">
              <a:schemeClr val="phClr">
                <a:tint val="90000"/>
              </a:schemeClr>
            </a:gs>
          </a:gsLst>
          <a:lin ang="16200000" scaled="1"/>
        </a:gradFill>
        <a:gradFill rotWithShape="1">
          <a:gsLst>
            <a:gs pos="0">
              <a:schemeClr val="phClr">
                <a:tint val="100000"/>
                <a:shade val="51000"/>
                <a:satMod val="130000"/>
                <a:lumMod val="100000"/>
              </a:schemeClr>
            </a:gs>
            <a:gs pos="100000">
              <a:schemeClr val="phClr">
                <a:shade val="90000"/>
                <a:lumMod val="90000"/>
              </a:schemeClr>
            </a:gs>
          </a:gsLst>
          <a:lin ang="5400000" scaled="0"/>
        </a:gradFill>
      </a:fillStyleLst>
      <a:lnStyleLst>
        <a:ln w="9525"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75000"/>
              </a:srgbClr>
            </a:outerShdw>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
              <a:rot lat="0" lon="0" rev="5400000"/>
            </a:lightRig>
          </a:scene3d>
          <a:sp3d>
            <a:bevelT w="25400" h="38100"/>
          </a:sp3d>
        </a:effectStyle>
      </a:effectStyleLst>
      <a:bgFillStyleLst>
        <a:solidFill>
          <a:schemeClr val="phClr"/>
        </a:solidFill>
        <a:gradFill rotWithShape="1">
          <a:gsLst>
            <a:gs pos="0">
              <a:schemeClr val="phClr">
                <a:tint val="40000"/>
                <a:shade val="100000"/>
                <a:hueMod val="100000"/>
                <a:satMod val="350000"/>
                <a:lumMod val="100000"/>
              </a:schemeClr>
            </a:gs>
            <a:gs pos="92000">
              <a:schemeClr val="phClr">
                <a:shade val="88000"/>
                <a:hueMod val="96000"/>
                <a:satMod val="120000"/>
                <a:lumMod val="74000"/>
              </a:schemeClr>
            </a:gs>
          </a:gsLst>
          <a:path path="circle">
            <a:fillToRect l="50000" t="-80000" r="50000" b="180000"/>
          </a:path>
        </a:gradFill>
        <a:gradFill rotWithShape="1">
          <a:gsLst>
            <a:gs pos="0">
              <a:schemeClr val="phClr">
                <a:tint val="80000"/>
                <a:shade val="100000"/>
                <a:hueMod val="100000"/>
                <a:satMod val="300000"/>
                <a:lumMod val="100000"/>
              </a:schemeClr>
            </a:gs>
            <a:gs pos="100000">
              <a:schemeClr val="phClr">
                <a:shade val="84000"/>
                <a:hueMod val="96000"/>
                <a:satMod val="120000"/>
                <a:lumMod val="80000"/>
              </a:schemeClr>
            </a:gs>
          </a:gsLst>
          <a:path path="circle">
            <a:fillToRect l="50000" t="50000" r="50000" b="50000"/>
          </a:path>
        </a:gradFill>
      </a:bgFillStyleLst>
    </a:fmtScheme>
  </a:themeElements>
  <a:objectDefaults/>
  <a:extraClrSchemeLst>
    <a:extraClrScheme>
      <a:clrScheme name="EU-OSHA Corporate materials">
        <a:dk1>
          <a:srgbClr val="000000"/>
        </a:dk1>
        <a:lt1>
          <a:srgbClr val="FFFFFF"/>
        </a:lt1>
        <a:dk2>
          <a:srgbClr val="003399"/>
        </a:dk2>
        <a:lt2>
          <a:srgbClr val="FFFFFF"/>
        </a:lt2>
        <a:accent1>
          <a:srgbClr val="003399"/>
        </a:accent1>
        <a:accent2>
          <a:srgbClr val="A5B8DB"/>
        </a:accent2>
        <a:accent3>
          <a:srgbClr val="58585A"/>
        </a:accent3>
        <a:accent4>
          <a:srgbClr val="DC2F82"/>
        </a:accent4>
        <a:accent5>
          <a:srgbClr val="B1B3B4"/>
        </a:accent5>
        <a:accent6>
          <a:srgbClr val="DBE3F1"/>
        </a:accent6>
        <a:hlink>
          <a:srgbClr val="003399"/>
        </a:hlink>
        <a:folHlink>
          <a:srgbClr val="B1B3B4"/>
        </a:folHlink>
      </a:clrScheme>
    </a:extraClrScheme>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EUOSHA Corporate">
    <a:dk1>
      <a:srgbClr val="000000"/>
    </a:dk1>
    <a:lt1>
      <a:srgbClr val="FFFFFF"/>
    </a:lt1>
    <a:dk2>
      <a:srgbClr val="003399"/>
    </a:dk2>
    <a:lt2>
      <a:srgbClr val="FFFFFF"/>
    </a:lt2>
    <a:accent1>
      <a:srgbClr val="003399"/>
    </a:accent1>
    <a:accent2>
      <a:srgbClr val="A5B8DB"/>
    </a:accent2>
    <a:accent3>
      <a:srgbClr val="58585A"/>
    </a:accent3>
    <a:accent4>
      <a:srgbClr val="DC2F82"/>
    </a:accent4>
    <a:accent5>
      <a:srgbClr val="B1B3B4"/>
    </a:accent5>
    <a:accent6>
      <a:srgbClr val="DBE3F1"/>
    </a:accent6>
    <a:hlink>
      <a:srgbClr val="003399"/>
    </a:hlink>
    <a:folHlink>
      <a:srgbClr val="B1B3B4"/>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468</TotalTime>
  <Words>7881</Words>
  <Application>Microsoft Office PowerPoint</Application>
  <PresentationFormat>Presentazione su schermo (4:3)</PresentationFormat>
  <Paragraphs>803</Paragraphs>
  <Slides>45</Slides>
  <Notes>36</Notes>
  <HiddenSlides>13</HiddenSlides>
  <MMClips>0</MMClips>
  <ScaleCrop>false</ScaleCrop>
  <HeadingPairs>
    <vt:vector size="8" baseType="variant">
      <vt:variant>
        <vt:lpstr>Caratteri utilizzati</vt:lpstr>
      </vt:variant>
      <vt:variant>
        <vt:i4>10</vt:i4>
      </vt:variant>
      <vt:variant>
        <vt:lpstr>Tema</vt:lpstr>
      </vt:variant>
      <vt:variant>
        <vt:i4>2</vt:i4>
      </vt:variant>
      <vt:variant>
        <vt:lpstr>Server OLE incorporati</vt:lpstr>
      </vt:variant>
      <vt:variant>
        <vt:i4>2</vt:i4>
      </vt:variant>
      <vt:variant>
        <vt:lpstr>Titoli diapositive</vt:lpstr>
      </vt:variant>
      <vt:variant>
        <vt:i4>45</vt:i4>
      </vt:variant>
    </vt:vector>
  </HeadingPairs>
  <TitlesOfParts>
    <vt:vector size="59" baseType="lpstr">
      <vt:lpstr>Arial Unicode MS</vt:lpstr>
      <vt:lpstr>ＭＳ Ｐゴシック</vt:lpstr>
      <vt:lpstr>Arial</vt:lpstr>
      <vt:lpstr>Arial Narrow</vt:lpstr>
      <vt:lpstr>Calibri</vt:lpstr>
      <vt:lpstr>Courier New</vt:lpstr>
      <vt:lpstr>Times New Roman</vt:lpstr>
      <vt:lpstr>Trebuchet MS</vt:lpstr>
      <vt:lpstr>Verdana</vt:lpstr>
      <vt:lpstr>Wingdings</vt:lpstr>
      <vt:lpstr>Blank</vt:lpstr>
      <vt:lpstr>1_Blank</vt:lpstr>
      <vt:lpstr>Gráfico</vt:lpstr>
      <vt:lpstr>Chart</vt:lpstr>
      <vt:lpstr> Gender at work and varying forms of exposure</vt:lpstr>
      <vt:lpstr>This presentation</vt:lpstr>
      <vt:lpstr>European Agency for Safety and  Health at Work (EU-OSHA)</vt:lpstr>
      <vt:lpstr>What we do</vt:lpstr>
      <vt:lpstr>EU-OSHA mainstreams gender into its research</vt:lpstr>
      <vt:lpstr>Gender issues in safety and health at work - EU-OSHA report 2003  Some Recommendations</vt:lpstr>
      <vt:lpstr>Women at work – updated research published 2013 focused on</vt:lpstr>
      <vt:lpstr>Mainstreaming gender into occupational safety and health practice</vt:lpstr>
      <vt:lpstr>Success factors for mainstreaming</vt:lpstr>
      <vt:lpstr>Recent trends</vt:lpstr>
      <vt:lpstr>Combined risks - a major issue for women at work</vt:lpstr>
      <vt:lpstr>Gaps in practice - Rehabilitation and disability  Findings and recommendations</vt:lpstr>
      <vt:lpstr>Gender issues</vt:lpstr>
      <vt:lpstr>Differences between Member states with impact on OSH</vt:lpstr>
      <vt:lpstr>OSH implications of employment trends</vt:lpstr>
      <vt:lpstr>Female employment, by sector</vt:lpstr>
      <vt:lpstr>Women highly represented in informal employment,  characterised by poor working conditions and a lack of protection</vt:lpstr>
      <vt:lpstr>Women and informal work – typical sectors</vt:lpstr>
      <vt:lpstr>Characteristics of informal work for women</vt:lpstr>
      <vt:lpstr>Migrant women work mainly in services</vt:lpstr>
      <vt:lpstr>Migrant women and informal work To be taken into account in employment policies, educational and retraining schemes and health and safety considerations</vt:lpstr>
      <vt:lpstr>OSH implications of living conditions</vt:lpstr>
      <vt:lpstr>Care for children or family still main reason for non - or part-time employment </vt:lpstr>
      <vt:lpstr>Caring for relatives, not only childcare</vt:lpstr>
      <vt:lpstr>OSH implications of segregation into sectors </vt:lpstr>
      <vt:lpstr>Gender segregation by age  OSH implications  need to be further  investigated  </vt:lpstr>
      <vt:lpstr>Are female jobs light jobs?</vt:lpstr>
      <vt:lpstr>Shift work reduction – a measure to reduce cancer burden? EU-OSHA Cancer seminar Sep. 2012  UK burden of disease data (Rushton, L.)</vt:lpstr>
      <vt:lpstr>EU example – integrating gender into age management  Austrian labour inspection campaign on age management at work  </vt:lpstr>
      <vt:lpstr>Occupational accidents – gender differences</vt:lpstr>
      <vt:lpstr>Women at work - Accident rates generally decreasing, but trends very different for women and men, depending on sector</vt:lpstr>
      <vt:lpstr>Women at work - Accident rates generally decreasing, but trends very different for women and men, depending on sector</vt:lpstr>
      <vt:lpstr>Presentazione standard di PowerPoint</vt:lpstr>
      <vt:lpstr>Women’s exposure to dangerous substances remains largely unexplored</vt:lpstr>
      <vt:lpstr>Women’s exposure to dangerous substances remains largely unexplored</vt:lpstr>
      <vt:lpstr>EU-OSHA publications highlighting chemical and biological risks to women Combined exposures!</vt:lpstr>
      <vt:lpstr>Women at work – younger women</vt:lpstr>
      <vt:lpstr>We see progress in how gender is included in practice and policy</vt:lpstr>
      <vt:lpstr>EU example - integrating gender in the work of labour inspection   Austrian labour inspection Gender Mainstreaming Policy</vt:lpstr>
      <vt:lpstr>https://osha.europa.eu/en/publications/factsheets/87</vt:lpstr>
      <vt:lpstr>Gender mainstreaming Developing risk assessment tools</vt:lpstr>
      <vt:lpstr>Recommendations from  new EU-OSHA research</vt:lpstr>
      <vt:lpstr>Recommendations from new EU-OSHA research</vt:lpstr>
      <vt:lpstr>Presentazione standard di PowerPoint</vt:lpstr>
      <vt:lpstr>Presentazione standard di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Schneider Elke</dc:creator>
  <cp:lastModifiedBy>Emilio Gatti</cp:lastModifiedBy>
  <cp:revision>39</cp:revision>
  <dcterms:created xsi:type="dcterms:W3CDTF">2015-03-01T15:17:08Z</dcterms:created>
  <dcterms:modified xsi:type="dcterms:W3CDTF">2016-01-06T11:14:27Z</dcterms:modified>
</cp:coreProperties>
</file>